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7" r:id="rId9"/>
    <p:sldId id="263" r:id="rId10"/>
    <p:sldId id="269" r:id="rId11"/>
    <p:sldId id="264" r:id="rId12"/>
    <p:sldId id="265" r:id="rId13"/>
    <p:sldId id="268" r:id="rId14"/>
    <p:sldId id="270" r:id="rId15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101"/>
    <a:srgbClr val="00B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DD50D70-C2C3-448E-9B99-E665606A2788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F180090-64C0-4409-A220-178A4A363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Spherical_Wave.gif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oustics.salford.ac.uk/feschools/waves/wavetypes.php#intro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229600" cy="1828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  to Waves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362" name="Picture 2" descr="http://scienceblogs.com/seed/wave-ocean-blue-sea-water-white-foam-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782" y="1981200"/>
            <a:ext cx="3057817" cy="2130018"/>
          </a:xfrm>
          <a:prstGeom prst="rect">
            <a:avLst/>
          </a:prstGeom>
          <a:noFill/>
        </p:spPr>
      </p:pic>
      <p:pic>
        <p:nvPicPr>
          <p:cNvPr id="15364" name="Picture 4" descr="http://www.exo.net/~pauld/lectures/patternscostarica/waterwaveinterfere1200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438400"/>
            <a:ext cx="3886200" cy="2492133"/>
          </a:xfrm>
          <a:prstGeom prst="rect">
            <a:avLst/>
          </a:prstGeom>
          <a:noFill/>
        </p:spPr>
      </p:pic>
      <p:pic>
        <p:nvPicPr>
          <p:cNvPr id="15366" name="Picture 6" descr="http://cnx.org/content/m13512/latest/ripp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3429000"/>
            <a:ext cx="2341756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931" y="522744"/>
            <a:ext cx="865709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Ex. 3: </a:t>
            </a:r>
            <a:endParaRPr lang="en-CA" sz="32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are at the beach watching waves lap up against the shore.  You count 5 waves lapping up every 2.0 seconds.  What is the period and frequency</a:t>
            </a:r>
            <a:r>
              <a:rPr lang="en-CA" sz="3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CA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281" y="3124200"/>
            <a:ext cx="20393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CA" sz="32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CA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 5</a:t>
            </a:r>
          </a:p>
          <a:p>
            <a:r>
              <a:rPr lang="en-CA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t= 2.0 s</a:t>
            </a:r>
          </a:p>
          <a:p>
            <a:endParaRPr lang="en-CA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r>
              <a:rPr lang="en-CA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f=?</a:t>
            </a:r>
          </a:p>
          <a:p>
            <a:r>
              <a:rPr lang="en-CA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T=?</a:t>
            </a:r>
            <a:endParaRPr lang="en-CA" sz="32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1228" y="3150031"/>
            <a:ext cx="1752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  </a:t>
            </a:r>
            <a:r>
              <a:rPr lang="en-US" sz="28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 t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=     </a:t>
            </a:r>
            <a:r>
              <a:rPr lang="en-US" sz="28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5 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     2.0 s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=  2.5 Hz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3150031"/>
            <a:ext cx="1752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T=   </a:t>
            </a:r>
            <a:r>
              <a:rPr lang="en-US" sz="28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t</a:t>
            </a:r>
            <a:endParaRPr lang="en-US" sz="2800" u="sng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 N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=     </a:t>
            </a:r>
            <a:r>
              <a:rPr lang="en-US" sz="28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2.0 s 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      5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=   0.40 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5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874931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  <a:latin typeface="+mj-lt"/>
              </a:rPr>
              <a:t>Recall:  Speed=</a:t>
            </a:r>
            <a:r>
              <a:rPr lang="en-US" sz="3200" b="1" i="1" u="sng" dirty="0" smtClean="0">
                <a:solidFill>
                  <a:srgbClr val="FF0000"/>
                </a:solidFill>
                <a:latin typeface="+mj-lt"/>
              </a:rPr>
              <a:t>distance</a:t>
            </a:r>
            <a:r>
              <a:rPr lang="en-US" sz="3200" b="1" i="1" dirty="0" smtClean="0">
                <a:solidFill>
                  <a:srgbClr val="FF0000"/>
                </a:solidFill>
                <a:latin typeface="+mj-lt"/>
              </a:rPr>
              <a:t>    or v= </a:t>
            </a:r>
            <a:r>
              <a:rPr lang="en-US" sz="3200" b="1" i="1" u="sng" dirty="0" smtClean="0">
                <a:solidFill>
                  <a:srgbClr val="FF0000"/>
                </a:solidFill>
                <a:latin typeface="+mj-lt"/>
                <a:sym typeface="Symbol"/>
              </a:rPr>
              <a:t></a:t>
            </a:r>
            <a:r>
              <a:rPr lang="en-US" sz="3200" b="1" i="1" u="sng" dirty="0" smtClean="0">
                <a:solidFill>
                  <a:srgbClr val="FF0000"/>
                </a:solidFill>
                <a:latin typeface="+mj-lt"/>
              </a:rPr>
              <a:t>d</a:t>
            </a:r>
          </a:p>
          <a:p>
            <a:r>
              <a:rPr lang="en-US" sz="3200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  <a:latin typeface="+mj-lt"/>
              </a:rPr>
              <a:t>                         time                </a:t>
            </a:r>
            <a:r>
              <a:rPr lang="en-US" sz="3200" b="1" i="1" dirty="0" smtClean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3200" b="1" i="1" dirty="0" smtClean="0">
                <a:solidFill>
                  <a:srgbClr val="FF0000"/>
                </a:solidFill>
                <a:latin typeface="+mj-lt"/>
              </a:rPr>
              <a:t> t                            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896" y="2286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The Universal Wave Equation</a:t>
            </a:r>
            <a:endParaRPr lang="en-US" sz="3600" b="1" u="sng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767" y="2999839"/>
            <a:ext cx="4359458" cy="201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78066" y="1676400"/>
            <a:ext cx="8587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For a wave:  </a:t>
            </a:r>
          </a:p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 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distance = length of one cycle  (wavelength-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)</a:t>
            </a:r>
          </a:p>
          <a:p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         time= time of one cycle (period T)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771" y="5638800"/>
            <a:ext cx="4934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Speed equation becomes:  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31" y="5127375"/>
            <a:ext cx="2803995" cy="160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09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  The Universal Wave Equation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1371600"/>
            <a:ext cx="1905000" cy="161192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1" y="1478972"/>
            <a:ext cx="3124200" cy="120707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TextBox 7"/>
          <p:cNvSpPr txBox="1"/>
          <p:nvPr/>
        </p:nvSpPr>
        <p:spPr>
          <a:xfrm>
            <a:off x="243452" y="3200400"/>
            <a:ext cx="86570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u="sng" dirty="0" smtClean="0">
                <a:solidFill>
                  <a:schemeClr val="bg1"/>
                </a:solidFill>
              </a:rPr>
              <a:t>Ex. 4: </a:t>
            </a:r>
            <a:endParaRPr lang="en-CA" sz="2400" b="1" u="sng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r>
              <a:rPr lang="en-CA" sz="2400" b="1" dirty="0" smtClean="0">
                <a:solidFill>
                  <a:schemeClr val="bg1"/>
                </a:solidFill>
              </a:rPr>
              <a:t>You are at the beach watching waves lap up against the</a:t>
            </a:r>
          </a:p>
          <a:p>
            <a:r>
              <a:rPr lang="en-CA" sz="2400" b="1" dirty="0" smtClean="0">
                <a:solidFill>
                  <a:schemeClr val="bg1"/>
                </a:solidFill>
              </a:rPr>
              <a:t>       shore.  You count 12 waves lapping up every 15.0 </a:t>
            </a:r>
          </a:p>
          <a:p>
            <a:r>
              <a:rPr lang="en-CA" sz="2400" b="1" dirty="0">
                <a:solidFill>
                  <a:schemeClr val="bg1"/>
                </a:solidFill>
              </a:rPr>
              <a:t> </a:t>
            </a:r>
            <a:r>
              <a:rPr lang="en-CA" sz="2400" b="1" dirty="0" smtClean="0">
                <a:solidFill>
                  <a:schemeClr val="bg1"/>
                </a:solidFill>
              </a:rPr>
              <a:t>      seconds.  What is the wave frequency?</a:t>
            </a:r>
          </a:p>
          <a:p>
            <a:pPr marL="457200" indent="-457200">
              <a:buAutoNum type="arabicPeriod"/>
            </a:pPr>
            <a:endParaRPr lang="en-CA" sz="2400" b="1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CA" sz="2400" b="1" dirty="0" smtClean="0">
                <a:solidFill>
                  <a:schemeClr val="bg1"/>
                </a:solidFill>
              </a:rPr>
              <a:t>b) You also notice that there is 3.50 m between successive crests of the wave. What is the wave speed?  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7553" y="6128585"/>
            <a:ext cx="583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err="1" smtClean="0">
                <a:solidFill>
                  <a:schemeClr val="bg1"/>
                </a:solidFill>
              </a:rPr>
              <a:t>Ans</a:t>
            </a:r>
            <a:r>
              <a:rPr lang="en-CA" sz="2400" b="1" dirty="0" smtClean="0">
                <a:solidFill>
                  <a:schemeClr val="bg1"/>
                </a:solidFill>
              </a:rPr>
              <a:t>:   a)  0.800 Hz    b)  2.80 m/s    </a:t>
            </a:r>
            <a:endParaRPr lang="en-CA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determines Wave Speed? </a:t>
            </a:r>
          </a:p>
          <a:p>
            <a:r>
              <a:rPr lang="en-CA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speed of a wave is determined by the material it travels in. </a:t>
            </a:r>
          </a:p>
          <a:p>
            <a:endParaRPr lang="en-CA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8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CA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speed of waves travelling in a string is controlled by tension.  </a:t>
            </a:r>
            <a:endParaRPr lang="en-CA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High tension= high speed</a:t>
            </a:r>
          </a:p>
          <a:p>
            <a:r>
              <a:rPr lang="en-C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Low tension=low speed</a:t>
            </a:r>
            <a:endParaRPr lang="en-CA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68636"/>
            <a:ext cx="88392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between wavelength and frequency: </a:t>
            </a:r>
            <a:endParaRPr lang="en-CA" sz="32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given medium, wave speed, v, is constant!</a:t>
            </a:r>
          </a:p>
          <a:p>
            <a:endParaRPr lang="en-CA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 and wavelength are inversely proportional!</a:t>
            </a:r>
          </a:p>
          <a:p>
            <a:r>
              <a:rPr lang="en-C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				 </a:t>
            </a:r>
            <a:r>
              <a:rPr lang="en-CA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CA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,   </a:t>
            </a:r>
            <a:endParaRPr lang="en-CA" sz="2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			f </a:t>
            </a:r>
            <a:r>
              <a:rPr lang="en-CA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,   </a:t>
            </a:r>
            <a:endParaRPr lang="en-CA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n-CA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41851"/>
            <a:ext cx="3921838" cy="331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49892" y="3733800"/>
            <a:ext cx="373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frequency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2292" y="5562600"/>
            <a:ext cx="373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frequency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46" y="90407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a wave?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146" y="99060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+mj-lt"/>
              </a:rPr>
              <a:t>A vibration that travels through</a:t>
            </a:r>
          </a:p>
          <a:p>
            <a:r>
              <a:rPr lang="en-US" sz="4000" b="1" dirty="0" smtClean="0">
                <a:solidFill>
                  <a:srgbClr val="FF0000"/>
                </a:solidFill>
                <a:latin typeface="+mj-lt"/>
              </a:rPr>
              <a:t> space and transmits energy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</a:rPr>
              <a:t>. 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98" y="2314039"/>
            <a:ext cx="8801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Waves can travel in 1, 2 or 3 dimensions!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276288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2438" y="5410200"/>
            <a:ext cx="30079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Wave in a string- </a:t>
            </a:r>
          </a:p>
          <a:p>
            <a:r>
              <a:rPr lang="en-US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         1D</a:t>
            </a:r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0"/>
            <a:ext cx="29146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58544" y="5393410"/>
            <a:ext cx="30079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Wave in a pond- </a:t>
            </a:r>
          </a:p>
          <a:p>
            <a:r>
              <a:rPr lang="en-US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         2D</a:t>
            </a:r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68" y="2971139"/>
            <a:ext cx="2184142" cy="210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419850" y="5043909"/>
            <a:ext cx="3007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Sound waves spreading out from point source</a:t>
            </a:r>
          </a:p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         3D</a:t>
            </a:r>
            <a:endParaRPr lang="en-US" sz="3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0068" y="6302127"/>
            <a:ext cx="2057400" cy="370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Animation…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911" y="129874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Transverse Waves</a:t>
            </a:r>
          </a:p>
          <a:p>
            <a:endParaRPr lang="en-US" sz="12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   particle motion is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perpendicular</a:t>
            </a:r>
          </a:p>
          <a:p>
            <a:r>
              <a:rPr lang="en-US" sz="36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 to direction of wave motion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6" name="AutoShape 2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transverse wav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868" y="4038600"/>
            <a:ext cx="4610100" cy="1352550"/>
          </a:xfrm>
          <a:prstGeom prst="rect">
            <a:avLst/>
          </a:prstGeom>
        </p:spPr>
      </p:pic>
      <p:sp>
        <p:nvSpPr>
          <p:cNvPr id="1030" name="AutoShape 6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437968" y="4714875"/>
            <a:ext cx="1790700" cy="9525"/>
          </a:xfrm>
          <a:prstGeom prst="straightConnector1">
            <a:avLst/>
          </a:prstGeom>
          <a:ln w="101600">
            <a:solidFill>
              <a:srgbClr val="00B0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5153025" y="3990975"/>
            <a:ext cx="1143000" cy="19050"/>
          </a:xfrm>
          <a:prstGeom prst="straightConnector1">
            <a:avLst/>
          </a:prstGeom>
          <a:ln w="101600">
            <a:solidFill>
              <a:srgbClr val="F9010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0" y="4760563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Wave propagation direction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33318" y="3215776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Particle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Vibration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868" y="304800"/>
            <a:ext cx="7096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solidFill>
                  <a:schemeClr val="bg1"/>
                </a:solidFill>
              </a:rPr>
              <a:t>Types of 1D waves</a:t>
            </a:r>
            <a:endParaRPr lang="en-US" sz="4400" b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33400"/>
            <a:ext cx="86106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Longitudinal Waves</a:t>
            </a:r>
          </a:p>
          <a:p>
            <a:endParaRPr lang="en-US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     particle motion is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parallel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    to direction of wave motion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6" name="AutoShape 2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4267200"/>
            <a:ext cx="1790700" cy="9525"/>
          </a:xfrm>
          <a:prstGeom prst="straightConnector1">
            <a:avLst/>
          </a:prstGeom>
          <a:ln w="101600">
            <a:solidFill>
              <a:srgbClr val="00B0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7400" y="449580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Wave propagation direction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1200" y="2667000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Particle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Vibration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386" name="AutoShape 2" descr="http://www.kettering.edu/~drussell/Demos/waves/L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15000" y="3810000"/>
            <a:ext cx="1790700" cy="9525"/>
          </a:xfrm>
          <a:prstGeom prst="straightConnector1">
            <a:avLst/>
          </a:prstGeom>
          <a:ln w="1016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200400"/>
            <a:ext cx="5334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334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Water Waves</a:t>
            </a:r>
          </a:p>
          <a:p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A combination of longitudinal and transverse motion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6" name="AutoShape 2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://www.kettering.edu/~drussell/Demos/waves/T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943600" y="4038600"/>
            <a:ext cx="1790700" cy="9525"/>
          </a:xfrm>
          <a:prstGeom prst="straightConnector1">
            <a:avLst/>
          </a:prstGeom>
          <a:ln w="101600">
            <a:solidFill>
              <a:srgbClr val="00B0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72200" y="426720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Wave propagation direction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5000" y="1981200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Particle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Vibration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386" name="AutoShape 2" descr="http://www.kettering.edu/~drussell/Demos/waves/Lwav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 descr="water wav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667000"/>
            <a:ext cx="5207266" cy="2276475"/>
          </a:xfrm>
          <a:prstGeom prst="rect">
            <a:avLst/>
          </a:prstGeom>
        </p:spPr>
      </p:pic>
      <p:sp>
        <p:nvSpPr>
          <p:cNvPr id="19" name="Circular Arrow 18"/>
          <p:cNvSpPr/>
          <p:nvPr/>
        </p:nvSpPr>
        <p:spPr>
          <a:xfrm rot="10800000">
            <a:off x="6172200" y="2971800"/>
            <a:ext cx="685800" cy="762000"/>
          </a:xfrm>
          <a:prstGeom prst="circularArrow">
            <a:avLst>
              <a:gd name="adj1" fmla="val 25000"/>
              <a:gd name="adj2" fmla="val 1142319"/>
              <a:gd name="adj3" fmla="val 8556243"/>
              <a:gd name="adj4" fmla="val 10994842"/>
              <a:gd name="adj5" fmla="val 12500"/>
            </a:avLst>
          </a:prstGeom>
          <a:solidFill>
            <a:srgbClr val="F901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200" y="5029200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Particles travel in clockwise circles!!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42941" y="6160662"/>
            <a:ext cx="40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Wave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hlinkClick r:id="rId3"/>
              </a:rPr>
              <a:t>animations….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7316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Wave Properties</a:t>
            </a:r>
            <a:endParaRPr kumimoji="0" lang="en-US" sz="4100" b="1" i="0" u="none" strike="noStrike" kern="1200" cap="none" spc="0" normalizeH="0" baseline="0" noProof="0" dirty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103674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Amplitude (A)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 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sym typeface="Symbol"/>
              </a:rPr>
              <a:t>                Units: m</a:t>
            </a:r>
          </a:p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</a:t>
            </a:r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 -maximum displacement of a</a:t>
            </a:r>
          </a:p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</a:t>
            </a:r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  particle from its rest position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2004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Wavelength ( </a:t>
            </a:r>
            <a:r>
              <a:rPr lang="en-US" sz="3600" b="1" u="sng" dirty="0" smtClean="0">
                <a:solidFill>
                  <a:srgbClr val="FF0000"/>
                </a:solidFill>
                <a:latin typeface="+mj-lt"/>
                <a:sym typeface="Symbol"/>
              </a:rPr>
              <a:t>)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sym typeface="Symbol"/>
              </a:rPr>
              <a:t>               Units: m</a:t>
            </a:r>
          </a:p>
          <a:p>
            <a:r>
              <a:rPr lang="en-US" sz="3600" b="1" dirty="0">
                <a:solidFill>
                  <a:srgbClr val="FF0000"/>
                </a:solidFill>
                <a:latin typeface="+mj-lt"/>
                <a:sym typeface="Symbol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sym typeface="Symbol"/>
              </a:rPr>
              <a:t>  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  <a:sym typeface="Symbol"/>
              </a:rPr>
              <a:t>-distance between any two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  <a:sym typeface="Symbol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  <a:sym typeface="Symbol"/>
              </a:rPr>
              <a:t>   successive points in phase </a:t>
            </a:r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   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46138"/>
            <a:ext cx="8571654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14800" y="990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Wavelength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7041" y="117012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Amplitude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762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Example 1:</a:t>
            </a:r>
            <a:r>
              <a:rPr lang="en-US" sz="2800" b="1" dirty="0" smtClean="0">
                <a:solidFill>
                  <a:schemeClr val="bg1"/>
                </a:solidFill>
              </a:rPr>
              <a:t> For the wave below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	a) State the wave type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	b) Determine the amplitude (A)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	c) Determine the wavelength (</a:t>
            </a:r>
            <a:r>
              <a:rPr lang="en-US" sz="2800" b="1" dirty="0" smtClean="0">
                <a:solidFill>
                  <a:schemeClr val="bg1"/>
                </a:solidFill>
                <a:sym typeface="Symbol"/>
              </a:rPr>
              <a:t>)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602997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Answer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017" y="5187772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a) transverse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2871" y="5126282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b) 2A= 2.0 m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     A = 1.0 m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300288"/>
            <a:ext cx="64198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02271" y="5120042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</a:t>
            </a:r>
            <a:r>
              <a:rPr lang="en-US" sz="3200" dirty="0" smtClean="0">
                <a:solidFill>
                  <a:schemeClr val="bg1"/>
                </a:solidFill>
              </a:rPr>
              <a:t>) 2</a:t>
            </a:r>
            <a:r>
              <a:rPr lang="en-US" sz="3200" dirty="0" smtClean="0">
                <a:solidFill>
                  <a:schemeClr val="bg1"/>
                </a:solidFill>
                <a:sym typeface="Symbol"/>
              </a:rPr>
              <a:t></a:t>
            </a:r>
            <a:r>
              <a:rPr lang="en-US" sz="3200" dirty="0" smtClean="0">
                <a:solidFill>
                  <a:schemeClr val="bg1"/>
                </a:solidFill>
              </a:rPr>
              <a:t>= 6.0 m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     </a:t>
            </a:r>
            <a:r>
              <a:rPr lang="en-US" sz="3200" dirty="0" smtClean="0">
                <a:solidFill>
                  <a:schemeClr val="bg1"/>
                </a:solidFill>
                <a:sym typeface="Symbol"/>
              </a:rPr>
              <a:t></a:t>
            </a:r>
            <a:r>
              <a:rPr lang="en-US" sz="3200" dirty="0" smtClean="0">
                <a:solidFill>
                  <a:schemeClr val="bg1"/>
                </a:solidFill>
              </a:rPr>
              <a:t> = 3.0 m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356" y="1527720"/>
            <a:ext cx="88172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Ex. </a:t>
            </a:r>
            <a:r>
              <a:rPr lang="en-US" sz="4400" b="1" u="sng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2:</a:t>
            </a:r>
            <a:r>
              <a:rPr lang="en-US" sz="3200" b="1" u="sng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 </a:t>
            </a:r>
            <a:r>
              <a:rPr lang="en-US" sz="32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Which point(s) is/are </a:t>
            </a:r>
            <a:r>
              <a:rPr lang="en-US" sz="3200" b="1" i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in phase </a:t>
            </a:r>
            <a:r>
              <a:rPr lang="en-US" sz="32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with point P?</a:t>
            </a:r>
            <a:endParaRPr lang="en-US" sz="32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290" y="2789604"/>
            <a:ext cx="5608420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Phase</a:t>
            </a:r>
            <a:r>
              <a:rPr lang="en-US" sz="32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- a particular point in the cycle of a wave</a:t>
            </a:r>
            <a:endParaRPr lang="en-US" sz="32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5126862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Answer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772547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Only point C is in phase with point P!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4207" y="5383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Period (T):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			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sym typeface="Symbol"/>
              </a:rPr>
              <a:t>  Units: s</a:t>
            </a:r>
          </a:p>
          <a:p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-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the time for one full vibration cycle</a:t>
            </a:r>
          </a:p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</a:t>
            </a:r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  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4207" y="1676400"/>
            <a:ext cx="8915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Frequency (f):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	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  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sym typeface="Symbol"/>
              </a:rPr>
              <a:t>Units: s</a:t>
            </a:r>
            <a:r>
              <a:rPr lang="en-US" sz="3600" b="1" baseline="30000" dirty="0" smtClean="0">
                <a:solidFill>
                  <a:srgbClr val="FF0000"/>
                </a:solidFill>
                <a:latin typeface="+mj-lt"/>
                <a:sym typeface="Symbol"/>
              </a:rPr>
              <a:t>-1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  <a:sym typeface="Symbol"/>
              </a:rPr>
              <a:t> or Hertz</a:t>
            </a:r>
          </a:p>
          <a:p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  -inverse of period (f=1/T)</a:t>
            </a:r>
          </a:p>
          <a:p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   -the number of cycles per second</a:t>
            </a:r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356" y="3505200"/>
            <a:ext cx="8915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Calculating period and frequency:</a:t>
            </a:r>
            <a:endParaRPr lang="en-US" sz="3600" b="1" dirty="0" smtClean="0">
              <a:solidFill>
                <a:srgbClr val="FF0000"/>
              </a:solidFill>
              <a:latin typeface="+mj-lt"/>
              <a:sym typeface="Symbol"/>
            </a:endParaRPr>
          </a:p>
          <a:p>
            <a:endParaRPr lang="en-US" sz="1400" b="1" dirty="0" smtClean="0">
              <a:solidFill>
                <a:schemeClr val="bg1">
                  <a:lumMod val="95000"/>
                  <a:lumOff val="5000"/>
                </a:schemeClr>
              </a:solidFill>
              <a:latin typeface="+mj-lt"/>
              <a:sym typeface="Symbol"/>
            </a:endParaRPr>
          </a:p>
          <a:p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sym typeface="Symbol"/>
              </a:rPr>
              <a:t>Given N cycles counted over a time interval of t:</a:t>
            </a:r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59790" y="5347984"/>
                <a:ext cx="1956818" cy="1359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4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∆</m:t>
                          </m:r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num>
                        <m:den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90" y="5347984"/>
                <a:ext cx="1956818" cy="13599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679556" y="5643257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chemeClr val="bg1"/>
                </a:solidFill>
              </a:rPr>
              <a:t>a</a:t>
            </a:r>
            <a:r>
              <a:rPr lang="en-US" sz="4400" i="1" dirty="0" smtClean="0">
                <a:solidFill>
                  <a:schemeClr val="bg1"/>
                </a:solidFill>
              </a:rPr>
              <a:t>nd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62600" y="5324838"/>
                <a:ext cx="1771254" cy="1244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∆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324838"/>
                <a:ext cx="1771254" cy="12448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410</TotalTime>
  <Words>537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Introduction  to Waves</vt:lpstr>
      <vt:lpstr>What is a wave?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Waves</dc:title>
  <dc:creator>Linda</dc:creator>
  <cp:lastModifiedBy>Linda</cp:lastModifiedBy>
  <cp:revision>36</cp:revision>
  <cp:lastPrinted>2014-02-10T03:52:52Z</cp:lastPrinted>
  <dcterms:created xsi:type="dcterms:W3CDTF">2011-05-16T02:55:18Z</dcterms:created>
  <dcterms:modified xsi:type="dcterms:W3CDTF">2014-02-10T04:34:10Z</dcterms:modified>
</cp:coreProperties>
</file>