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7" r:id="rId3"/>
    <p:sldId id="269" r:id="rId4"/>
    <p:sldId id="270" r:id="rId5"/>
    <p:sldId id="266" r:id="rId6"/>
    <p:sldId id="265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9A60-1FB8-40F2-86F0-CF06F21B16E5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468A-36CB-4BA4-92FF-E2ABA68966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468A-36CB-4BA4-92FF-E2ABA68966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watch?v=zWKiWaiM3Pw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10lWpHyN0Ok" TargetMode="External"/><Relationship Id="rId4" Type="http://schemas.openxmlformats.org/officeDocument/2006/relationships/hyperlink" Target="https://www.youtube.com/watch?v=nkXl8JJBH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74" y="2388846"/>
            <a:ext cx="15621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2722"/>
            <a:ext cx="7772400" cy="784225"/>
          </a:xfrm>
        </p:spPr>
        <p:txBody>
          <a:bodyPr>
            <a:normAutofit/>
          </a:bodyPr>
          <a:lstStyle/>
          <a:p>
            <a:r>
              <a:rPr lang="en-CA" sz="3600" b="1" u="sng" dirty="0" smtClean="0"/>
              <a:t>Standing Waves and Resonance Lesson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4458" y="864306"/>
            <a:ext cx="60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u="sng" dirty="0" smtClean="0"/>
              <a:t>Recap: Pulse </a:t>
            </a:r>
            <a:r>
              <a:rPr lang="en-CA" sz="3600" b="1" u="sng" dirty="0" smtClean="0"/>
              <a:t>Interference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7" y="2651247"/>
            <a:ext cx="21886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23" y="1337996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When two UP pulses or CRESTS meet in a spring they produce a ____________ and then pass through.  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526" y="2593152"/>
            <a:ext cx="2209800" cy="9334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19522" y="2501342"/>
            <a:ext cx="2019677" cy="1350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27340" y="1671860"/>
            <a:ext cx="191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</a:rPr>
              <a:t>supercrest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9522" y="2714813"/>
            <a:ext cx="2465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Constructive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Interference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7340" y="3531767"/>
            <a:ext cx="2954261" cy="620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5510" y="3521390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b</a:t>
            </a:r>
            <a:r>
              <a:rPr lang="en-CA" sz="2800" dirty="0" smtClean="0">
                <a:solidFill>
                  <a:srgbClr val="FF0000"/>
                </a:solidFill>
              </a:rPr>
              <a:t>igger amplitude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323" y="4189306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When an UP and a DOWN pulse meet in a spring they momentarily____________ and then pass through.  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795" y="4544670"/>
            <a:ext cx="173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cancel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7" y="5210791"/>
            <a:ext cx="6686550" cy="1000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13670" y="219012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/>
              <a:t>Before                           During                           After</a:t>
            </a:r>
            <a:endParaRPr lang="en-US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65327" y="507489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/>
              <a:t>Before                           During                           After</a:t>
            </a:r>
            <a:endParaRPr lang="en-US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922643" y="5210791"/>
            <a:ext cx="2019677" cy="1350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52287" y="5345646"/>
            <a:ext cx="2465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Destructive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Interference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76430" y="6202698"/>
            <a:ext cx="2954261" cy="502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671237" y="6182380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smaller amplitude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7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43869" y="1105372"/>
            <a:ext cx="3236236" cy="93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82" y="281490"/>
            <a:ext cx="8229600" cy="868362"/>
          </a:xfrm>
        </p:spPr>
        <p:txBody>
          <a:bodyPr/>
          <a:lstStyle/>
          <a:p>
            <a:pPr algn="l"/>
            <a:r>
              <a:rPr lang="en-CA" dirty="0" smtClean="0"/>
              <a:t>Standing Waves: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036" y="1717781"/>
            <a:ext cx="4635940" cy="411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245" y="1676400"/>
            <a:ext cx="43298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 special form of wave interference occurs when travelling waves with the same __________________ and _________________ interfere. </a:t>
            </a:r>
          </a:p>
          <a:p>
            <a:endParaRPr lang="en-CA" sz="2400" dirty="0"/>
          </a:p>
          <a:p>
            <a:r>
              <a:rPr lang="en-CA" sz="2400" dirty="0" smtClean="0"/>
              <a:t>The resulting wave appears to be stationary with fixed ______________ between with vibrating _________________.  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8818" y="3041280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wavelength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781" y="2631849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>
                <a:solidFill>
                  <a:srgbClr val="FF0000"/>
                </a:solidFill>
              </a:rPr>
              <a:t>amplitude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153" y="4506999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nodes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2771" y="4887999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loops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1325" y="1028423"/>
            <a:ext cx="3121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Node-destructive interference always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6483" y="4031125"/>
            <a:ext cx="3988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Loop or Antinode-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Destructive/constructive interference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117230"/>
            <a:ext cx="2724150" cy="18954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66483" y="4031125"/>
            <a:ext cx="3656280" cy="1474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Number of Loops</a:t>
            </a:r>
            <a:r>
              <a:rPr lang="en-CA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1430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You can increase the number of loops for a standing wave by ___________ the frequency of vibration!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55731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increasing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6" y="2145502"/>
            <a:ext cx="4339668" cy="36394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6794" y="2525490"/>
            <a:ext cx="1592655" cy="93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6794" y="3615661"/>
            <a:ext cx="1573039" cy="93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1313" y="4722469"/>
            <a:ext cx="1524000" cy="84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7480" y="267678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1 loop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3734" y="3771986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2 loops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7480" y="490614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3 loops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2288" y="2314783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node to node distance is </a:t>
            </a:r>
            <a:r>
              <a:rPr lang="en-CA" sz="2800" dirty="0" smtClean="0">
                <a:sym typeface="Symbol" panose="05050102010706020507" pitchFamily="18" charset="2"/>
              </a:rPr>
              <a:t>one half wavelength!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646752" y="4423346"/>
                <a:ext cx="1592655" cy="9349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DFB6020-7836-45E1-9BED-1AC97366254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52" y="4423346"/>
                <a:ext cx="1592655" cy="934909"/>
              </a:xfrm>
              <a:prstGeom prst="rect">
                <a:avLst/>
              </a:prstGeom>
              <a:blipFill rotWithShape="0"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3671" y="4459289"/>
                <a:ext cx="1600200" cy="813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3200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d</a:t>
                </a:r>
                <a:r>
                  <a:rPr lang="en-US" sz="3200" baseline="-25000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sz="32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𝜆</m:t>
                        </m:r>
                      </m:num>
                      <m:den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671" y="4459289"/>
                <a:ext cx="1600200" cy="813300"/>
              </a:xfrm>
              <a:prstGeom prst="rect">
                <a:avLst/>
              </a:prstGeom>
              <a:blipFill rotWithShape="0">
                <a:blip r:embed="rId4"/>
                <a:stretch>
                  <a:fillRect l="-9506" b="-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905898" y="5784945"/>
            <a:ext cx="1338687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68605" y="5946707"/>
            <a:ext cx="1006158" cy="56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44485" y="592055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sz="3200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73493"/>
            <a:ext cx="8229600" cy="1143000"/>
          </a:xfrm>
        </p:spPr>
        <p:txBody>
          <a:bodyPr/>
          <a:lstStyle/>
          <a:p>
            <a:pPr algn="l"/>
            <a:r>
              <a:rPr lang="en-CA" u="sng" dirty="0" smtClean="0"/>
              <a:t>Standing Wave Analysis</a:t>
            </a:r>
            <a:r>
              <a:rPr lang="en-CA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Standing waves are helpful as they allow us to easily measure ________________.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3166" y="1752600"/>
            <a:ext cx="31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wavelength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61078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 smtClean="0"/>
              <a:t>Example: </a:t>
            </a:r>
            <a:r>
              <a:rPr lang="en-CA" sz="2400" dirty="0" smtClean="0"/>
              <a:t>A 4-loop standing wave is produced in a spring 3.00 m long.  If the frequency of vibration is 8.00 Hz, find the wavelength and wave speed.                 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6248400"/>
            <a:ext cx="345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Answer:  1.50 m, 12.0 m/s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5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1080" y="3009499"/>
                <a:ext cx="5410200" cy="17047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4F48477-51BC-4C43-BAFA-AD1146A9700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" y="3009499"/>
                <a:ext cx="5410200" cy="170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6897" y="1182232"/>
            <a:ext cx="342256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24" y="314973"/>
            <a:ext cx="7772400" cy="936625"/>
          </a:xfrm>
        </p:spPr>
        <p:txBody>
          <a:bodyPr/>
          <a:lstStyle/>
          <a:p>
            <a:r>
              <a:rPr lang="en-US" u="sng" dirty="0" smtClean="0"/>
              <a:t>Resonance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45780"/>
            <a:ext cx="5527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Demonstration:</a:t>
            </a:r>
            <a:r>
              <a:rPr lang="en-US" sz="3600" dirty="0" smtClean="0"/>
              <a:t> What will happen when pendulum A is set in motion?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5326" y="3284582"/>
            <a:ext cx="49722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All vibrate a little, BUT </a:t>
            </a:r>
            <a:r>
              <a:rPr lang="en-US" sz="3200" b="1" u="sng" dirty="0" smtClean="0">
                <a:solidFill>
                  <a:srgbClr val="FF0000"/>
                </a:solidFill>
              </a:rPr>
              <a:t>D </a:t>
            </a:r>
            <a:r>
              <a:rPr lang="en-US" sz="3200" dirty="0" smtClean="0">
                <a:solidFill>
                  <a:srgbClr val="FF0000"/>
                </a:solidFill>
              </a:rPr>
              <a:t>vibrates </a:t>
            </a:r>
            <a:r>
              <a:rPr lang="en-US" sz="3200" b="1" u="sng" dirty="0" smtClean="0">
                <a:solidFill>
                  <a:srgbClr val="FF0000"/>
                </a:solidFill>
              </a:rPr>
              <a:t>A LOT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9760" y="4989371"/>
                <a:ext cx="5410200" cy="17047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86E9B16-896D-408F-859E-C00FD6D8660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0" y="4989371"/>
                <a:ext cx="5410200" cy="1704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6259" y="5072896"/>
            <a:ext cx="49722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 takes up the energy as it is matched in frequency with A!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" y="3838575"/>
            <a:ext cx="867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Because the input energy is __________ to the natural frequency of the object, it is able to develop </a:t>
            </a:r>
            <a:r>
              <a:rPr lang="en-US" sz="3600" b="1" i="1" dirty="0"/>
              <a:t>_______________________</a:t>
            </a:r>
          </a:p>
          <a:p>
            <a:r>
              <a:rPr lang="en-US" sz="3600" b="1" dirty="0"/>
              <a:t>vibrations!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012825"/>
          </a:xfrm>
        </p:spPr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407140"/>
            <a:ext cx="8458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u="sng" dirty="0" smtClean="0"/>
          </a:p>
          <a:p>
            <a:r>
              <a:rPr lang="en-US" sz="3600" b="1" u="sng" dirty="0" smtClean="0">
                <a:solidFill>
                  <a:srgbClr val="FF0000"/>
                </a:solidFill>
              </a:rPr>
              <a:t>Resonance:  </a:t>
            </a:r>
            <a:r>
              <a:rPr lang="en-US" sz="3600" b="1" dirty="0" smtClean="0">
                <a:solidFill>
                  <a:srgbClr val="FF0000"/>
                </a:solidFill>
              </a:rPr>
              <a:t>the transfer of energy to an object at the natural or </a:t>
            </a:r>
            <a:r>
              <a:rPr lang="en-US" sz="3600" b="1" i="1" dirty="0" smtClean="0">
                <a:solidFill>
                  <a:srgbClr val="FF0000"/>
                </a:solidFill>
              </a:rPr>
              <a:t>resonant frequency </a:t>
            </a:r>
            <a:r>
              <a:rPr lang="en-US" sz="3600" b="1" dirty="0" smtClean="0">
                <a:solidFill>
                  <a:srgbClr val="FF0000"/>
                </a:solidFill>
              </a:rPr>
              <a:t>of the object. </a:t>
            </a:r>
          </a:p>
          <a:p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 smtClean="0">
                <a:solidFill>
                  <a:srgbClr val="0070C0"/>
                </a:solidFill>
              </a:rPr>
              <a:t>Standing waves are examples of a resonance phenomenon!</a:t>
            </a:r>
            <a:endParaRPr lang="en-CA" sz="2800" b="1" i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18674" y="3692946"/>
            <a:ext cx="3418332" cy="8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matched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4755728"/>
            <a:ext cx="4565142" cy="8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arge amplitude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413857"/>
            <a:ext cx="8458200" cy="2167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2776" y="5137232"/>
                <a:ext cx="5410200" cy="7243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BC9C5D4-92D9-41F1-BA23-FA0B347D033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" y="5137232"/>
                <a:ext cx="5410200" cy="724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34518" y="2464232"/>
                <a:ext cx="5410200" cy="7243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8AD7404-F9D3-412B-8C8D-76C95D19B44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8" y="2464232"/>
                <a:ext cx="5410200" cy="724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800" y="8382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Demo 2:</a:t>
            </a:r>
            <a:r>
              <a:rPr lang="en-US" sz="3200" dirty="0" smtClean="0"/>
              <a:t> </a:t>
            </a:r>
            <a:r>
              <a:rPr lang="en-US" sz="3200" b="1" dirty="0" smtClean="0"/>
              <a:t>A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 are matched (identical frequency). What happens when A is struck?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152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Matched Tuning Forks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6" y="592394"/>
            <a:ext cx="2389831" cy="245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976" y="3443555"/>
            <a:ext cx="5779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Demo 3: </a:t>
            </a:r>
            <a:r>
              <a:rPr lang="en-US" sz="3200" dirty="0" smtClean="0"/>
              <a:t> </a:t>
            </a:r>
            <a:r>
              <a:rPr lang="en-US" sz="3200" b="1" dirty="0" smtClean="0"/>
              <a:t>B</a:t>
            </a:r>
            <a:r>
              <a:rPr lang="en-US" sz="3200" dirty="0" smtClean="0"/>
              <a:t> is now </a:t>
            </a:r>
            <a:r>
              <a:rPr lang="en-US" sz="3200" b="1" dirty="0" smtClean="0"/>
              <a:t>loaded</a:t>
            </a:r>
            <a:r>
              <a:rPr lang="en-US" sz="3200" dirty="0" smtClean="0"/>
              <a:t> so that has a lower frequency, what happens when A is struck? 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4" y="3026664"/>
            <a:ext cx="2667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47800" y="2492218"/>
            <a:ext cx="405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 vibrates too!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137718"/>
            <a:ext cx="5602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 does not vibrate!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63246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6"/>
              </a:rPr>
              <a:t>Matched tuning fork demonstration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Pushing a child on a swing      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9906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Windows on a car rattling when driving at a certain speed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990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Shattering a wine glass with a voice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26765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t3.gstatic.com/images?q=tbn:ANd9GcQJKqDr5iFgQWBpTPPBNtt1zflMWLtFRSLcfe6UUBQYHTMpM-k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2462036" cy="1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3236" y="624230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Tacoma narrows bridge collapse video…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4724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5"/>
              </a:rPr>
              <a:t>Shattering  a wine glass with your voice!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Examples of Resonance: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90906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Tacoma Narrows Bridge collapse!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54102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Classwork Homework: </a:t>
            </a:r>
          </a:p>
          <a:p>
            <a:r>
              <a:rPr lang="en-US" b="1" dirty="0" smtClean="0"/>
              <a:t>Read Pages 315-316                </a:t>
            </a:r>
            <a:br>
              <a:rPr lang="en-US" b="1" dirty="0" smtClean="0"/>
            </a:br>
            <a:r>
              <a:rPr lang="en-US" b="1" dirty="0" smtClean="0"/>
              <a:t>Questions: #10 , 11,13 pg 317</a:t>
            </a:r>
          </a:p>
        </p:txBody>
      </p:sp>
    </p:spTree>
    <p:extLst>
      <p:ext uri="{BB962C8B-B14F-4D97-AF65-F5344CB8AC3E}">
        <p14:creationId xmlns:p14="http://schemas.microsoft.com/office/powerpoint/2010/main" val="3715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433</Words>
  <Application>Microsoft Office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Office Theme</vt:lpstr>
      <vt:lpstr>Standing Waves and Resonance Lesson</vt:lpstr>
      <vt:lpstr>Standing Waves:</vt:lpstr>
      <vt:lpstr>Number of Loops:</vt:lpstr>
      <vt:lpstr>Standing Wave Analysis:</vt:lpstr>
      <vt:lpstr>Resonance</vt:lpstr>
      <vt:lpstr>Resonance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</dc:title>
  <dc:creator>Linda</dc:creator>
  <cp:lastModifiedBy>Ryan, Linda</cp:lastModifiedBy>
  <cp:revision>34</cp:revision>
  <dcterms:created xsi:type="dcterms:W3CDTF">2012-06-11T01:15:53Z</dcterms:created>
  <dcterms:modified xsi:type="dcterms:W3CDTF">2019-01-10T02:01:33Z</dcterms:modified>
</cp:coreProperties>
</file>