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3" r:id="rId2"/>
    <p:sldId id="265" r:id="rId3"/>
    <p:sldId id="257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549A60-1FB8-40F2-86F0-CF06F21B16E5}" type="datetimeFigureOut">
              <a:rPr lang="en-US" smtClean="0"/>
              <a:pPr/>
              <a:t>2/19/2014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E6468A-36CB-4BA4-92FF-E2ABA68966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22460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E6468A-36CB-4BA4-92FF-E2ABA68966F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29230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ED98-BFB9-40E8-9105-574E947FCE80}" type="datetimeFigureOut">
              <a:rPr lang="en-US" smtClean="0"/>
              <a:pPr/>
              <a:t>2/19/2014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1CE35-7BBC-4617-8487-B97ED7C8A0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0944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ED98-BFB9-40E8-9105-574E947FCE80}" type="datetimeFigureOut">
              <a:rPr lang="en-US" smtClean="0"/>
              <a:pPr/>
              <a:t>2/19/2014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1CE35-7BBC-4617-8487-B97ED7C8A0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97585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ED98-BFB9-40E8-9105-574E947FCE80}" type="datetimeFigureOut">
              <a:rPr lang="en-US" smtClean="0"/>
              <a:pPr/>
              <a:t>2/19/2014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1CE35-7BBC-4617-8487-B97ED7C8A0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40600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ED98-BFB9-40E8-9105-574E947FCE80}" type="datetimeFigureOut">
              <a:rPr lang="en-US" smtClean="0"/>
              <a:pPr/>
              <a:t>2/19/2014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1CE35-7BBC-4617-8487-B97ED7C8A0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71866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ED98-BFB9-40E8-9105-574E947FCE80}" type="datetimeFigureOut">
              <a:rPr lang="en-US" smtClean="0"/>
              <a:pPr/>
              <a:t>2/19/2014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1CE35-7BBC-4617-8487-B97ED7C8A0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3171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ED98-BFB9-40E8-9105-574E947FCE80}" type="datetimeFigureOut">
              <a:rPr lang="en-US" smtClean="0"/>
              <a:pPr/>
              <a:t>2/19/2014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1CE35-7BBC-4617-8487-B97ED7C8A0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82949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ED98-BFB9-40E8-9105-574E947FCE80}" type="datetimeFigureOut">
              <a:rPr lang="en-US" smtClean="0"/>
              <a:pPr/>
              <a:t>2/19/2014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1CE35-7BBC-4617-8487-B97ED7C8A0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81891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ED98-BFB9-40E8-9105-574E947FCE80}" type="datetimeFigureOut">
              <a:rPr lang="en-US" smtClean="0"/>
              <a:pPr/>
              <a:t>2/19/2014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1CE35-7BBC-4617-8487-B97ED7C8A0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9715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ED98-BFB9-40E8-9105-574E947FCE80}" type="datetimeFigureOut">
              <a:rPr lang="en-US" smtClean="0"/>
              <a:pPr/>
              <a:t>2/19/2014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1CE35-7BBC-4617-8487-B97ED7C8A0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62174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ED98-BFB9-40E8-9105-574E947FCE80}" type="datetimeFigureOut">
              <a:rPr lang="en-US" smtClean="0"/>
              <a:pPr/>
              <a:t>2/19/2014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1CE35-7BBC-4617-8487-B97ED7C8A0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39287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ED98-BFB9-40E8-9105-574E947FCE80}" type="datetimeFigureOut">
              <a:rPr lang="en-US" smtClean="0"/>
              <a:pPr/>
              <a:t>2/19/2014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1CE35-7BBC-4617-8487-B97ED7C8A0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47043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1ED98-BFB9-40E8-9105-574E947FCE80}" type="datetimeFigureOut">
              <a:rPr lang="en-US" smtClean="0"/>
              <a:pPr/>
              <a:t>2/19/2014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1CE35-7BBC-4617-8487-B97ED7C8A0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66685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www.youtube.com/watch?v=zWKiWaiM3Pw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www.youtube.com/watch?v=10lWpHyN0Ok" TargetMode="External"/><Relationship Id="rId4" Type="http://schemas.openxmlformats.org/officeDocument/2006/relationships/hyperlink" Target="hhttps://www.youtube.com/watch?v=XggxeuFDaDU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76800" y="1371600"/>
            <a:ext cx="3724275" cy="376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52400"/>
            <a:ext cx="7772400" cy="1470025"/>
          </a:xfrm>
        </p:spPr>
        <p:txBody>
          <a:bodyPr/>
          <a:lstStyle/>
          <a:p>
            <a:r>
              <a:rPr lang="en-US" dirty="0" smtClean="0"/>
              <a:t>Resonance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1400700"/>
            <a:ext cx="381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Demonstration 1:</a:t>
            </a:r>
            <a:r>
              <a:rPr lang="en-US" sz="2400" dirty="0" smtClean="0"/>
              <a:t> What happens when pendulum A is set in motion? 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62116" y="3257768"/>
            <a:ext cx="444172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Observation 1:</a:t>
            </a:r>
            <a:r>
              <a:rPr lang="en-US" sz="2400" dirty="0" smtClean="0"/>
              <a:t> All the pendulums vibrate a little, BUT </a:t>
            </a:r>
            <a:r>
              <a:rPr lang="en-US" sz="2400" b="1" u="sng" dirty="0" smtClean="0"/>
              <a:t>pendulum D which is matched in length and frequency </a:t>
            </a:r>
            <a:r>
              <a:rPr lang="en-US" sz="2400" dirty="0" smtClean="0"/>
              <a:t>vibrates </a:t>
            </a:r>
            <a:r>
              <a:rPr lang="en-US" sz="2400" b="1" u="sng" dirty="0" smtClean="0"/>
              <a:t>A LOT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dirty="0" smtClean="0"/>
              <a:t>D takes up the energy from A because it has the same natural frequency!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4182981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0"/>
            <a:ext cx="7772400" cy="1012825"/>
          </a:xfrm>
        </p:spPr>
        <p:txBody>
          <a:bodyPr/>
          <a:lstStyle/>
          <a:p>
            <a:r>
              <a:rPr lang="en-US" dirty="0" smtClean="0"/>
              <a:t>Resonance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1600200"/>
            <a:ext cx="84582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800" b="1" u="sng" dirty="0" smtClean="0"/>
          </a:p>
          <a:p>
            <a:r>
              <a:rPr lang="en-US" sz="3600" b="1" u="sng" dirty="0" smtClean="0"/>
              <a:t>Resonance:  </a:t>
            </a:r>
            <a:r>
              <a:rPr lang="en-US" sz="3600" b="1" dirty="0" smtClean="0"/>
              <a:t>the transfer of energy to an object at the natural or </a:t>
            </a:r>
            <a:r>
              <a:rPr lang="en-US" sz="3600" b="1" i="1" dirty="0" smtClean="0">
                <a:solidFill>
                  <a:srgbClr val="FF0000"/>
                </a:solidFill>
              </a:rPr>
              <a:t>resonant frequency </a:t>
            </a:r>
            <a:r>
              <a:rPr lang="en-US" sz="3600" b="1" dirty="0" smtClean="0"/>
              <a:t>of the object. </a:t>
            </a:r>
          </a:p>
          <a:p>
            <a:endParaRPr lang="en-US" sz="3600" b="1" dirty="0"/>
          </a:p>
          <a:p>
            <a:r>
              <a:rPr lang="en-US" sz="3600" b="1" dirty="0" smtClean="0"/>
              <a:t>Because the input energy is matched to the natural frequency of the object, it is able to develop </a:t>
            </a:r>
            <a:r>
              <a:rPr lang="en-US" sz="3600" b="1" i="1" dirty="0" smtClean="0">
                <a:solidFill>
                  <a:srgbClr val="FF0000"/>
                </a:solidFill>
              </a:rPr>
              <a:t>very large amplitude </a:t>
            </a:r>
            <a:r>
              <a:rPr lang="en-US" sz="3600" b="1" dirty="0" smtClean="0"/>
              <a:t>vibrations!</a:t>
            </a:r>
            <a:endParaRPr 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0" y="838200"/>
            <a:ext cx="899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i="1" dirty="0" smtClean="0">
                <a:solidFill>
                  <a:srgbClr val="0070C0"/>
                </a:solidFill>
              </a:rPr>
              <a:t>Standing waves are examples of a resonance phenomenon!</a:t>
            </a:r>
            <a:endParaRPr lang="en-CA" sz="2800" b="1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82981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838200"/>
            <a:ext cx="449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Demonstration 2a:</a:t>
            </a:r>
            <a:r>
              <a:rPr lang="en-US" sz="2400" dirty="0" smtClean="0"/>
              <a:t> </a:t>
            </a:r>
            <a:r>
              <a:rPr lang="en-US" sz="2400" b="1" dirty="0" smtClean="0"/>
              <a:t>A</a:t>
            </a:r>
            <a:r>
              <a:rPr lang="en-US" sz="2400" dirty="0" smtClean="0"/>
              <a:t> and </a:t>
            </a:r>
            <a:r>
              <a:rPr lang="en-US" sz="2400" b="1" dirty="0" smtClean="0"/>
              <a:t>B</a:t>
            </a:r>
            <a:r>
              <a:rPr lang="en-US" sz="2400" dirty="0" smtClean="0"/>
              <a:t> are matched (identical frequency). What happens when A is struck? 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2895600" y="152400"/>
            <a:ext cx="381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Matched Tuning Forks</a:t>
            </a:r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10200" y="609600"/>
            <a:ext cx="2389831" cy="24556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04800" y="3429000"/>
            <a:ext cx="4495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Demonstration 2a:</a:t>
            </a:r>
            <a:r>
              <a:rPr lang="en-US" sz="2400" dirty="0" smtClean="0"/>
              <a:t> </a:t>
            </a:r>
            <a:r>
              <a:rPr lang="en-US" sz="2400" b="1" dirty="0" smtClean="0"/>
              <a:t>B</a:t>
            </a:r>
            <a:r>
              <a:rPr lang="en-US" sz="2400" dirty="0" smtClean="0"/>
              <a:t> is now </a:t>
            </a:r>
            <a:r>
              <a:rPr lang="en-US" sz="2400" b="1" dirty="0" smtClean="0"/>
              <a:t>loaded</a:t>
            </a:r>
            <a:r>
              <a:rPr lang="en-US" sz="2400" dirty="0" smtClean="0"/>
              <a:t> so that has a lower frequency, what happens when A is struck? </a:t>
            </a:r>
            <a:endParaRPr lang="en-US" sz="2400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048000"/>
            <a:ext cx="2667000" cy="325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04800" y="2057400"/>
            <a:ext cx="449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B begins to ring as well because it is able to pick up the energy!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8600" y="5105400"/>
            <a:ext cx="449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B does NOT ring because it can’t pick up the energy from A!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95400" y="6324600"/>
            <a:ext cx="3810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hlinkClick r:id="rId5"/>
              </a:rPr>
              <a:t>Matched tuning fork demonstration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428640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990600"/>
            <a:ext cx="2971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Pushing a child on a swing        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6705600" y="990600"/>
            <a:ext cx="2209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Windows on a car rattling when driving at a certain speed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3810000" y="990600"/>
            <a:ext cx="2209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Shattering a wine glass with a voice</a:t>
            </a:r>
            <a:endParaRPr lang="en-US" sz="32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09800"/>
            <a:ext cx="2676525" cy="203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 descr="http://t3.gstatic.com/images?q=tbn:ANd9GcQJKqDr5iFgQWBpTPPBNtt1zflMWLtFRSLcfe6UUBQYHTMpM-k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667000"/>
            <a:ext cx="2462036" cy="199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57200" y="6248400"/>
            <a:ext cx="563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4"/>
              </a:rPr>
              <a:t>Tacoma narrows bridge collapse video…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581400" y="4724400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hlinkClick r:id="rId5"/>
              </a:rPr>
              <a:t>Shattering  a wine glass with your voice!</a:t>
            </a:r>
            <a:endParaRPr lang="en-CA" dirty="0"/>
          </a:p>
        </p:txBody>
      </p:sp>
      <p:sp>
        <p:nvSpPr>
          <p:cNvPr id="11" name="TextBox 10"/>
          <p:cNvSpPr txBox="1"/>
          <p:nvPr/>
        </p:nvSpPr>
        <p:spPr>
          <a:xfrm>
            <a:off x="228600" y="228600"/>
            <a:ext cx="502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 smtClean="0"/>
              <a:t>Examples of Resonance: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00" y="5334000"/>
            <a:ext cx="3657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The Tacoma Narrows Bridge collapse!</a:t>
            </a:r>
            <a:endParaRPr lang="en-US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4495800" y="5410200"/>
            <a:ext cx="4495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Classwork Homework: </a:t>
            </a:r>
          </a:p>
          <a:p>
            <a:r>
              <a:rPr lang="en-US" b="1" dirty="0" smtClean="0"/>
              <a:t>Read Pages 315-316                </a:t>
            </a:r>
            <a:br>
              <a:rPr lang="en-US" b="1" dirty="0" smtClean="0"/>
            </a:br>
            <a:r>
              <a:rPr lang="en-US" b="1" dirty="0" smtClean="0"/>
              <a:t>Questions: #10 , 11,13 pg 317</a:t>
            </a:r>
          </a:p>
        </p:txBody>
      </p:sp>
    </p:spTree>
    <p:extLst>
      <p:ext uri="{BB962C8B-B14F-4D97-AF65-F5344CB8AC3E}">
        <p14:creationId xmlns:p14="http://schemas.microsoft.com/office/powerpoint/2010/main" xmlns="" val="371526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</TotalTime>
  <Words>238</Words>
  <Application>Microsoft Office PowerPoint</Application>
  <PresentationFormat>On-screen Show (4:3)</PresentationFormat>
  <Paragraphs>27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Resonance</vt:lpstr>
      <vt:lpstr>Resonance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Resonance</dc:title>
  <dc:creator>Linda</dc:creator>
  <cp:lastModifiedBy>Peel District School Board</cp:lastModifiedBy>
  <cp:revision>24</cp:revision>
  <dcterms:created xsi:type="dcterms:W3CDTF">2012-06-11T01:15:53Z</dcterms:created>
  <dcterms:modified xsi:type="dcterms:W3CDTF">2014-02-19T20:11:44Z</dcterms:modified>
</cp:coreProperties>
</file>