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6369-B65D-4007-98E1-C24DB9257682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C7F3B-63E8-4256-A0F1-240714493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F751-E83C-4C41-B479-02DB547B0E4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5833-7762-41B7-9283-5E23BD7D5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watch?v=A8lztr1tu4o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watch?v=VxcbppCX6Rk" TargetMode="External"/><Relationship Id="rId4" Type="http://schemas.openxmlformats.org/officeDocument/2006/relationships/hyperlink" Target="http://www.audiocheck.net/audiotests_frequencycheckhigh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429000"/>
            <a:ext cx="5029171" cy="320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0430" y="714356"/>
            <a:ext cx="4786346" cy="1500198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Sound</a:t>
            </a:r>
            <a:endParaRPr lang="en-US" sz="6600" dirty="0">
              <a:latin typeface="Comic Sans MS" pitchFamily="66" charset="0"/>
            </a:endParaRPr>
          </a:p>
        </p:txBody>
      </p:sp>
      <p:pic>
        <p:nvPicPr>
          <p:cNvPr id="11266" name="Picture 2" descr="http://upload.wikimedia.org/wikipedia/commons/d/d0/FA-18_Hornet_breaking_sound_barrier_(7_July_1999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071678"/>
            <a:ext cx="3714776" cy="2654222"/>
          </a:xfrm>
          <a:prstGeom prst="rect">
            <a:avLst/>
          </a:prstGeom>
          <a:noFill/>
        </p:spPr>
      </p:pic>
      <p:pic>
        <p:nvPicPr>
          <p:cNvPr id="11268" name="Picture 4" descr="http://bilumi.org/blog/wp-content/uploads/20050406054640!Sound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500042"/>
            <a:ext cx="2928958" cy="235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860" y="214290"/>
            <a:ext cx="39773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latin typeface="Comic Sans MS" pitchFamily="66" charset="0"/>
              </a:rPr>
              <a:t>Speed of Sound</a:t>
            </a:r>
            <a:endParaRPr lang="en-US" sz="4000" u="sng" dirty="0"/>
          </a:p>
        </p:txBody>
      </p:sp>
      <p:sp>
        <p:nvSpPr>
          <p:cNvPr id="5" name="Rectangle 4"/>
          <p:cNvSpPr/>
          <p:nvPr/>
        </p:nvSpPr>
        <p:spPr>
          <a:xfrm>
            <a:off x="357158" y="1071546"/>
            <a:ext cx="82910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Symbol"/>
              <a:buChar char="·"/>
            </a:pPr>
            <a:r>
              <a:rPr lang="en-US" sz="4000" dirty="0" smtClean="0">
                <a:latin typeface="Comic Sans MS" pitchFamily="66" charset="0"/>
              </a:rPr>
              <a:t>Sound generally travels faster in</a:t>
            </a:r>
          </a:p>
          <a:p>
            <a:r>
              <a:rPr lang="en-US" sz="4000" dirty="0" smtClean="0">
                <a:latin typeface="Comic Sans MS" pitchFamily="66" charset="0"/>
              </a:rPr>
              <a:t>in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solids</a:t>
            </a:r>
            <a:r>
              <a:rPr lang="en-US" sz="4000" dirty="0" smtClean="0">
                <a:latin typeface="Comic Sans MS" pitchFamily="66" charset="0"/>
              </a:rPr>
              <a:t>  and slowest in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gases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3000372"/>
            <a:ext cx="2943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7158" y="2714620"/>
            <a:ext cx="547260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latin typeface="Comic Sans MS" pitchFamily="66" charset="0"/>
              </a:rPr>
              <a:t>Eg</a:t>
            </a:r>
            <a:r>
              <a:rPr lang="en-US" sz="4000" dirty="0" smtClean="0">
                <a:latin typeface="Comic Sans MS" pitchFamily="66" charset="0"/>
              </a:rPr>
              <a:t>: </a:t>
            </a:r>
          </a:p>
          <a:p>
            <a:r>
              <a:rPr lang="en-US" sz="3600" dirty="0" err="1" smtClean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sz="3600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air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(0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  C)=332 m/s</a:t>
            </a:r>
          </a:p>
          <a:p>
            <a:r>
              <a:rPr lang="en-US" sz="3600" dirty="0" err="1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sz="3600" baseline="-25000" dirty="0" err="1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water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(25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  C)= 1493 m/s</a:t>
            </a:r>
          </a:p>
          <a:p>
            <a:r>
              <a:rPr lang="en-US" sz="3600" dirty="0" err="1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sz="3600" baseline="-25000" dirty="0" err="1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steel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=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5790 m/s</a:t>
            </a:r>
          </a:p>
          <a:p>
            <a:endParaRPr lang="en-US" sz="3600" dirty="0" smtClean="0">
              <a:latin typeface="Comic Sans MS" pitchFamily="66" charset="0"/>
              <a:sym typeface="Symbol"/>
            </a:endParaRPr>
          </a:p>
          <a:p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0775" y="3717032"/>
            <a:ext cx="2943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428860" y="214290"/>
            <a:ext cx="54649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latin typeface="Comic Sans MS" pitchFamily="66" charset="0"/>
              </a:rPr>
              <a:t>Speed of Sound in Air</a:t>
            </a:r>
            <a:endParaRPr lang="en-US" sz="4000" u="sng" dirty="0"/>
          </a:p>
        </p:txBody>
      </p:sp>
      <p:sp>
        <p:nvSpPr>
          <p:cNvPr id="4" name="Rectangle 3"/>
          <p:cNvSpPr/>
          <p:nvPr/>
        </p:nvSpPr>
        <p:spPr>
          <a:xfrm>
            <a:off x="539552" y="1268760"/>
            <a:ext cx="82044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Speed of sound in air depends on </a:t>
            </a:r>
          </a:p>
          <a:p>
            <a:r>
              <a:rPr lang="en-US" sz="4000" u="sng" dirty="0" smtClean="0">
                <a:solidFill>
                  <a:srgbClr val="FF0000"/>
                </a:solidFill>
                <a:latin typeface="Comic Sans MS" pitchFamily="66" charset="0"/>
              </a:rPr>
              <a:t>temperature</a:t>
            </a:r>
            <a:r>
              <a:rPr lang="en-US" sz="4000" dirty="0" smtClean="0">
                <a:latin typeface="Comic Sans MS" pitchFamily="66" charset="0"/>
              </a:rPr>
              <a:t>: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V= 331.6 m/s + 0.606T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005064"/>
            <a:ext cx="702307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Where T is the temperature</a:t>
            </a:r>
          </a:p>
          <a:p>
            <a:r>
              <a:rPr lang="en-US" sz="4000" dirty="0" smtClean="0">
                <a:latin typeface="Comic Sans MS" pitchFamily="66" charset="0"/>
              </a:rPr>
              <a:t>measured in </a:t>
            </a:r>
            <a:r>
              <a:rPr lang="en-US" sz="4000" dirty="0" smtClean="0">
                <a:latin typeface="Comic Sans MS" pitchFamily="66" charset="0"/>
                <a:sym typeface="Symbol"/>
              </a:rPr>
              <a:t>C</a:t>
            </a:r>
            <a:endParaRPr lang="en-US" sz="40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mic Sans MS" pitchFamily="66" charset="0"/>
              </a:rPr>
              <a:t>Eg</a:t>
            </a:r>
            <a:r>
              <a:rPr lang="en-US" sz="3600" dirty="0" smtClean="0">
                <a:latin typeface="Comic Sans MS" pitchFamily="66" charset="0"/>
              </a:rPr>
              <a:t>:  What is the speed of sound in air if the temperature is: </a:t>
            </a:r>
          </a:p>
          <a:p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a) 28 </a:t>
            </a:r>
            <a:r>
              <a:rPr lang="en-US" sz="3600" dirty="0" smtClean="0">
                <a:latin typeface="Comic Sans MS" pitchFamily="66" charset="0"/>
                <a:sym typeface="Symbol"/>
              </a:rPr>
              <a:t>C				b) -15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  <a:sym typeface="Symbol"/>
              </a:rPr>
              <a:t>C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464344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Answers:</a:t>
            </a:r>
          </a:p>
          <a:p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a) 348.6 m/s</a:t>
            </a:r>
            <a:r>
              <a:rPr lang="en-US" sz="3600" dirty="0" smtClean="0">
                <a:latin typeface="Comic Sans MS" pitchFamily="66" charset="0"/>
                <a:sym typeface="Symbol"/>
              </a:rPr>
              <a:t>			b) 322.5 m/s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72728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        Echolocation</a:t>
            </a:r>
          </a:p>
          <a:p>
            <a:endParaRPr lang="en-US" sz="3600" dirty="0" smtClean="0">
              <a:latin typeface="Comic Sans MS" pitchFamily="66" charset="0"/>
            </a:endParaRPr>
          </a:p>
        </p:txBody>
      </p:sp>
      <p:pic>
        <p:nvPicPr>
          <p:cNvPr id="24578" name="Picture 2" descr="http://s3.hubimg.com/u/2982138_f5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071546"/>
            <a:ext cx="3656718" cy="213074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1340768"/>
            <a:ext cx="72728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Sound will reflect</a:t>
            </a:r>
          </a:p>
          <a:p>
            <a:r>
              <a:rPr lang="en-US" sz="4000" b="1" dirty="0" smtClean="0">
                <a:latin typeface="Comic Sans MS" pitchFamily="66" charset="0"/>
              </a:rPr>
              <a:t>off objects </a:t>
            </a:r>
          </a:p>
          <a:p>
            <a:endParaRPr lang="en-US" sz="36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84984"/>
            <a:ext cx="9144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 We call this an</a:t>
            </a:r>
          </a:p>
          <a:p>
            <a:r>
              <a:rPr lang="en-US" sz="4000" b="1" dirty="0" smtClean="0">
                <a:latin typeface="Comic Sans MS" pitchFamily="66" charset="0"/>
              </a:rPr>
              <a:t> echo if we hear sound come back</a:t>
            </a:r>
          </a:p>
          <a:p>
            <a:endParaRPr lang="en-US" sz="3600" dirty="0" smtClean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056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 By </a:t>
            </a:r>
            <a:r>
              <a:rPr lang="en-US" sz="4000" b="1" u="sng" dirty="0" smtClean="0">
                <a:solidFill>
                  <a:srgbClr val="FF0000"/>
                </a:solidFill>
                <a:latin typeface="Comic Sans MS" pitchFamily="66" charset="0"/>
              </a:rPr>
              <a:t>timing</a:t>
            </a:r>
            <a:r>
              <a:rPr lang="en-US" sz="4000" b="1" dirty="0" smtClean="0">
                <a:latin typeface="Comic Sans MS" pitchFamily="66" charset="0"/>
              </a:rPr>
              <a:t> the echo, we can determine </a:t>
            </a:r>
            <a:r>
              <a:rPr lang="en-US" sz="4000" b="1" u="sng" dirty="0" smtClean="0">
                <a:solidFill>
                  <a:srgbClr val="FF0000"/>
                </a:solidFill>
                <a:latin typeface="Comic Sans MS" pitchFamily="66" charset="0"/>
              </a:rPr>
              <a:t>how far away </a:t>
            </a:r>
            <a:r>
              <a:rPr lang="en-US" sz="4000" b="1" dirty="0" smtClean="0">
                <a:latin typeface="Comic Sans MS" pitchFamily="66" charset="0"/>
              </a:rPr>
              <a:t>the reflector is</a:t>
            </a:r>
          </a:p>
          <a:p>
            <a:endParaRPr lang="en-US" sz="3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04664"/>
            <a:ext cx="457200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 Echolocation</a:t>
            </a:r>
            <a:endParaRPr lang="en-US" sz="36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857232"/>
            <a:ext cx="15476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Bats</a:t>
            </a:r>
          </a:p>
          <a:p>
            <a:endParaRPr lang="en-US" sz="3600" dirty="0" smtClean="0">
              <a:latin typeface="Comic Sans MS" pitchFamily="66" charset="0"/>
            </a:endParaRPr>
          </a:p>
        </p:txBody>
      </p:sp>
      <p:pic>
        <p:nvPicPr>
          <p:cNvPr id="4" name="Picture 2" descr="http://s3.hubimg.com/u/2982138_f5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00174"/>
            <a:ext cx="2947531" cy="171750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3284984"/>
            <a:ext cx="21602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SONAR</a:t>
            </a:r>
          </a:p>
          <a:p>
            <a:endParaRPr lang="en-US" sz="3600" dirty="0" smtClean="0">
              <a:latin typeface="Comic Sans MS" pitchFamily="66" charset="0"/>
            </a:endParaRPr>
          </a:p>
        </p:txBody>
      </p:sp>
      <p:pic>
        <p:nvPicPr>
          <p:cNvPr id="25602" name="Picture 2" descr="http://marine.usgs.gov/fact-sheets/michigan/sona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3028950" cy="26003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35488" y="3573016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mic Sans MS" pitchFamily="66" charset="0"/>
              </a:rPr>
              <a:t>Ultrasound Imaging</a:t>
            </a:r>
          </a:p>
          <a:p>
            <a:endParaRPr lang="en-US" sz="3600" dirty="0" smtClean="0">
              <a:latin typeface="Comic Sans MS" pitchFamily="66" charset="0"/>
            </a:endParaRPr>
          </a:p>
        </p:txBody>
      </p:sp>
      <p:pic>
        <p:nvPicPr>
          <p:cNvPr id="25604" name="Picture 4" descr="http://www.surgeryencyclopedia.com/images/gesu_03_img017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5448" y="4437112"/>
            <a:ext cx="3528392" cy="2173018"/>
          </a:xfrm>
          <a:prstGeom prst="rect">
            <a:avLst/>
          </a:prstGeom>
          <a:noFill/>
        </p:spPr>
      </p:pic>
      <p:pic>
        <p:nvPicPr>
          <p:cNvPr id="25606" name="Picture 6" descr="http://www.ultrasoundtechnicianschools.net/img/thumb/post2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9744" y="4221088"/>
            <a:ext cx="2304256" cy="230425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214942" y="1285860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  <a:hlinkClick r:id="rId6"/>
              </a:rPr>
              <a:t>Human echolocation....</a:t>
            </a:r>
            <a:endParaRPr lang="en-US" sz="3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133904"/>
            <a:ext cx="81369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 </a:t>
            </a:r>
            <a:r>
              <a:rPr lang="en-US" sz="4000" b="1" u="sng" dirty="0" smtClean="0">
                <a:latin typeface="Comic Sans MS" pitchFamily="66" charset="0"/>
              </a:rPr>
              <a:t>Example:</a:t>
            </a:r>
            <a:r>
              <a:rPr lang="en-US" sz="4000" b="1" dirty="0" smtClean="0">
                <a:latin typeface="Comic Sans MS" pitchFamily="66" charset="0"/>
              </a:rPr>
              <a:t> </a:t>
            </a:r>
            <a:r>
              <a:rPr lang="en-US" sz="3200" b="1" dirty="0" smtClean="0">
                <a:latin typeface="Comic Sans MS" pitchFamily="66" charset="0"/>
              </a:rPr>
              <a:t>A student stands near the base of a cliff and claps her hands.  She hears the echo in 3.0 s.  Find the distance to the cliff if the speed of sound in air was 346.8 m/s that day.  </a:t>
            </a:r>
          </a:p>
          <a:p>
            <a:endParaRPr lang="en-US" sz="3600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32656"/>
            <a:ext cx="8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When calculating the echo time remember that the sound has travelled </a:t>
            </a:r>
            <a:r>
              <a:rPr lang="en-US" sz="3200" b="1" u="sng" dirty="0" smtClean="0">
                <a:solidFill>
                  <a:srgbClr val="FF0000"/>
                </a:solidFill>
                <a:latin typeface="Comic Sans MS" pitchFamily="66" charset="0"/>
              </a:rPr>
              <a:t>twice the distance!</a:t>
            </a:r>
          </a:p>
          <a:p>
            <a:endParaRPr lang="en-US" sz="3600" dirty="0" smtClean="0">
              <a:latin typeface="Comic Sans MS" pitchFamily="66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1571612"/>
            <a:ext cx="1971067" cy="1336700"/>
          </a:xfrm>
          <a:prstGeom prst="rect">
            <a:avLst/>
          </a:prstGeom>
          <a:noFill/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6000768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Ans</a:t>
            </a:r>
            <a:r>
              <a:rPr lang="en-US" sz="3600" dirty="0" smtClean="0"/>
              <a:t>: 520 m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Properties of Sound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·"/>
            </a:pPr>
            <a:r>
              <a:rPr lang="en-US" sz="3000" b="1" dirty="0" smtClean="0">
                <a:sym typeface="Symbol"/>
              </a:rPr>
              <a:t> Sound is a </a:t>
            </a:r>
            <a:r>
              <a:rPr lang="en-US" sz="3000" b="1" u="sng" dirty="0" smtClean="0">
                <a:solidFill>
                  <a:srgbClr val="FF0000"/>
                </a:solidFill>
                <a:sym typeface="Symbol"/>
              </a:rPr>
              <a:t>longitudinal</a:t>
            </a:r>
            <a:r>
              <a:rPr lang="en-US" sz="3000" b="1" dirty="0" smtClean="0">
                <a:sym typeface="Symbol"/>
              </a:rPr>
              <a:t> mechanical wave</a:t>
            </a:r>
          </a:p>
          <a:p>
            <a:pPr>
              <a:buFont typeface="Symbol" pitchFamily="18" charset="2"/>
              <a:buChar char="·"/>
            </a:pP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643050"/>
            <a:ext cx="8858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·"/>
            </a:pPr>
            <a:r>
              <a:rPr lang="en-US" sz="3000" b="1" dirty="0">
                <a:sym typeface="Symbol"/>
              </a:rPr>
              <a:t> </a:t>
            </a:r>
            <a:r>
              <a:rPr lang="en-US" sz="3000" b="1" dirty="0" smtClean="0">
                <a:sym typeface="Symbol"/>
              </a:rPr>
              <a:t>It is made up of alternating regions of </a:t>
            </a:r>
            <a:r>
              <a:rPr lang="en-US" sz="3000" b="1" u="sng" dirty="0" smtClean="0">
                <a:solidFill>
                  <a:srgbClr val="FF0000"/>
                </a:solidFill>
                <a:sym typeface="Symbol"/>
              </a:rPr>
              <a:t>high pressure (compressions)</a:t>
            </a:r>
            <a:r>
              <a:rPr lang="en-US" sz="3000" b="1" dirty="0" smtClean="0">
                <a:sym typeface="Symbol"/>
              </a:rPr>
              <a:t> and </a:t>
            </a:r>
            <a:r>
              <a:rPr lang="en-US" sz="3000" b="1" u="sng" dirty="0" smtClean="0">
                <a:solidFill>
                  <a:srgbClr val="FF0000"/>
                </a:solidFill>
                <a:sym typeface="Symbol"/>
              </a:rPr>
              <a:t>low pressure (rarefactions)  </a:t>
            </a:r>
          </a:p>
          <a:p>
            <a:pPr>
              <a:buFont typeface="Symbol" pitchFamily="18" charset="2"/>
              <a:buChar char="·"/>
            </a:pPr>
            <a:endParaRPr lang="en-US" sz="3000" b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500438"/>
            <a:ext cx="5029171" cy="320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2857496"/>
            <a:ext cx="8858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·"/>
            </a:pPr>
            <a:r>
              <a:rPr lang="en-US" sz="3000" b="1" dirty="0">
                <a:sym typeface="Symbol"/>
              </a:rPr>
              <a:t> </a:t>
            </a:r>
            <a:r>
              <a:rPr lang="en-US" sz="3000" b="1" dirty="0" smtClean="0">
                <a:sym typeface="Symbol"/>
              </a:rPr>
              <a:t>Sound cannot travel in </a:t>
            </a:r>
            <a:r>
              <a:rPr lang="en-US" sz="3000" b="1" u="sng" dirty="0" smtClean="0">
                <a:solidFill>
                  <a:srgbClr val="FF0000"/>
                </a:solidFill>
                <a:sym typeface="Symbol"/>
              </a:rPr>
              <a:t>empty space ( a vacuum)!  </a:t>
            </a:r>
          </a:p>
          <a:p>
            <a:pPr>
              <a:buFont typeface="Symbol" pitchFamily="18" charset="2"/>
              <a:buChar char="·"/>
            </a:pP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4348" y="357166"/>
            <a:ext cx="7786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Sound is a </a:t>
            </a:r>
            <a:r>
              <a:rPr lang="en-US" sz="4800" b="1" u="sng" dirty="0" smtClean="0">
                <a:solidFill>
                  <a:srgbClr val="FF0000"/>
                </a:solidFill>
                <a:latin typeface="Comic Sans MS" pitchFamily="66" charset="0"/>
              </a:rPr>
              <a:t>Pressure Wave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4" descr="http://www.physicsclassroom.com/class/sound/tf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142984"/>
            <a:ext cx="4601443" cy="2143140"/>
          </a:xfrm>
          <a:prstGeom prst="rect">
            <a:avLst/>
          </a:prstGeom>
          <a:noFill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286124"/>
            <a:ext cx="4786346" cy="316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72198" y="614364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http://www.physicsclassroom.com/class/sound/u11l1c.cfm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886200"/>
            <a:ext cx="7162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85786" y="0"/>
            <a:ext cx="4643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latin typeface="Comic Sans MS" pitchFamily="66" charset="0"/>
              </a:rPr>
              <a:t>Sound Frequency</a:t>
            </a:r>
            <a:endParaRPr lang="en-US" sz="4000" u="sng" dirty="0"/>
          </a:p>
        </p:txBody>
      </p:sp>
      <p:sp>
        <p:nvSpPr>
          <p:cNvPr id="4" name="Rectangle 3"/>
          <p:cNvSpPr/>
          <p:nvPr/>
        </p:nvSpPr>
        <p:spPr>
          <a:xfrm>
            <a:off x="3428992" y="714356"/>
            <a:ext cx="27860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                Audible </a:t>
            </a:r>
          </a:p>
          <a:p>
            <a:r>
              <a:rPr lang="en-US" sz="2800" b="1" dirty="0" smtClean="0">
                <a:latin typeface="Comic Sans MS" pitchFamily="66" charset="0"/>
              </a:rPr>
              <a:t>     Range: </a:t>
            </a:r>
          </a:p>
          <a:p>
            <a:r>
              <a:rPr lang="en-US" sz="2800" b="1" dirty="0" smtClean="0">
                <a:latin typeface="Comic Sans MS" pitchFamily="66" charset="0"/>
              </a:rPr>
              <a:t>    20 Hz –</a:t>
            </a:r>
          </a:p>
          <a:p>
            <a:r>
              <a:rPr lang="en-US" sz="2800" b="1" dirty="0" smtClean="0">
                <a:latin typeface="Comic Sans MS" pitchFamily="66" charset="0"/>
              </a:rPr>
              <a:t>   20 000 Hz</a:t>
            </a:r>
            <a:endParaRPr lang="en-US" sz="2800" b="1" dirty="0"/>
          </a:p>
        </p:txBody>
      </p:sp>
      <p:pic>
        <p:nvPicPr>
          <p:cNvPr id="16386" name="Picture 2" descr="http://t0.gstatic.com/images?q=tbn:ANd9GcT1UN82JhXZaHsMlh398skwFYOtwQRGFPTWKAMSNjUiqit5iMZ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2928934"/>
            <a:ext cx="1143008" cy="190501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215074" y="1285860"/>
            <a:ext cx="29289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        Ultrasonic</a:t>
            </a:r>
          </a:p>
          <a:p>
            <a:r>
              <a:rPr lang="en-US" sz="2800" b="1" dirty="0" smtClean="0">
                <a:latin typeface="Comic Sans MS" pitchFamily="66" charset="0"/>
              </a:rPr>
              <a:t>&gt;20 000 Hz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642910" y="1571612"/>
            <a:ext cx="2928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      Infrasonic</a:t>
            </a:r>
          </a:p>
          <a:p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    &lt;20 Hz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00760" y="21429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4"/>
              </a:rPr>
              <a:t>Hearing test….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000760" y="85723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5"/>
              </a:rPr>
              <a:t>Why does hearing change with age?.....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25533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Quantitative and Qualitative Sound Terms:</a:t>
            </a:r>
            <a:endParaRPr lang="en-US" sz="32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4"/>
            <a:ext cx="11239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2500306"/>
            <a:ext cx="3258492" cy="125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8657" y="378904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pitch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8657" y="492898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loudness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48" y="1214422"/>
            <a:ext cx="7500990" cy="471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14348" y="1214422"/>
            <a:ext cx="3857652" cy="471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4348" y="3857628"/>
            <a:ext cx="750099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7224" y="1285860"/>
            <a:ext cx="371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Quantitative-</a:t>
            </a:r>
          </a:p>
          <a:p>
            <a:r>
              <a:rPr lang="en-CA" sz="2800" b="1" dirty="0" smtClean="0">
                <a:solidFill>
                  <a:srgbClr val="FF0000"/>
                </a:solidFill>
              </a:rPr>
              <a:t>What we measure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0562" y="1357298"/>
            <a:ext cx="371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Qualitative-</a:t>
            </a:r>
          </a:p>
          <a:p>
            <a:r>
              <a:rPr lang="en-CA" sz="2800" b="1" dirty="0" smtClean="0">
                <a:solidFill>
                  <a:srgbClr val="FF0000"/>
                </a:solidFill>
              </a:rPr>
              <a:t>What we perceive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3929066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Frequency                    →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5000636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Intensity                      →</a:t>
            </a:r>
            <a:endParaRPr lang="en-C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860" y="357166"/>
            <a:ext cx="4643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latin typeface="Comic Sans MS" pitchFamily="66" charset="0"/>
              </a:rPr>
              <a:t>Sound Intensity</a:t>
            </a:r>
            <a:endParaRPr lang="en-US" sz="4000" u="sng" dirty="0"/>
          </a:p>
        </p:txBody>
      </p:sp>
      <p:sp>
        <p:nvSpPr>
          <p:cNvPr id="3" name="Rectangle 2"/>
          <p:cNvSpPr/>
          <p:nvPr/>
        </p:nvSpPr>
        <p:spPr>
          <a:xfrm>
            <a:off x="357158" y="1285860"/>
            <a:ext cx="8215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·"/>
            </a:pPr>
            <a:r>
              <a:rPr lang="en-US" sz="3200" dirty="0" smtClean="0">
                <a:latin typeface="Comic Sans MS" pitchFamily="66" charset="0"/>
                <a:sym typeface="Symbol"/>
              </a:rPr>
              <a:t>Sound intensity is a measure of the </a:t>
            </a:r>
            <a:r>
              <a:rPr lang="en-US" sz="3200" u="sng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energy per unit area that passes a point per second</a:t>
            </a:r>
          </a:p>
          <a:p>
            <a:r>
              <a:rPr lang="en-US" sz="3200" dirty="0" smtClean="0">
                <a:latin typeface="Comic Sans MS" pitchFamily="66" charset="0"/>
                <a:sym typeface="Symbol"/>
              </a:rPr>
              <a:t>                 Units: W/m</a:t>
            </a:r>
            <a:r>
              <a:rPr lang="en-US" sz="3200" baseline="30000" dirty="0" smtClean="0">
                <a:latin typeface="Comic Sans MS" pitchFamily="66" charset="0"/>
                <a:sym typeface="Symbol"/>
              </a:rPr>
              <a:t>2</a:t>
            </a:r>
            <a:endParaRPr lang="en-US" sz="32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285720" y="3929066"/>
            <a:ext cx="8429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·"/>
            </a:pPr>
            <a:r>
              <a:rPr lang="en-US" sz="3200" dirty="0" smtClean="0">
                <a:latin typeface="Comic Sans MS" pitchFamily="66" charset="0"/>
                <a:sym typeface="Symbol"/>
              </a:rPr>
              <a:t>The human ear is incredibly versatile and</a:t>
            </a:r>
          </a:p>
          <a:p>
            <a:r>
              <a:rPr lang="en-US" sz="3200" dirty="0" smtClean="0">
                <a:latin typeface="Comic Sans MS" pitchFamily="66" charset="0"/>
                <a:sym typeface="Symbol"/>
              </a:rPr>
              <a:t>   can detect sound between </a:t>
            </a:r>
          </a:p>
          <a:p>
            <a:r>
              <a:rPr lang="en-US" sz="3200" dirty="0" smtClean="0">
                <a:latin typeface="Comic Sans MS" pitchFamily="66" charset="0"/>
                <a:sym typeface="Symbol"/>
              </a:rPr>
              <a:t>            </a:t>
            </a:r>
            <a:r>
              <a:rPr lang="en-US" sz="3200" u="sng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1 x 10</a:t>
            </a:r>
            <a:r>
              <a:rPr lang="en-US" sz="3200" u="sng" baseline="300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-12</a:t>
            </a:r>
            <a:r>
              <a:rPr lang="en-US" sz="3200" u="sng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 W/m</a:t>
            </a:r>
            <a:r>
              <a:rPr lang="en-US" sz="3200" u="sng" baseline="300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3200" u="sng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 up to 100 W/m</a:t>
            </a:r>
            <a:r>
              <a:rPr lang="en-US" sz="3200" u="sng" baseline="300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2</a:t>
            </a:r>
            <a:endParaRPr lang="en-US" sz="3200" u="sng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04664"/>
            <a:ext cx="8429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·"/>
            </a:pPr>
            <a:r>
              <a:rPr lang="en-US" sz="3200" dirty="0" smtClean="0">
                <a:latin typeface="Comic Sans MS" pitchFamily="66" charset="0"/>
                <a:sym typeface="Symbol"/>
              </a:rPr>
              <a:t>A more convenient scale is the </a:t>
            </a:r>
            <a:r>
              <a:rPr lang="en-US" sz="3200" b="1" u="sng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logarithmic decibel (dB) </a:t>
            </a:r>
            <a:r>
              <a:rPr lang="en-US" sz="3200" dirty="0" smtClean="0">
                <a:latin typeface="Comic Sans MS" pitchFamily="66" charset="0"/>
                <a:sym typeface="Symbol"/>
              </a:rPr>
              <a:t>scale-named after Alexander Graham Bell!</a:t>
            </a:r>
            <a:endParaRPr lang="en-US" sz="3200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323528" y="2420888"/>
            <a:ext cx="828092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  <a:sym typeface="Symbol"/>
              </a:rPr>
              <a:t>Recall: 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Exponents and logarithms: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         10</a:t>
            </a:r>
            <a:r>
              <a:rPr lang="en-US" sz="3200" baseline="300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3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=1000          log</a:t>
            </a:r>
            <a:r>
              <a:rPr lang="en-US" sz="3200" baseline="-250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10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1000 = 3</a:t>
            </a:r>
          </a:p>
          <a:p>
            <a:endParaRPr lang="en-US" sz="3200" dirty="0" smtClean="0">
              <a:latin typeface="Comic Sans MS" pitchFamily="66" charset="0"/>
              <a:sym typeface="Symbol"/>
            </a:endParaRPr>
          </a:p>
          <a:p>
            <a:r>
              <a:rPr lang="en-US" sz="3200" dirty="0" smtClean="0">
                <a:latin typeface="Comic Sans MS" pitchFamily="66" charset="0"/>
                <a:sym typeface="Symbol"/>
              </a:rPr>
              <a:t>The logarithm gives us the </a:t>
            </a:r>
            <a:r>
              <a:rPr lang="en-US" sz="3200" b="1" u="sng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exponent</a:t>
            </a:r>
            <a:r>
              <a:rPr lang="en-US" sz="3200" dirty="0" smtClean="0">
                <a:latin typeface="Comic Sans MS" pitchFamily="66" charset="0"/>
                <a:sym typeface="Symbol"/>
              </a:rPr>
              <a:t> to which the </a:t>
            </a:r>
            <a:r>
              <a:rPr lang="en-US" sz="3200" b="1" u="sng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base</a:t>
            </a:r>
            <a:r>
              <a:rPr lang="en-US" sz="3200" dirty="0" smtClean="0">
                <a:latin typeface="Comic Sans MS" pitchFamily="66" charset="0"/>
                <a:sym typeface="Symbol"/>
              </a:rPr>
              <a:t> must be raised to yield the given </a:t>
            </a:r>
            <a:r>
              <a:rPr lang="en-US" sz="3200" b="1" u="sng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power</a:t>
            </a:r>
            <a:r>
              <a:rPr lang="en-US" sz="3200" dirty="0" smtClean="0">
                <a:latin typeface="Comic Sans MS" pitchFamily="66" charset="0"/>
                <a:sym typeface="Symbol"/>
              </a:rPr>
              <a:t>. </a:t>
            </a:r>
          </a:p>
          <a:p>
            <a:endParaRPr lang="en-US" sz="3200" baseline="30000" dirty="0" smtClean="0">
              <a:latin typeface="Comic Sans MS" pitchFamily="66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11012"/>
              </p:ext>
            </p:extLst>
          </p:nvPr>
        </p:nvGraphicFramePr>
        <p:xfrm>
          <a:off x="285720" y="1071546"/>
          <a:ext cx="8643999" cy="547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240"/>
                <a:gridCol w="1043241"/>
                <a:gridCol w="1589064"/>
                <a:gridCol w="1307255"/>
                <a:gridCol w="1500199"/>
              </a:tblGrid>
              <a:tr h="5607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 of Sound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Intensity</a:t>
                      </a:r>
                    </a:p>
                    <a:p>
                      <a:r>
                        <a:rPr lang="en-US" sz="1400" dirty="0" smtClean="0"/>
                        <a:t>(W/m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400" dirty="0" smtClean="0"/>
                        <a:t>ntensity</a:t>
                      </a:r>
                    </a:p>
                    <a:p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pW</a:t>
                      </a:r>
                      <a:r>
                        <a:rPr lang="en-US" sz="1400" dirty="0" smtClean="0"/>
                        <a:t>/m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Intensity</a:t>
                      </a:r>
                      <a:r>
                        <a:rPr lang="en-US" sz="1400" baseline="0" dirty="0" smtClean="0"/>
                        <a:t>  Level </a:t>
                      </a:r>
                    </a:p>
                    <a:p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Bel</a:t>
                      </a:r>
                      <a:r>
                        <a:rPr lang="en-US" sz="1400" baseline="0" dirty="0" smtClean="0"/>
                        <a:t> or 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Intensity</a:t>
                      </a:r>
                      <a:r>
                        <a:rPr lang="en-US" sz="1600" baseline="0" dirty="0" smtClean="0"/>
                        <a:t>  Level </a:t>
                      </a:r>
                    </a:p>
                    <a:p>
                      <a:r>
                        <a:rPr lang="en-US" sz="1600" baseline="0" dirty="0" smtClean="0"/>
                        <a:t>(decibel or dB)</a:t>
                      </a:r>
                      <a:endParaRPr lang="en-US" dirty="0"/>
                    </a:p>
                  </a:txBody>
                  <a:tcPr/>
                </a:tc>
              </a:tr>
              <a:tr h="3738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Threshold of human</a:t>
                      </a:r>
                      <a:r>
                        <a:rPr lang="en-US" sz="1600" baseline="0" dirty="0" smtClean="0"/>
                        <a:t> hearing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baseline="30000" dirty="0" smtClean="0"/>
                        <a:t>-12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1=10</a:t>
                      </a:r>
                      <a:r>
                        <a:rPr lang="en-US" sz="1600" baseline="30000" dirty="0" smtClean="0"/>
                        <a:t>0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5050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Rustling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dirty="0" smtClean="0"/>
                        <a:t>Leaves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 </a:t>
                      </a:r>
                      <a:r>
                        <a:rPr lang="en-US" sz="1600" baseline="30000" dirty="0" smtClean="0"/>
                        <a:t>-11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10=10</a:t>
                      </a:r>
                      <a:r>
                        <a:rPr lang="en-US" sz="1600" baseline="30000" dirty="0" smtClean="0"/>
                        <a:t>1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  <a:tr h="3671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Whisper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r>
                        <a:rPr lang="en-US" sz="1600" baseline="30000" dirty="0" smtClean="0"/>
                        <a:t>-10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100=10</a:t>
                      </a:r>
                      <a:r>
                        <a:rPr lang="en-US" sz="1600" baseline="30000" dirty="0" smtClean="0"/>
                        <a:t>2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3115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Empty Theatre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</a:tr>
              <a:tr h="3738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Quiet Area at Night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</a:tr>
              <a:tr h="4361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home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50</a:t>
                      </a:r>
                      <a:endParaRPr lang="en-US" sz="1600" dirty="0"/>
                    </a:p>
                  </a:txBody>
                  <a:tcPr/>
                </a:tc>
              </a:tr>
              <a:tr h="4361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Busy traffic-street level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70</a:t>
                      </a:r>
                      <a:endParaRPr lang="en-US" sz="1600" dirty="0"/>
                    </a:p>
                  </a:txBody>
                  <a:tcPr/>
                </a:tc>
              </a:tr>
              <a:tr h="3738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Vacuum cleaner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3738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Loud stereo</a:t>
                      </a:r>
                      <a:r>
                        <a:rPr lang="en-US" sz="1600" baseline="0" dirty="0" smtClean="0"/>
                        <a:t> in living room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4361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MP3</a:t>
                      </a:r>
                      <a:r>
                        <a:rPr lang="en-US" sz="1600" baseline="0" dirty="0" smtClean="0"/>
                        <a:t> or </a:t>
                      </a:r>
                      <a:r>
                        <a:rPr lang="en-US" sz="1600" baseline="0" dirty="0" err="1" smtClean="0"/>
                        <a:t>Ipod</a:t>
                      </a:r>
                      <a:r>
                        <a:rPr lang="en-US" sz="1600" baseline="0" dirty="0" smtClean="0"/>
                        <a:t> player at max volume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4361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Front row of rock concert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  <a:r>
                        <a:rPr lang="en-US" sz="1600" baseline="3000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  <a:r>
                        <a:rPr lang="en-US" sz="1600" baseline="300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</a:tr>
              <a:tr h="3738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Threshold of pain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  <a:r>
                        <a:rPr lang="en-US" sz="1600" baseline="30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  <a:r>
                        <a:rPr lang="en-US" sz="1600" baseline="30000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130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720" y="357166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Complete the Sound Intensity Chart below by referring to Page 326  (Section 10.1) in the Pearson Textbook: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76673"/>
            <a:ext cx="4680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 smtClean="0">
                <a:latin typeface="Comic Sans MS" pitchFamily="66" charset="0"/>
              </a:rPr>
              <a:t>Intensity Changes:</a:t>
            </a:r>
          </a:p>
          <a:p>
            <a:endParaRPr lang="en-US" sz="3600" u="sng" baseline="300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268760"/>
            <a:ext cx="79928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Each </a:t>
            </a:r>
            <a:r>
              <a:rPr lang="en-US" sz="3600" b="1" u="sng" dirty="0" smtClean="0">
                <a:solidFill>
                  <a:srgbClr val="FF0000"/>
                </a:solidFill>
                <a:latin typeface="Comic Sans MS" pitchFamily="66" charset="0"/>
              </a:rPr>
              <a:t>10 dB step </a:t>
            </a:r>
            <a:r>
              <a:rPr lang="en-US" sz="3600" dirty="0" smtClean="0">
                <a:latin typeface="Comic Sans MS" pitchFamily="66" charset="0"/>
              </a:rPr>
              <a:t>on the decibel scale corresponds to a multiplication </a:t>
            </a:r>
            <a:r>
              <a:rPr lang="en-US" sz="3600" b="1" u="sng" dirty="0" smtClean="0">
                <a:solidFill>
                  <a:srgbClr val="FF0000"/>
                </a:solidFill>
                <a:latin typeface="Comic Sans MS" pitchFamily="66" charset="0"/>
              </a:rPr>
              <a:t>factor of 10</a:t>
            </a:r>
            <a:r>
              <a:rPr lang="en-US" sz="3600" dirty="0" smtClean="0">
                <a:latin typeface="Comic Sans MS" pitchFamily="66" charset="0"/>
              </a:rPr>
              <a:t>!</a:t>
            </a:r>
          </a:p>
          <a:p>
            <a:endParaRPr lang="en-US" sz="3600" baseline="30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35699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Comic Sans MS" pitchFamily="66" charset="0"/>
              </a:rPr>
              <a:t>Eg</a:t>
            </a:r>
            <a:r>
              <a:rPr lang="en-US" sz="3600" dirty="0" smtClean="0">
                <a:latin typeface="Comic Sans MS" pitchFamily="66" charset="0"/>
              </a:rPr>
              <a:t>: How much more intense is a 80 dB sound than a 50 dB sound? </a:t>
            </a:r>
          </a:p>
          <a:p>
            <a:endParaRPr lang="en-US" sz="3600" baseline="300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4725145"/>
            <a:ext cx="79928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Comic Sans MS" pitchFamily="66" charset="0"/>
              </a:rPr>
              <a:t>Ans</a:t>
            </a:r>
            <a:r>
              <a:rPr lang="en-US" sz="3600" dirty="0" smtClean="0">
                <a:latin typeface="Comic Sans MS" pitchFamily="66" charset="0"/>
              </a:rPr>
              <a:t>: 80 dB- 50 dB = 30 dB</a:t>
            </a:r>
          </a:p>
          <a:p>
            <a:r>
              <a:rPr lang="en-US" sz="3600" dirty="0" smtClean="0">
                <a:latin typeface="Comic Sans MS" pitchFamily="66" charset="0"/>
              </a:rPr>
              <a:t>The 80 dB sound is 10x10x10 = 1000 times more intense. </a:t>
            </a:r>
          </a:p>
          <a:p>
            <a:endParaRPr lang="en-US" sz="36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576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Comic Sans MS</vt:lpstr>
      <vt:lpstr>Symbol</vt:lpstr>
      <vt:lpstr>Office Theme</vt:lpstr>
      <vt:lpstr>Sound</vt:lpstr>
      <vt:lpstr>Properties of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</dc:title>
  <dc:creator>PeelUser</dc:creator>
  <cp:lastModifiedBy>Nestor, Gregory</cp:lastModifiedBy>
  <cp:revision>36</cp:revision>
  <dcterms:created xsi:type="dcterms:W3CDTF">2010-12-09T21:14:22Z</dcterms:created>
  <dcterms:modified xsi:type="dcterms:W3CDTF">2015-02-24T18:49:13Z</dcterms:modified>
</cp:coreProperties>
</file>