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3"/>
  </p:handoutMasterIdLst>
  <p:sldIdLst>
    <p:sldId id="256" r:id="rId2"/>
    <p:sldId id="257" r:id="rId3"/>
    <p:sldId id="260" r:id="rId4"/>
    <p:sldId id="261" r:id="rId5"/>
    <p:sldId id="264" r:id="rId6"/>
    <p:sldId id="269" r:id="rId7"/>
    <p:sldId id="268" r:id="rId8"/>
    <p:sldId id="270" r:id="rId9"/>
    <p:sldId id="267"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5EACEE-5C58-4B1B-A324-64D4762C8AFC}" type="datetimeFigureOut">
              <a:rPr lang="en-US" smtClean="0"/>
              <a:pPr/>
              <a:t>12/3/2018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919415-176E-49FA-A774-218049BC2AD3}" type="slidenum">
              <a:rPr lang="en-US" smtClean="0"/>
              <a:pPr/>
              <a:t>‹#›</a:t>
            </a:fld>
            <a:endParaRPr lang="en-US"/>
          </a:p>
        </p:txBody>
      </p:sp>
    </p:spTree>
    <p:extLst>
      <p:ext uri="{BB962C8B-B14F-4D97-AF65-F5344CB8AC3E}">
        <p14:creationId xmlns:p14="http://schemas.microsoft.com/office/powerpoint/2010/main" val="413200833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5392F30-50DD-415B-9770-97302B734FE3}" type="datetimeFigureOut">
              <a:rPr lang="en-US" smtClean="0"/>
              <a:pPr/>
              <a:t>12/3/2018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B447BB7-7E9C-4AF0-BE79-137E672C44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392F30-50DD-415B-9770-97302B734FE3}" type="datetimeFigureOut">
              <a:rPr lang="en-US" smtClean="0"/>
              <a:pPr/>
              <a:t>12/3/2018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B447BB7-7E9C-4AF0-BE79-137E672C44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392F30-50DD-415B-9770-97302B734FE3}" type="datetimeFigureOut">
              <a:rPr lang="en-US" smtClean="0"/>
              <a:pPr/>
              <a:t>12/3/2018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B447BB7-7E9C-4AF0-BE79-137E672C44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392F30-50DD-415B-9770-97302B734FE3}" type="datetimeFigureOut">
              <a:rPr lang="en-US" smtClean="0"/>
              <a:pPr/>
              <a:t>12/3/2018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B447BB7-7E9C-4AF0-BE79-137E672C443A}"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5392F30-50DD-415B-9770-97302B734FE3}" type="datetimeFigureOut">
              <a:rPr lang="en-US" smtClean="0"/>
              <a:pPr/>
              <a:t>12/3/2018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B447BB7-7E9C-4AF0-BE79-137E672C443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5392F30-50DD-415B-9770-97302B734FE3}" type="datetimeFigureOut">
              <a:rPr lang="en-US" smtClean="0"/>
              <a:pPr/>
              <a:t>12/3/2018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B447BB7-7E9C-4AF0-BE79-137E672C443A}"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5392F30-50DD-415B-9770-97302B734FE3}" type="datetimeFigureOut">
              <a:rPr lang="en-US" smtClean="0"/>
              <a:pPr/>
              <a:t>12/3/2018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B447BB7-7E9C-4AF0-BE79-137E672C443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5392F30-50DD-415B-9770-97302B734FE3}" type="datetimeFigureOut">
              <a:rPr lang="en-US" smtClean="0"/>
              <a:pPr/>
              <a:t>12/3/2018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B447BB7-7E9C-4AF0-BE79-137E672C443A}"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5392F30-50DD-415B-9770-97302B734FE3}" type="datetimeFigureOut">
              <a:rPr lang="en-US" smtClean="0"/>
              <a:pPr/>
              <a:t>12/3/2018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B447BB7-7E9C-4AF0-BE79-137E672C44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5392F30-50DD-415B-9770-97302B734FE3}" type="datetimeFigureOut">
              <a:rPr lang="en-US" smtClean="0"/>
              <a:pPr/>
              <a:t>12/3/2018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B447BB7-7E9C-4AF0-BE79-137E672C443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5392F30-50DD-415B-9770-97302B734FE3}" type="datetimeFigureOut">
              <a:rPr lang="en-US" smtClean="0"/>
              <a:pPr/>
              <a:t>12/3/2018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B447BB7-7E9C-4AF0-BE79-137E672C443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5392F30-50DD-415B-9770-97302B734FE3}" type="datetimeFigureOut">
              <a:rPr lang="en-US" smtClean="0"/>
              <a:pPr/>
              <a:t>12/3/2018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B447BB7-7E9C-4AF0-BE79-137E672C44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1"/>
            <a:ext cx="7772400" cy="2108447"/>
          </a:xfrm>
        </p:spPr>
        <p:txBody>
          <a:bodyPr>
            <a:normAutofit/>
          </a:bodyPr>
          <a:lstStyle/>
          <a:p>
            <a:pPr algn="ctr"/>
            <a:r>
              <a:rPr lang="en-US" dirty="0" smtClean="0"/>
              <a:t>Gravitational </a:t>
            </a:r>
            <a:r>
              <a:rPr lang="en-US" dirty="0" smtClean="0"/>
              <a:t/>
            </a:r>
            <a:br>
              <a:rPr lang="en-US" dirty="0" smtClean="0"/>
            </a:br>
            <a:r>
              <a:rPr lang="en-US" dirty="0" smtClean="0"/>
              <a:t>Field </a:t>
            </a:r>
            <a:r>
              <a:rPr lang="en-US" dirty="0" smtClean="0"/>
              <a:t>Strength  “g</a:t>
            </a:r>
            <a:r>
              <a:rPr lang="en-US" dirty="0" smtClean="0"/>
              <a:t>”</a:t>
            </a:r>
            <a:br>
              <a:rPr lang="en-US" dirty="0" smtClean="0"/>
            </a:br>
            <a:r>
              <a:rPr lang="en-US" sz="3200" dirty="0" smtClean="0"/>
              <a:t>(Simplified)</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96076" y="2645902"/>
            <a:ext cx="3022323" cy="2136058"/>
          </a:xfrm>
          <a:prstGeom prst="rect">
            <a:avLst/>
          </a:prstGeom>
        </p:spPr>
      </p:pic>
      <p:sp>
        <p:nvSpPr>
          <p:cNvPr id="4" name="Title 2"/>
          <p:cNvSpPr txBox="1">
            <a:spLocks/>
          </p:cNvSpPr>
          <p:nvPr/>
        </p:nvSpPr>
        <p:spPr>
          <a:xfrm>
            <a:off x="187896" y="128461"/>
            <a:ext cx="8651304" cy="1143000"/>
          </a:xfrm>
          <a:prstGeom prst="rect">
            <a:avLst/>
          </a:prstGeom>
        </p:spPr>
        <p:txBody>
          <a:bodyPr vert="horz" rtlCol="0" anchor="ctr">
            <a:normAutofit fontScale="90000" lnSpcReduction="2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CA" sz="3100" dirty="0" smtClean="0">
                <a:solidFill>
                  <a:srgbClr val="FF0000"/>
                </a:solidFill>
              </a:rPr>
              <a:t>We can use this equation to find the gravitational field strength at a point above the planet’s surface.</a:t>
            </a:r>
            <a:endParaRPr lang="en-US" dirty="0">
              <a:solidFill>
                <a:srgbClr val="FF0000"/>
              </a:solidFill>
            </a:endParaRPr>
          </a:p>
        </p:txBody>
      </p:sp>
      <p:sp>
        <p:nvSpPr>
          <p:cNvPr id="5" name="TextBox 4"/>
          <p:cNvSpPr txBox="1"/>
          <p:nvPr/>
        </p:nvSpPr>
        <p:spPr>
          <a:xfrm>
            <a:off x="35496" y="1319336"/>
            <a:ext cx="8286808" cy="1938992"/>
          </a:xfrm>
          <a:prstGeom prst="rect">
            <a:avLst/>
          </a:prstGeom>
          <a:noFill/>
        </p:spPr>
        <p:txBody>
          <a:bodyPr wrap="square" rtlCol="0">
            <a:spAutoFit/>
          </a:bodyPr>
          <a:lstStyle/>
          <a:p>
            <a:r>
              <a:rPr lang="en-US" sz="2400" b="1" u="sng" dirty="0" smtClean="0"/>
              <a:t>Example 3a</a:t>
            </a:r>
            <a:r>
              <a:rPr lang="en-US" sz="2400" dirty="0" smtClean="0"/>
              <a:t>: A satellite is orbiting at </a:t>
            </a:r>
            <a:r>
              <a:rPr lang="en-US" sz="2400" b="1" dirty="0" smtClean="0"/>
              <a:t>one Earth radius above the surface of the Earth</a:t>
            </a:r>
            <a:r>
              <a:rPr lang="en-US" sz="2400" dirty="0" smtClean="0"/>
              <a:t>. Find the gravitational field strength at that point. </a:t>
            </a:r>
          </a:p>
          <a:p>
            <a:endParaRPr lang="en-US" sz="2400" dirty="0"/>
          </a:p>
          <a:p>
            <a:r>
              <a:rPr lang="en-US" sz="2400" dirty="0" smtClean="0"/>
              <a:t>                                                         </a:t>
            </a:r>
            <a:endParaRPr lang="en-US" sz="2400" dirty="0">
              <a:solidFill>
                <a:srgbClr val="FF0000"/>
              </a:solidFill>
            </a:endParaRPr>
          </a:p>
        </p:txBody>
      </p:sp>
      <p:sp>
        <p:nvSpPr>
          <p:cNvPr id="6" name="TextBox 5"/>
          <p:cNvSpPr txBox="1"/>
          <p:nvPr/>
        </p:nvSpPr>
        <p:spPr>
          <a:xfrm>
            <a:off x="14953" y="2507867"/>
            <a:ext cx="4536504" cy="523220"/>
          </a:xfrm>
          <a:prstGeom prst="rect">
            <a:avLst/>
          </a:prstGeom>
          <a:noFill/>
        </p:spPr>
        <p:txBody>
          <a:bodyPr wrap="square" rtlCol="0">
            <a:spAutoFit/>
          </a:bodyPr>
          <a:lstStyle/>
          <a:p>
            <a:r>
              <a:rPr lang="en-CA" sz="2800" dirty="0" smtClean="0">
                <a:solidFill>
                  <a:srgbClr val="FF0000"/>
                </a:solidFill>
              </a:rPr>
              <a:t>Solution: </a:t>
            </a:r>
            <a:r>
              <a:rPr lang="en-CA" sz="2800" i="1" dirty="0" smtClean="0">
                <a:solidFill>
                  <a:srgbClr val="FF0000"/>
                </a:solidFill>
              </a:rPr>
              <a:t>Draw a picture!</a:t>
            </a:r>
            <a:r>
              <a:rPr lang="en-CA" i="1" dirty="0" smtClean="0">
                <a:solidFill>
                  <a:srgbClr val="FF0000"/>
                </a:solidFill>
              </a:rPr>
              <a:t> </a:t>
            </a:r>
            <a:endParaRPr lang="en-US" i="1" dirty="0">
              <a:solidFill>
                <a:srgbClr val="FF0000"/>
              </a:solidFill>
            </a:endParaRPr>
          </a:p>
        </p:txBody>
      </p:sp>
      <p:sp>
        <p:nvSpPr>
          <p:cNvPr id="8" name="TextBox 7"/>
          <p:cNvSpPr txBox="1"/>
          <p:nvPr/>
        </p:nvSpPr>
        <p:spPr>
          <a:xfrm>
            <a:off x="4674930" y="2620707"/>
            <a:ext cx="4003580" cy="461665"/>
          </a:xfrm>
          <a:prstGeom prst="rect">
            <a:avLst/>
          </a:prstGeom>
          <a:noFill/>
        </p:spPr>
        <p:txBody>
          <a:bodyPr wrap="square" rtlCol="0">
            <a:spAutoFit/>
          </a:bodyPr>
          <a:lstStyle/>
          <a:p>
            <a:r>
              <a:rPr lang="en-CA" sz="2400" dirty="0" smtClean="0"/>
              <a:t>m </a:t>
            </a:r>
            <a:r>
              <a:rPr lang="en-CA" sz="2400" baseline="-25000" dirty="0" smtClean="0"/>
              <a:t>Earth</a:t>
            </a:r>
            <a:r>
              <a:rPr lang="en-CA" sz="2400" dirty="0" smtClean="0"/>
              <a:t>= 5.97 x 10 </a:t>
            </a:r>
            <a:r>
              <a:rPr lang="en-CA" sz="2400" baseline="30000" dirty="0" smtClean="0"/>
              <a:t>24</a:t>
            </a:r>
            <a:r>
              <a:rPr lang="en-CA" sz="2400" dirty="0" smtClean="0"/>
              <a:t> kg</a:t>
            </a:r>
            <a:endParaRPr lang="en-US" sz="2400" dirty="0"/>
          </a:p>
        </p:txBody>
      </p:sp>
      <p:sp>
        <p:nvSpPr>
          <p:cNvPr id="9" name="TextBox 8"/>
          <p:cNvSpPr txBox="1"/>
          <p:nvPr/>
        </p:nvSpPr>
        <p:spPr>
          <a:xfrm>
            <a:off x="4706179" y="3095819"/>
            <a:ext cx="4295809" cy="1569660"/>
          </a:xfrm>
          <a:prstGeom prst="rect">
            <a:avLst/>
          </a:prstGeom>
          <a:noFill/>
        </p:spPr>
        <p:txBody>
          <a:bodyPr wrap="square" rtlCol="0">
            <a:spAutoFit/>
          </a:bodyPr>
          <a:lstStyle/>
          <a:p>
            <a:r>
              <a:rPr lang="en-CA" sz="2400" dirty="0" smtClean="0"/>
              <a:t>r= </a:t>
            </a:r>
            <a:r>
              <a:rPr lang="en-CA" sz="2400" dirty="0" err="1" smtClean="0"/>
              <a:t>r</a:t>
            </a:r>
            <a:r>
              <a:rPr lang="en-CA" sz="2400" baseline="-25000" dirty="0" err="1" smtClean="0"/>
              <a:t>Earth</a:t>
            </a:r>
            <a:r>
              <a:rPr lang="en-CA" sz="2400" dirty="0" smtClean="0"/>
              <a:t> + h </a:t>
            </a:r>
          </a:p>
          <a:p>
            <a:r>
              <a:rPr lang="en-CA" sz="2400" dirty="0"/>
              <a:t> </a:t>
            </a:r>
            <a:r>
              <a:rPr lang="en-CA" sz="2400" dirty="0" smtClean="0"/>
              <a:t>  = </a:t>
            </a:r>
            <a:r>
              <a:rPr lang="en-CA" sz="2400" dirty="0" err="1" smtClean="0"/>
              <a:t>r</a:t>
            </a:r>
            <a:r>
              <a:rPr lang="en-CA" sz="2400" baseline="-25000" dirty="0" err="1" smtClean="0"/>
              <a:t>Earth</a:t>
            </a:r>
            <a:r>
              <a:rPr lang="en-CA" sz="2400" dirty="0" smtClean="0"/>
              <a:t> + </a:t>
            </a:r>
            <a:r>
              <a:rPr lang="en-CA" sz="2400" dirty="0" err="1" smtClean="0"/>
              <a:t>r</a:t>
            </a:r>
            <a:r>
              <a:rPr lang="en-CA" sz="2400" baseline="-25000" dirty="0" err="1" smtClean="0"/>
              <a:t>Earth</a:t>
            </a:r>
            <a:endParaRPr lang="en-CA" sz="2400" baseline="-25000" dirty="0" smtClean="0"/>
          </a:p>
          <a:p>
            <a:r>
              <a:rPr lang="en-CA" sz="2400" dirty="0"/>
              <a:t> </a:t>
            </a:r>
            <a:r>
              <a:rPr lang="en-CA" sz="2400" dirty="0" smtClean="0"/>
              <a:t>   = 2 (6.38 x 10</a:t>
            </a:r>
            <a:r>
              <a:rPr lang="en-CA" sz="2400" baseline="30000" dirty="0" smtClean="0"/>
              <a:t>6</a:t>
            </a:r>
            <a:r>
              <a:rPr lang="en-CA" sz="2400" dirty="0" smtClean="0"/>
              <a:t> m) </a:t>
            </a:r>
          </a:p>
          <a:p>
            <a:r>
              <a:rPr lang="en-CA" sz="2400" dirty="0"/>
              <a:t> </a:t>
            </a:r>
            <a:r>
              <a:rPr lang="en-CA" sz="2400" dirty="0" smtClean="0"/>
              <a:t>   =1.276 x 10 </a:t>
            </a:r>
            <a:r>
              <a:rPr lang="en-CA" sz="2400" baseline="30000" dirty="0" smtClean="0"/>
              <a:t>7</a:t>
            </a:r>
            <a:r>
              <a:rPr lang="en-CA" sz="2400" dirty="0" smtClean="0"/>
              <a:t> m</a:t>
            </a:r>
            <a:endParaRPr lang="en-US" sz="2400" dirty="0"/>
          </a:p>
        </p:txBody>
      </p:sp>
      <p:sp>
        <p:nvSpPr>
          <p:cNvPr id="11" name="TextBox 10"/>
          <p:cNvSpPr txBox="1"/>
          <p:nvPr/>
        </p:nvSpPr>
        <p:spPr>
          <a:xfrm>
            <a:off x="3122828" y="4898441"/>
            <a:ext cx="6624736" cy="830997"/>
          </a:xfrm>
          <a:prstGeom prst="rect">
            <a:avLst/>
          </a:prstGeom>
          <a:noFill/>
        </p:spPr>
        <p:txBody>
          <a:bodyPr wrap="square" rtlCol="0">
            <a:spAutoFit/>
          </a:bodyPr>
          <a:lstStyle/>
          <a:p>
            <a:r>
              <a:rPr lang="en-CA" sz="2800" b="1" dirty="0" smtClean="0"/>
              <a:t>=</a:t>
            </a:r>
            <a:r>
              <a:rPr lang="en-CA" dirty="0" smtClean="0"/>
              <a:t> </a:t>
            </a:r>
            <a:r>
              <a:rPr lang="en-CA" sz="2000" u="sng" dirty="0" smtClean="0"/>
              <a:t>(6.67 x 10 </a:t>
            </a:r>
            <a:r>
              <a:rPr lang="en-CA" sz="2000" u="sng" baseline="30000" dirty="0" smtClean="0"/>
              <a:t>-11 </a:t>
            </a:r>
            <a:r>
              <a:rPr lang="en-CA" sz="2000" u="sng" dirty="0" smtClean="0"/>
              <a:t>Nm</a:t>
            </a:r>
            <a:r>
              <a:rPr lang="en-CA" sz="2000" u="sng" baseline="30000" dirty="0" smtClean="0"/>
              <a:t>2</a:t>
            </a:r>
            <a:r>
              <a:rPr lang="en-CA" sz="2000" u="sng" dirty="0" smtClean="0"/>
              <a:t>/kg</a:t>
            </a:r>
            <a:r>
              <a:rPr lang="en-CA" sz="2000" u="sng" baseline="30000" dirty="0" smtClean="0"/>
              <a:t>2</a:t>
            </a:r>
            <a:r>
              <a:rPr lang="en-CA" sz="2000" u="sng" dirty="0" smtClean="0"/>
              <a:t>)(5.97 x 10 </a:t>
            </a:r>
            <a:r>
              <a:rPr lang="en-CA" sz="2000" u="sng" baseline="30000" dirty="0" smtClean="0"/>
              <a:t>24</a:t>
            </a:r>
            <a:r>
              <a:rPr lang="en-CA" sz="2000" u="sng" dirty="0" smtClean="0"/>
              <a:t> kg)</a:t>
            </a:r>
          </a:p>
          <a:p>
            <a:r>
              <a:rPr lang="en-CA" sz="2000" dirty="0"/>
              <a:t> </a:t>
            </a:r>
            <a:r>
              <a:rPr lang="en-CA" sz="2000" dirty="0" smtClean="0"/>
              <a:t>            (</a:t>
            </a:r>
            <a:r>
              <a:rPr lang="en-CA" sz="2000" dirty="0"/>
              <a:t>1.276 x 10 </a:t>
            </a:r>
            <a:r>
              <a:rPr lang="en-CA" sz="2000" baseline="30000" dirty="0"/>
              <a:t>7</a:t>
            </a:r>
            <a:r>
              <a:rPr lang="en-CA" sz="2000" dirty="0"/>
              <a:t> </a:t>
            </a:r>
            <a:r>
              <a:rPr lang="en-CA" sz="2000" dirty="0" smtClean="0"/>
              <a:t>m)</a:t>
            </a:r>
            <a:r>
              <a:rPr lang="en-CA" sz="2000" baseline="30000" dirty="0" smtClean="0"/>
              <a:t>2</a:t>
            </a:r>
            <a:endParaRPr lang="en-US" sz="2000" baseline="30000" dirty="0"/>
          </a:p>
        </p:txBody>
      </p:sp>
      <p:sp>
        <p:nvSpPr>
          <p:cNvPr id="12" name="TextBox 11"/>
          <p:cNvSpPr txBox="1"/>
          <p:nvPr/>
        </p:nvSpPr>
        <p:spPr>
          <a:xfrm>
            <a:off x="3419872" y="5885642"/>
            <a:ext cx="2919849" cy="523220"/>
          </a:xfrm>
          <a:prstGeom prst="rect">
            <a:avLst/>
          </a:prstGeom>
          <a:noFill/>
        </p:spPr>
        <p:txBody>
          <a:bodyPr wrap="square" rtlCol="0">
            <a:spAutoFit/>
          </a:bodyPr>
          <a:lstStyle/>
          <a:p>
            <a:r>
              <a:rPr lang="en-CA" sz="2800" b="1" dirty="0" smtClean="0"/>
              <a:t>= 2.45 N/kg</a:t>
            </a:r>
            <a:endParaRPr lang="en-US" sz="2000" baseline="30000" dirty="0"/>
          </a:p>
        </p:txBody>
      </p:sp>
      <p:pic>
        <p:nvPicPr>
          <p:cNvPr id="13" name="Picture 12"/>
          <p:cNvPicPr>
            <a:picLocks noChangeAspect="1"/>
          </p:cNvPicPr>
          <p:nvPr/>
        </p:nvPicPr>
        <p:blipFill>
          <a:blip r:embed="rId3"/>
          <a:stretch>
            <a:fillRect/>
          </a:stretch>
        </p:blipFill>
        <p:spPr>
          <a:xfrm>
            <a:off x="1305825" y="4692695"/>
            <a:ext cx="1719402" cy="1242488"/>
          </a:xfrm>
          <a:prstGeom prst="rect">
            <a:avLst/>
          </a:prstGeom>
        </p:spPr>
      </p:pic>
    </p:spTree>
    <p:extLst>
      <p:ext uri="{BB962C8B-B14F-4D97-AF65-F5344CB8AC3E}">
        <p14:creationId xmlns:p14="http://schemas.microsoft.com/office/powerpoint/2010/main" val="31405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7504" y="404664"/>
            <a:ext cx="8352928" cy="1121803"/>
          </a:xfrm>
        </p:spPr>
        <p:txBody>
          <a:bodyPr>
            <a:noAutofit/>
          </a:bodyPr>
          <a:lstStyle/>
          <a:p>
            <a:r>
              <a:rPr lang="en-CA" sz="2400" u="sng" dirty="0" smtClean="0">
                <a:solidFill>
                  <a:schemeClr val="tx1"/>
                </a:solidFill>
                <a:effectLst/>
                <a:latin typeface="+mn-lt"/>
              </a:rPr>
              <a:t>Example 3b. Continued</a:t>
            </a:r>
            <a:br>
              <a:rPr lang="en-CA" sz="2400" u="sng" dirty="0" smtClean="0">
                <a:solidFill>
                  <a:schemeClr val="tx1"/>
                </a:solidFill>
                <a:effectLst/>
                <a:latin typeface="+mn-lt"/>
              </a:rPr>
            </a:br>
            <a:r>
              <a:rPr lang="en-CA" sz="2400" dirty="0" smtClean="0">
                <a:solidFill>
                  <a:schemeClr val="tx1"/>
                </a:solidFill>
                <a:effectLst/>
                <a:latin typeface="+mn-lt"/>
              </a:rPr>
              <a:t>Using the gravitational field at the height, find the gravitational force acting on the satellite due to the Earth. Assume that the mass of the satellite is 500 kg. </a:t>
            </a:r>
            <a:endParaRPr lang="en-US" sz="2400" dirty="0">
              <a:solidFill>
                <a:schemeClr val="tx1"/>
              </a:solidFill>
              <a:effectLst/>
              <a:latin typeface="+mn-lt"/>
            </a:endParaRPr>
          </a:p>
        </p:txBody>
      </p:sp>
      <p:sp>
        <p:nvSpPr>
          <p:cNvPr id="6" name="TextBox 5"/>
          <p:cNvSpPr txBox="1"/>
          <p:nvPr/>
        </p:nvSpPr>
        <p:spPr>
          <a:xfrm>
            <a:off x="107504" y="3536380"/>
            <a:ext cx="2088232" cy="523220"/>
          </a:xfrm>
          <a:prstGeom prst="rect">
            <a:avLst/>
          </a:prstGeom>
          <a:noFill/>
        </p:spPr>
        <p:txBody>
          <a:bodyPr wrap="square" rtlCol="0">
            <a:spAutoFit/>
          </a:bodyPr>
          <a:lstStyle/>
          <a:p>
            <a:r>
              <a:rPr lang="en-CA" sz="2800" dirty="0" smtClean="0">
                <a:solidFill>
                  <a:srgbClr val="FF0000"/>
                </a:solidFill>
              </a:rPr>
              <a:t>Solution:</a:t>
            </a:r>
            <a:endParaRPr lang="en-US" i="1" dirty="0">
              <a:solidFill>
                <a:srgbClr val="FF0000"/>
              </a:solidFill>
            </a:endParaRPr>
          </a:p>
        </p:txBody>
      </p:sp>
      <p:sp>
        <p:nvSpPr>
          <p:cNvPr id="7" name="TextBox 6"/>
          <p:cNvSpPr txBox="1"/>
          <p:nvPr/>
        </p:nvSpPr>
        <p:spPr>
          <a:xfrm>
            <a:off x="323528" y="4112444"/>
            <a:ext cx="4003580" cy="461665"/>
          </a:xfrm>
          <a:prstGeom prst="rect">
            <a:avLst/>
          </a:prstGeom>
          <a:noFill/>
        </p:spPr>
        <p:txBody>
          <a:bodyPr wrap="square" rtlCol="0">
            <a:spAutoFit/>
          </a:bodyPr>
          <a:lstStyle/>
          <a:p>
            <a:r>
              <a:rPr lang="en-CA" sz="2400" dirty="0" smtClean="0"/>
              <a:t>m =500.0 kg</a:t>
            </a:r>
            <a:endParaRPr lang="en-US" sz="2400" dirty="0"/>
          </a:p>
        </p:txBody>
      </p:sp>
      <p:sp>
        <p:nvSpPr>
          <p:cNvPr id="8" name="TextBox 7"/>
          <p:cNvSpPr txBox="1"/>
          <p:nvPr/>
        </p:nvSpPr>
        <p:spPr>
          <a:xfrm>
            <a:off x="209759" y="4626953"/>
            <a:ext cx="4003580" cy="461665"/>
          </a:xfrm>
          <a:prstGeom prst="rect">
            <a:avLst/>
          </a:prstGeom>
          <a:noFill/>
        </p:spPr>
        <p:txBody>
          <a:bodyPr wrap="square" rtlCol="0">
            <a:spAutoFit/>
          </a:bodyPr>
          <a:lstStyle/>
          <a:p>
            <a:r>
              <a:rPr lang="en-CA" sz="2400" dirty="0" smtClean="0"/>
              <a:t>g =2.45 N/ kg</a:t>
            </a:r>
            <a:endParaRPr lang="en-US" sz="2400" dirty="0"/>
          </a:p>
        </p:txBody>
      </p:sp>
      <p:sp>
        <p:nvSpPr>
          <p:cNvPr id="9" name="TextBox 8"/>
          <p:cNvSpPr txBox="1"/>
          <p:nvPr/>
        </p:nvSpPr>
        <p:spPr>
          <a:xfrm>
            <a:off x="323528" y="5194306"/>
            <a:ext cx="4003580" cy="461665"/>
          </a:xfrm>
          <a:prstGeom prst="rect">
            <a:avLst/>
          </a:prstGeom>
          <a:noFill/>
        </p:spPr>
        <p:txBody>
          <a:bodyPr wrap="square" rtlCol="0">
            <a:spAutoFit/>
          </a:bodyPr>
          <a:lstStyle/>
          <a:p>
            <a:r>
              <a:rPr lang="en-CA" sz="2400" dirty="0" err="1" smtClean="0"/>
              <a:t>F</a:t>
            </a:r>
            <a:r>
              <a:rPr lang="en-CA" sz="2400" baseline="-25000" dirty="0" err="1" smtClean="0"/>
              <a:t>g</a:t>
            </a:r>
            <a:r>
              <a:rPr lang="en-CA" sz="2400" dirty="0" smtClean="0"/>
              <a:t>  = ? </a:t>
            </a:r>
            <a:endParaRPr lang="en-US" sz="2400" dirty="0"/>
          </a:p>
        </p:txBody>
      </p:sp>
      <p:sp>
        <p:nvSpPr>
          <p:cNvPr id="10" name="TextBox 9"/>
          <p:cNvSpPr txBox="1"/>
          <p:nvPr/>
        </p:nvSpPr>
        <p:spPr>
          <a:xfrm>
            <a:off x="3491880" y="3452757"/>
            <a:ext cx="4003580" cy="646331"/>
          </a:xfrm>
          <a:prstGeom prst="rect">
            <a:avLst/>
          </a:prstGeom>
          <a:noFill/>
        </p:spPr>
        <p:txBody>
          <a:bodyPr wrap="square" rtlCol="0">
            <a:spAutoFit/>
          </a:bodyPr>
          <a:lstStyle/>
          <a:p>
            <a:r>
              <a:rPr lang="en-CA" sz="3600" dirty="0" err="1" smtClean="0"/>
              <a:t>F</a:t>
            </a:r>
            <a:r>
              <a:rPr lang="en-CA" sz="3600" baseline="-25000" dirty="0" err="1" smtClean="0"/>
              <a:t>g</a:t>
            </a:r>
            <a:r>
              <a:rPr lang="en-CA" sz="3600" dirty="0" smtClean="0"/>
              <a:t> = mg</a:t>
            </a:r>
            <a:endParaRPr lang="en-US" sz="3600" dirty="0"/>
          </a:p>
        </p:txBody>
      </p:sp>
      <p:sp>
        <p:nvSpPr>
          <p:cNvPr id="11" name="TextBox 10"/>
          <p:cNvSpPr txBox="1"/>
          <p:nvPr/>
        </p:nvSpPr>
        <p:spPr>
          <a:xfrm>
            <a:off x="3267762" y="4334565"/>
            <a:ext cx="5259343" cy="523220"/>
          </a:xfrm>
          <a:prstGeom prst="rect">
            <a:avLst/>
          </a:prstGeom>
          <a:noFill/>
        </p:spPr>
        <p:txBody>
          <a:bodyPr wrap="square" rtlCol="0">
            <a:spAutoFit/>
          </a:bodyPr>
          <a:lstStyle/>
          <a:p>
            <a:r>
              <a:rPr lang="en-CA" sz="2800" dirty="0" smtClean="0"/>
              <a:t>   = (500.0 kg) (2.45 N/kg)</a:t>
            </a:r>
            <a:endParaRPr lang="en-US" sz="2800" dirty="0"/>
          </a:p>
        </p:txBody>
      </p:sp>
      <p:sp>
        <p:nvSpPr>
          <p:cNvPr id="12" name="TextBox 11"/>
          <p:cNvSpPr txBox="1"/>
          <p:nvPr/>
        </p:nvSpPr>
        <p:spPr>
          <a:xfrm>
            <a:off x="3275856" y="4848824"/>
            <a:ext cx="5259343" cy="523220"/>
          </a:xfrm>
          <a:prstGeom prst="rect">
            <a:avLst/>
          </a:prstGeom>
          <a:noFill/>
        </p:spPr>
        <p:txBody>
          <a:bodyPr wrap="square" rtlCol="0">
            <a:spAutoFit/>
          </a:bodyPr>
          <a:lstStyle/>
          <a:p>
            <a:r>
              <a:rPr lang="en-CA" sz="2800" dirty="0" smtClean="0"/>
              <a:t>   = 1.22 x 10 </a:t>
            </a:r>
            <a:r>
              <a:rPr lang="en-CA" sz="2800" baseline="30000" dirty="0" smtClean="0"/>
              <a:t>3</a:t>
            </a:r>
            <a:r>
              <a:rPr lang="en-CA" sz="2800" dirty="0" smtClean="0"/>
              <a:t> N</a:t>
            </a:r>
            <a:endParaRPr lang="en-US" sz="2800" dirty="0"/>
          </a:p>
        </p:txBody>
      </p:sp>
      <p:sp>
        <p:nvSpPr>
          <p:cNvPr id="13" name="TextBox 12"/>
          <p:cNvSpPr txBox="1"/>
          <p:nvPr/>
        </p:nvSpPr>
        <p:spPr>
          <a:xfrm>
            <a:off x="107504" y="1867708"/>
            <a:ext cx="8913179" cy="1384995"/>
          </a:xfrm>
          <a:prstGeom prst="rect">
            <a:avLst/>
          </a:prstGeom>
          <a:noFill/>
        </p:spPr>
        <p:txBody>
          <a:bodyPr wrap="square" rtlCol="0">
            <a:spAutoFit/>
          </a:bodyPr>
          <a:lstStyle/>
          <a:p>
            <a:r>
              <a:rPr lang="en-CA" sz="2800" i="1" dirty="0" smtClean="0">
                <a:solidFill>
                  <a:srgbClr val="FF0000"/>
                </a:solidFill>
              </a:rPr>
              <a:t>Hint: Once g is known at that location, we can use </a:t>
            </a:r>
            <a:r>
              <a:rPr lang="en-CA" sz="2800" i="1" dirty="0" err="1" smtClean="0">
                <a:solidFill>
                  <a:srgbClr val="FF0000"/>
                </a:solidFill>
              </a:rPr>
              <a:t>F</a:t>
            </a:r>
            <a:r>
              <a:rPr lang="en-CA" sz="2800" i="1" baseline="-25000" dirty="0" err="1" smtClean="0">
                <a:solidFill>
                  <a:srgbClr val="FF0000"/>
                </a:solidFill>
              </a:rPr>
              <a:t>g</a:t>
            </a:r>
            <a:r>
              <a:rPr lang="en-CA" sz="2800" i="1" dirty="0" smtClean="0">
                <a:solidFill>
                  <a:srgbClr val="FF0000"/>
                </a:solidFill>
              </a:rPr>
              <a:t>=mg to find the gravitational force on any object at that point! </a:t>
            </a:r>
            <a:endParaRPr lang="en-US" i="1" dirty="0">
              <a:solidFill>
                <a:srgbClr val="FF0000"/>
              </a:solidFill>
            </a:endParaRPr>
          </a:p>
        </p:txBody>
      </p:sp>
    </p:spTree>
    <p:extLst>
      <p:ext uri="{BB962C8B-B14F-4D97-AF65-F5344CB8AC3E}">
        <p14:creationId xmlns:p14="http://schemas.microsoft.com/office/powerpoint/2010/main" val="378295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77253" y="1470557"/>
            <a:ext cx="2026024" cy="1531408"/>
          </a:xfrm>
          <a:prstGeom prst="rect">
            <a:avLst/>
          </a:prstGeom>
        </p:spPr>
      </p:pic>
      <p:sp>
        <p:nvSpPr>
          <p:cNvPr id="3" name="Title 2"/>
          <p:cNvSpPr>
            <a:spLocks noGrp="1"/>
          </p:cNvSpPr>
          <p:nvPr>
            <p:ph type="title"/>
          </p:nvPr>
        </p:nvSpPr>
        <p:spPr/>
        <p:txBody>
          <a:bodyPr>
            <a:normAutofit/>
          </a:bodyPr>
          <a:lstStyle/>
          <a:p>
            <a:r>
              <a:rPr lang="en-CA" sz="2800" dirty="0" smtClean="0"/>
              <a:t>We have now been introduced to TWO equations for calculating the force of gravity: </a:t>
            </a:r>
            <a:endParaRPr lang="en-US" sz="2800"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2" name="Picture 1"/>
          <p:cNvPicPr>
            <a:picLocks noChangeAspect="1"/>
          </p:cNvPicPr>
          <p:nvPr/>
        </p:nvPicPr>
        <p:blipFill>
          <a:blip r:embed="rId3"/>
          <a:stretch>
            <a:fillRect/>
          </a:stretch>
        </p:blipFill>
        <p:spPr>
          <a:xfrm>
            <a:off x="3347864" y="3796864"/>
            <a:ext cx="2736304" cy="1013728"/>
          </a:xfrm>
          <a:prstGeom prst="rect">
            <a:avLst/>
          </a:prstGeom>
        </p:spPr>
      </p:pic>
      <p:pic>
        <p:nvPicPr>
          <p:cNvPr id="21" name="Picture 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85894" y="3702153"/>
            <a:ext cx="2439722" cy="1203151"/>
          </a:xfrm>
          <a:prstGeom prst="rect">
            <a:avLst/>
          </a:prstGeom>
          <a:noFill/>
        </p:spPr>
      </p:pic>
      <p:pic>
        <p:nvPicPr>
          <p:cNvPr id="22"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51520" y="1662315"/>
            <a:ext cx="2361475" cy="938535"/>
          </a:xfrm>
          <a:prstGeom prst="rect">
            <a:avLst/>
          </a:prstGeom>
          <a:noFill/>
        </p:spPr>
      </p:pic>
      <p:sp>
        <p:nvSpPr>
          <p:cNvPr id="7" name="TextBox 6"/>
          <p:cNvSpPr txBox="1"/>
          <p:nvPr/>
        </p:nvSpPr>
        <p:spPr>
          <a:xfrm>
            <a:off x="4967536" y="1636097"/>
            <a:ext cx="4176464" cy="1200329"/>
          </a:xfrm>
          <a:prstGeom prst="rect">
            <a:avLst/>
          </a:prstGeom>
          <a:noFill/>
        </p:spPr>
        <p:txBody>
          <a:bodyPr wrap="square" rtlCol="0">
            <a:spAutoFit/>
          </a:bodyPr>
          <a:lstStyle/>
          <a:p>
            <a:r>
              <a:rPr lang="en-CA" sz="2400" b="1" dirty="0" smtClean="0"/>
              <a:t>Applies for object mass m, on Earth’s surface.</a:t>
            </a:r>
          </a:p>
          <a:p>
            <a:r>
              <a:rPr lang="en-CA" sz="2400" b="1" dirty="0" smtClean="0"/>
              <a:t> (g = 9.80 N/kg)</a:t>
            </a:r>
            <a:endParaRPr lang="en-US" sz="2400" b="1" dirty="0"/>
          </a:p>
        </p:txBody>
      </p:sp>
      <p:sp>
        <p:nvSpPr>
          <p:cNvPr id="28" name="TextBox 27"/>
          <p:cNvSpPr txBox="1"/>
          <p:nvPr/>
        </p:nvSpPr>
        <p:spPr>
          <a:xfrm>
            <a:off x="3389040" y="5005326"/>
            <a:ext cx="5297760" cy="1200329"/>
          </a:xfrm>
          <a:prstGeom prst="rect">
            <a:avLst/>
          </a:prstGeom>
          <a:noFill/>
        </p:spPr>
        <p:txBody>
          <a:bodyPr wrap="square" rtlCol="0">
            <a:spAutoFit/>
          </a:bodyPr>
          <a:lstStyle/>
          <a:p>
            <a:r>
              <a:rPr lang="en-CA" sz="2400" b="1" dirty="0" smtClean="0"/>
              <a:t>Applies for any two objects  (m</a:t>
            </a:r>
            <a:r>
              <a:rPr lang="en-CA" sz="2400" b="1" baseline="-25000" dirty="0" smtClean="0"/>
              <a:t>1</a:t>
            </a:r>
            <a:r>
              <a:rPr lang="en-CA" sz="2400" b="1" dirty="0" smtClean="0"/>
              <a:t>, m</a:t>
            </a:r>
            <a:r>
              <a:rPr lang="en-CA" sz="2400" b="1" baseline="-25000" dirty="0" smtClean="0"/>
              <a:t>2</a:t>
            </a:r>
            <a:r>
              <a:rPr lang="en-CA" sz="2400" b="1" dirty="0" smtClean="0"/>
              <a:t>) separated by distance r! </a:t>
            </a:r>
          </a:p>
          <a:p>
            <a:r>
              <a:rPr lang="en-CA" sz="2400" b="1" dirty="0"/>
              <a:t> </a:t>
            </a:r>
            <a:r>
              <a:rPr lang="en-CA" sz="2400" b="1" dirty="0" smtClean="0"/>
              <a:t>  G= 6.67 x 10</a:t>
            </a:r>
            <a:r>
              <a:rPr lang="en-CA" sz="2400" b="1" baseline="30000" dirty="0" smtClean="0"/>
              <a:t>-11</a:t>
            </a:r>
            <a:r>
              <a:rPr lang="en-CA" sz="2400" b="1" dirty="0" smtClean="0"/>
              <a:t> Nm</a:t>
            </a:r>
            <a:r>
              <a:rPr lang="en-CA" sz="2400" b="1" baseline="30000" dirty="0" smtClean="0"/>
              <a:t>2</a:t>
            </a:r>
            <a:r>
              <a:rPr lang="en-CA" sz="2400" b="1" dirty="0" smtClean="0"/>
              <a:t>/kg</a:t>
            </a:r>
            <a:r>
              <a:rPr lang="en-CA" sz="2400" b="1" baseline="30000" dirty="0" smtClean="0"/>
              <a:t>2</a:t>
            </a:r>
            <a:endParaRPr lang="en-US" sz="2400" b="1" baseline="30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8059" y="124566"/>
            <a:ext cx="8765006" cy="1071570"/>
          </a:xfrm>
        </p:spPr>
        <p:txBody>
          <a:bodyPr>
            <a:noAutofit/>
          </a:bodyPr>
          <a:lstStyle/>
          <a:p>
            <a:r>
              <a:rPr lang="en-US" sz="2800" dirty="0" smtClean="0">
                <a:solidFill>
                  <a:srgbClr val="FF0000"/>
                </a:solidFill>
                <a:effectLst/>
              </a:rPr>
              <a:t>We can use </a:t>
            </a:r>
            <a:r>
              <a:rPr lang="en-US" sz="2800" u="sng" dirty="0" smtClean="0">
                <a:solidFill>
                  <a:srgbClr val="FF0000"/>
                </a:solidFill>
                <a:effectLst/>
              </a:rPr>
              <a:t>both</a:t>
            </a:r>
            <a:r>
              <a:rPr lang="en-US" sz="2800" dirty="0" smtClean="0">
                <a:solidFill>
                  <a:srgbClr val="FF0000"/>
                </a:solidFill>
                <a:effectLst/>
              </a:rPr>
              <a:t> equations to find the force of gravity acting on a cat (or any object) on the surface of the Earth: </a:t>
            </a:r>
            <a:endParaRPr lang="en-US" sz="2800" dirty="0">
              <a:solidFill>
                <a:srgbClr val="FF0000"/>
              </a:solidFill>
              <a:effectLst/>
            </a:endParaRPr>
          </a:p>
        </p:txBody>
      </p:sp>
      <p:cxnSp>
        <p:nvCxnSpPr>
          <p:cNvPr id="5" name="Straight Connector 4"/>
          <p:cNvCxnSpPr/>
          <p:nvPr/>
        </p:nvCxnSpPr>
        <p:spPr>
          <a:xfrm rot="5400000">
            <a:off x="5001422" y="4143380"/>
            <a:ext cx="1570842" cy="79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pic>
        <p:nvPicPr>
          <p:cNvPr id="16387" name="Picture 3"/>
          <p:cNvPicPr>
            <a:picLocks noChangeAspect="1" noChangeArrowheads="1"/>
          </p:cNvPicPr>
          <p:nvPr/>
        </p:nvPicPr>
        <p:blipFill>
          <a:blip r:embed="rId2"/>
          <a:srcRect/>
          <a:stretch>
            <a:fillRect/>
          </a:stretch>
        </p:blipFill>
        <p:spPr bwMode="auto">
          <a:xfrm>
            <a:off x="544838" y="1964314"/>
            <a:ext cx="2401139" cy="2286016"/>
          </a:xfrm>
          <a:prstGeom prst="rect">
            <a:avLst/>
          </a:prstGeom>
          <a:noFill/>
          <a:ln w="9525">
            <a:noFill/>
            <a:miter lim="800000"/>
            <a:headEnd/>
            <a:tailEnd/>
          </a:ln>
          <a:effectLst/>
        </p:spPr>
      </p:pic>
      <p:pic>
        <p:nvPicPr>
          <p:cNvPr id="16389" name="Picture 5"/>
          <p:cNvPicPr>
            <a:picLocks noChangeAspect="1" noChangeArrowheads="1"/>
          </p:cNvPicPr>
          <p:nvPr/>
        </p:nvPicPr>
        <p:blipFill>
          <a:blip r:embed="rId3" cstate="print"/>
          <a:srcRect/>
          <a:stretch>
            <a:fillRect/>
          </a:stretch>
        </p:blipFill>
        <p:spPr bwMode="auto">
          <a:xfrm>
            <a:off x="1142976" y="1321786"/>
            <a:ext cx="714380" cy="684195"/>
          </a:xfrm>
          <a:prstGeom prst="rect">
            <a:avLst/>
          </a:prstGeom>
          <a:noFill/>
          <a:ln w="9525">
            <a:noFill/>
            <a:miter lim="800000"/>
            <a:headEnd/>
            <a:tailEnd/>
          </a:ln>
          <a:effectLst/>
        </p:spPr>
      </p:pic>
      <p:sp>
        <p:nvSpPr>
          <p:cNvPr id="12" name="TextBox 11"/>
          <p:cNvSpPr txBox="1"/>
          <p:nvPr/>
        </p:nvSpPr>
        <p:spPr>
          <a:xfrm>
            <a:off x="2051720" y="1454283"/>
            <a:ext cx="3439854" cy="523220"/>
          </a:xfrm>
          <a:prstGeom prst="rect">
            <a:avLst/>
          </a:prstGeom>
          <a:noFill/>
        </p:spPr>
        <p:txBody>
          <a:bodyPr wrap="square" rtlCol="0">
            <a:spAutoFit/>
          </a:bodyPr>
          <a:lstStyle/>
          <a:p>
            <a:r>
              <a:rPr lang="en-US" sz="2800" dirty="0" smtClean="0"/>
              <a:t>Cat mass= m</a:t>
            </a:r>
            <a:endParaRPr lang="en-US" sz="2800" dirty="0"/>
          </a:p>
        </p:txBody>
      </p:sp>
      <p:sp>
        <p:nvSpPr>
          <p:cNvPr id="13" name="TextBox 12"/>
          <p:cNvSpPr txBox="1"/>
          <p:nvPr/>
        </p:nvSpPr>
        <p:spPr>
          <a:xfrm>
            <a:off x="5056644" y="1470768"/>
            <a:ext cx="4087356" cy="523220"/>
          </a:xfrm>
          <a:prstGeom prst="rect">
            <a:avLst/>
          </a:prstGeom>
          <a:noFill/>
        </p:spPr>
        <p:txBody>
          <a:bodyPr wrap="square" rtlCol="0">
            <a:spAutoFit/>
          </a:bodyPr>
          <a:lstStyle/>
          <a:p>
            <a:r>
              <a:rPr lang="en-US" sz="2800" dirty="0" smtClean="0"/>
              <a:t>Earth mass = </a:t>
            </a:r>
            <a:r>
              <a:rPr lang="en-US" sz="2800" dirty="0" err="1" smtClean="0"/>
              <a:t>M</a:t>
            </a:r>
            <a:r>
              <a:rPr lang="en-US" sz="2800" baseline="-25000" dirty="0" err="1" smtClean="0"/>
              <a:t>Earth</a:t>
            </a:r>
            <a:endParaRPr lang="en-US" sz="2800" baseline="-25000" dirty="0"/>
          </a:p>
        </p:txBody>
      </p:sp>
      <p:sp>
        <p:nvSpPr>
          <p:cNvPr id="1639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392" name="Rectangle 8"/>
          <p:cNvSpPr>
            <a:spLocks noChangeArrowheads="1"/>
          </p:cNvSpPr>
          <p:nvPr/>
        </p:nvSpPr>
        <p:spPr bwMode="auto">
          <a:xfrm>
            <a:off x="0" y="752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39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93" name="Picture 9"/>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428992" y="3571876"/>
            <a:ext cx="1797472" cy="714380"/>
          </a:xfrm>
          <a:prstGeom prst="rect">
            <a:avLst/>
          </a:prstGeom>
          <a:noFill/>
        </p:spPr>
      </p:pic>
      <p:sp>
        <p:nvSpPr>
          <p:cNvPr id="16395" name="Rectangle 11"/>
          <p:cNvSpPr>
            <a:spLocks noChangeArrowheads="1"/>
          </p:cNvSpPr>
          <p:nvPr/>
        </p:nvSpPr>
        <p:spPr bwMode="auto">
          <a:xfrm>
            <a:off x="0" y="752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23" name="Straight Connector 22"/>
          <p:cNvCxnSpPr/>
          <p:nvPr/>
        </p:nvCxnSpPr>
        <p:spPr>
          <a:xfrm>
            <a:off x="2786050" y="3357562"/>
            <a:ext cx="5857916"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397"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398" name="Rectangle 14"/>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9" name="TextBox 28"/>
          <p:cNvSpPr txBox="1"/>
          <p:nvPr/>
        </p:nvSpPr>
        <p:spPr>
          <a:xfrm>
            <a:off x="2472224" y="2263632"/>
            <a:ext cx="6624736" cy="523220"/>
          </a:xfrm>
          <a:prstGeom prst="rect">
            <a:avLst/>
          </a:prstGeom>
          <a:noFill/>
        </p:spPr>
        <p:txBody>
          <a:bodyPr wrap="square" rtlCol="0">
            <a:spAutoFit/>
          </a:bodyPr>
          <a:lstStyle/>
          <a:p>
            <a:r>
              <a:rPr lang="en-US" sz="2800" dirty="0" smtClean="0"/>
              <a:t>Radius between cat and Earth= </a:t>
            </a:r>
            <a:r>
              <a:rPr lang="en-US" sz="2800" dirty="0" err="1" smtClean="0"/>
              <a:t>r</a:t>
            </a:r>
            <a:r>
              <a:rPr lang="en-US" sz="2800" baseline="-25000" dirty="0" err="1" smtClean="0"/>
              <a:t>Earth</a:t>
            </a:r>
            <a:endParaRPr lang="en-US" sz="2800" baseline="-25000" dirty="0"/>
          </a:p>
        </p:txBody>
      </p:sp>
      <p:cxnSp>
        <p:nvCxnSpPr>
          <p:cNvPr id="31" name="Straight Arrow Connector 30"/>
          <p:cNvCxnSpPr/>
          <p:nvPr/>
        </p:nvCxnSpPr>
        <p:spPr>
          <a:xfrm rot="5400000" flipH="1" flipV="1">
            <a:off x="1108051" y="2535231"/>
            <a:ext cx="928694"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43042" y="2428868"/>
            <a:ext cx="1143008" cy="523220"/>
          </a:xfrm>
          <a:prstGeom prst="rect">
            <a:avLst/>
          </a:prstGeom>
          <a:noFill/>
        </p:spPr>
        <p:txBody>
          <a:bodyPr wrap="square" rtlCol="0">
            <a:spAutoFit/>
          </a:bodyPr>
          <a:lstStyle/>
          <a:p>
            <a:r>
              <a:rPr lang="en-US" sz="2800" dirty="0" err="1" smtClean="0">
                <a:solidFill>
                  <a:schemeClr val="bg1"/>
                </a:solidFill>
              </a:rPr>
              <a:t>r</a:t>
            </a:r>
            <a:r>
              <a:rPr lang="en-US" sz="2800" baseline="-25000" dirty="0" err="1" smtClean="0">
                <a:solidFill>
                  <a:schemeClr val="bg1"/>
                </a:solidFill>
              </a:rPr>
              <a:t>Earth</a:t>
            </a:r>
            <a:endParaRPr lang="en-US" sz="2800" baseline="-25000" dirty="0">
              <a:solidFill>
                <a:schemeClr val="bg1"/>
              </a:solidFill>
            </a:endParaRPr>
          </a:p>
        </p:txBody>
      </p:sp>
      <p:sp>
        <p:nvSpPr>
          <p:cNvPr id="16400"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99" name="Picture 1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072198" y="3429000"/>
            <a:ext cx="2306427" cy="1143008"/>
          </a:xfrm>
          <a:prstGeom prst="rect">
            <a:avLst/>
          </a:prstGeom>
          <a:noFill/>
        </p:spPr>
      </p:pic>
      <p:sp>
        <p:nvSpPr>
          <p:cNvPr id="16401" name="Rectangle 17"/>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8" name="TextBox 37"/>
          <p:cNvSpPr txBox="1"/>
          <p:nvPr/>
        </p:nvSpPr>
        <p:spPr>
          <a:xfrm>
            <a:off x="162049" y="4999048"/>
            <a:ext cx="8819902" cy="523220"/>
          </a:xfrm>
          <a:prstGeom prst="rect">
            <a:avLst/>
          </a:prstGeom>
          <a:noFill/>
        </p:spPr>
        <p:txBody>
          <a:bodyPr wrap="square" rtlCol="0">
            <a:spAutoFit/>
          </a:bodyPr>
          <a:lstStyle/>
          <a:p>
            <a:r>
              <a:rPr lang="en-US" sz="2800" b="1" dirty="0" smtClean="0">
                <a:solidFill>
                  <a:srgbClr val="FF0000"/>
                </a:solidFill>
              </a:rPr>
              <a:t>But these expressions must be the SAME!!</a:t>
            </a:r>
            <a:endParaRPr lang="en-US" sz="2800" b="1" dirty="0">
              <a:solidFill>
                <a:srgbClr val="FF0000"/>
              </a:solidFill>
            </a:endParaRPr>
          </a:p>
        </p:txBody>
      </p:sp>
      <p:sp>
        <p:nvSpPr>
          <p:cNvPr id="40" name="TextBox 39"/>
          <p:cNvSpPr txBox="1"/>
          <p:nvPr/>
        </p:nvSpPr>
        <p:spPr>
          <a:xfrm>
            <a:off x="4500562" y="5572140"/>
            <a:ext cx="2500330" cy="830997"/>
          </a:xfrm>
          <a:prstGeom prst="rect">
            <a:avLst/>
          </a:prstGeom>
          <a:noFill/>
        </p:spPr>
        <p:txBody>
          <a:bodyPr wrap="square" rtlCol="0">
            <a:spAutoFit/>
          </a:bodyPr>
          <a:lstStyle/>
          <a:p>
            <a:r>
              <a:rPr lang="en-US" sz="4800" dirty="0" err="1" smtClean="0">
                <a:solidFill>
                  <a:srgbClr val="FF0000"/>
                </a:solidFill>
              </a:rPr>
              <a:t>F</a:t>
            </a:r>
            <a:r>
              <a:rPr lang="en-US" sz="4800" baseline="-25000" dirty="0" err="1" smtClean="0">
                <a:solidFill>
                  <a:srgbClr val="FF0000"/>
                </a:solidFill>
              </a:rPr>
              <a:t>g</a:t>
            </a:r>
            <a:r>
              <a:rPr lang="en-US" sz="4800" dirty="0" smtClean="0">
                <a:solidFill>
                  <a:srgbClr val="FF0000"/>
                </a:solidFill>
              </a:rPr>
              <a:t> = F</a:t>
            </a:r>
            <a:r>
              <a:rPr lang="en-US" sz="4800" baseline="-25000" dirty="0" smtClean="0">
                <a:solidFill>
                  <a:srgbClr val="FF0000"/>
                </a:solidFill>
              </a:rPr>
              <a:t>G</a:t>
            </a:r>
            <a:endParaRPr lang="en-US" sz="4800" baseline="-25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93"/>
                                        </p:tgtEl>
                                        <p:attrNameLst>
                                          <p:attrName>style.visibility</p:attrName>
                                        </p:attrNameLst>
                                      </p:cBhvr>
                                      <p:to>
                                        <p:strVal val="visible"/>
                                      </p:to>
                                    </p:set>
                                    <p:anim calcmode="lin" valueType="num">
                                      <p:cBhvr additive="base">
                                        <p:cTn id="7" dur="500" fill="hold"/>
                                        <p:tgtEl>
                                          <p:spTgt spid="16393"/>
                                        </p:tgtEl>
                                        <p:attrNameLst>
                                          <p:attrName>ppt_x</p:attrName>
                                        </p:attrNameLst>
                                      </p:cBhvr>
                                      <p:tavLst>
                                        <p:tav tm="0">
                                          <p:val>
                                            <p:strVal val="#ppt_x"/>
                                          </p:val>
                                        </p:tav>
                                        <p:tav tm="100000">
                                          <p:val>
                                            <p:strVal val="#ppt_x"/>
                                          </p:val>
                                        </p:tav>
                                      </p:tavLst>
                                    </p:anim>
                                    <p:anim calcmode="lin" valueType="num">
                                      <p:cBhvr additive="base">
                                        <p:cTn id="8" dur="500" fill="hold"/>
                                        <p:tgtEl>
                                          <p:spTgt spid="1639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399"/>
                                        </p:tgtEl>
                                        <p:attrNameLst>
                                          <p:attrName>style.visibility</p:attrName>
                                        </p:attrNameLst>
                                      </p:cBhvr>
                                      <p:to>
                                        <p:strVal val="visible"/>
                                      </p:to>
                                    </p:set>
                                    <p:anim calcmode="lin" valueType="num">
                                      <p:cBhvr additive="base">
                                        <p:cTn id="11" dur="500" fill="hold"/>
                                        <p:tgtEl>
                                          <p:spTgt spid="16399"/>
                                        </p:tgtEl>
                                        <p:attrNameLst>
                                          <p:attrName>ppt_x</p:attrName>
                                        </p:attrNameLst>
                                      </p:cBhvr>
                                      <p:tavLst>
                                        <p:tav tm="0">
                                          <p:val>
                                            <p:strVal val="#ppt_x"/>
                                          </p:val>
                                        </p:tav>
                                        <p:tav tm="100000">
                                          <p:val>
                                            <p:strVal val="#ppt_x"/>
                                          </p:val>
                                        </p:tav>
                                      </p:tavLst>
                                    </p:anim>
                                    <p:anim calcmode="lin" valueType="num">
                                      <p:cBhvr additive="base">
                                        <p:cTn id="12" dur="500" fill="hold"/>
                                        <p:tgtEl>
                                          <p:spTgt spid="1639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ppt_x"/>
                                          </p:val>
                                        </p:tav>
                                        <p:tav tm="100000">
                                          <p:val>
                                            <p:strVal val="#ppt_x"/>
                                          </p:val>
                                        </p:tav>
                                      </p:tavLst>
                                    </p:anim>
                                    <p:anim calcmode="lin" valueType="num">
                                      <p:cBhvr additive="base">
                                        <p:cTn id="18" dur="500" fill="hold"/>
                                        <p:tgtEl>
                                          <p:spTgt spid="3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additive="base">
                                        <p:cTn id="21" dur="500" fill="hold"/>
                                        <p:tgtEl>
                                          <p:spTgt spid="40"/>
                                        </p:tgtEl>
                                        <p:attrNameLst>
                                          <p:attrName>ppt_x</p:attrName>
                                        </p:attrNameLst>
                                      </p:cBhvr>
                                      <p:tavLst>
                                        <p:tav tm="0">
                                          <p:val>
                                            <p:strVal val="#ppt_x"/>
                                          </p:val>
                                        </p:tav>
                                        <p:tav tm="100000">
                                          <p:val>
                                            <p:strVal val="#ppt_x"/>
                                          </p:val>
                                        </p:tav>
                                      </p:tavLst>
                                    </p:anim>
                                    <p:anim calcmode="lin" valueType="num">
                                      <p:cBhvr additive="base">
                                        <p:cTn id="2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3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57488" y="714356"/>
            <a:ext cx="2957023" cy="1357322"/>
          </a:xfrm>
          <a:prstGeom prst="rect">
            <a:avLst/>
          </a:prstGeom>
          <a:noFill/>
        </p:spPr>
      </p:pic>
      <p:sp>
        <p:nvSpPr>
          <p:cNvPr id="18435" name="Rectangle 3"/>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8" name="Straight Connector 7"/>
          <p:cNvCxnSpPr/>
          <p:nvPr/>
        </p:nvCxnSpPr>
        <p:spPr>
          <a:xfrm rot="5400000">
            <a:off x="2786050" y="1142984"/>
            <a:ext cx="785818" cy="35719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5250661" y="892951"/>
            <a:ext cx="642942" cy="285752"/>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0383" y="2579718"/>
            <a:ext cx="8748464" cy="954107"/>
          </a:xfrm>
          <a:prstGeom prst="rect">
            <a:avLst/>
          </a:prstGeom>
          <a:noFill/>
        </p:spPr>
        <p:txBody>
          <a:bodyPr wrap="square" rtlCol="0">
            <a:spAutoFit/>
          </a:bodyPr>
          <a:lstStyle/>
          <a:p>
            <a:r>
              <a:rPr lang="en-US" sz="2800" b="1" i="1" dirty="0">
                <a:solidFill>
                  <a:srgbClr val="FF0000"/>
                </a:solidFill>
              </a:rPr>
              <a:t>T</a:t>
            </a:r>
            <a:r>
              <a:rPr lang="en-US" sz="2800" b="1" i="1" dirty="0" smtClean="0">
                <a:solidFill>
                  <a:srgbClr val="FF0000"/>
                </a:solidFill>
              </a:rPr>
              <a:t>his gives us an expression for calculating the gravitational field strength of the Earth!</a:t>
            </a:r>
            <a:endParaRPr lang="en-US" sz="2800" b="1" i="1" dirty="0">
              <a:solidFill>
                <a:srgbClr val="FF0000"/>
              </a:solidFill>
            </a:endParaRPr>
          </a:p>
        </p:txBody>
      </p:sp>
      <p:sp>
        <p:nvSpPr>
          <p:cNvPr id="1843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36"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577585" y="3645024"/>
            <a:ext cx="3938631" cy="2120801"/>
          </a:xfrm>
          <a:prstGeom prst="rect">
            <a:avLst/>
          </a:prstGeom>
          <a:noFill/>
        </p:spPr>
      </p:pic>
      <p:sp>
        <p:nvSpPr>
          <p:cNvPr id="18438"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 name="TextBox 16"/>
          <p:cNvSpPr txBox="1"/>
          <p:nvPr/>
        </p:nvSpPr>
        <p:spPr>
          <a:xfrm>
            <a:off x="6516216" y="657011"/>
            <a:ext cx="2520280" cy="1384995"/>
          </a:xfrm>
          <a:prstGeom prst="rect">
            <a:avLst/>
          </a:prstGeom>
          <a:noFill/>
        </p:spPr>
        <p:txBody>
          <a:bodyPr wrap="square" rtlCol="0">
            <a:spAutoFit/>
          </a:bodyPr>
          <a:lstStyle/>
          <a:p>
            <a:r>
              <a:rPr lang="en-US" sz="2800" b="1" i="1" dirty="0" smtClean="0">
                <a:solidFill>
                  <a:srgbClr val="FF0000"/>
                </a:solidFill>
              </a:rPr>
              <a:t>The mass of the cat cancels out!!</a:t>
            </a:r>
            <a:endParaRPr lang="en-US" sz="2800" b="1" i="1" dirty="0">
              <a:solidFill>
                <a:srgbClr val="FF0000"/>
              </a:solidFill>
            </a:endParaRPr>
          </a:p>
        </p:txBody>
      </p:sp>
      <p:sp>
        <p:nvSpPr>
          <p:cNvPr id="13" name="TextBox 12"/>
          <p:cNvSpPr txBox="1"/>
          <p:nvPr/>
        </p:nvSpPr>
        <p:spPr>
          <a:xfrm>
            <a:off x="9509" y="97673"/>
            <a:ext cx="7358114" cy="461665"/>
          </a:xfrm>
          <a:prstGeom prst="rect">
            <a:avLst/>
          </a:prstGeom>
          <a:noFill/>
        </p:spPr>
        <p:txBody>
          <a:bodyPr wrap="square" rtlCol="0">
            <a:spAutoFit/>
          </a:bodyPr>
          <a:lstStyle/>
          <a:p>
            <a:r>
              <a:rPr lang="en-US" sz="2400" dirty="0" smtClean="0">
                <a:solidFill>
                  <a:srgbClr val="FF0000"/>
                </a:solidFill>
              </a:rPr>
              <a:t>Equating the expressions: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8436"/>
                                        </p:tgtEl>
                                        <p:attrNameLst>
                                          <p:attrName>style.visibility</p:attrName>
                                        </p:attrNameLst>
                                      </p:cBhvr>
                                      <p:to>
                                        <p:strVal val="visible"/>
                                      </p:to>
                                    </p:set>
                                    <p:anim calcmode="lin" valueType="num">
                                      <p:cBhvr additive="base">
                                        <p:cTn id="25" dur="500" fill="hold"/>
                                        <p:tgtEl>
                                          <p:spTgt spid="18436"/>
                                        </p:tgtEl>
                                        <p:attrNameLst>
                                          <p:attrName>ppt_x</p:attrName>
                                        </p:attrNameLst>
                                      </p:cBhvr>
                                      <p:tavLst>
                                        <p:tav tm="0">
                                          <p:val>
                                            <p:strVal val="#ppt_x"/>
                                          </p:val>
                                        </p:tav>
                                        <p:tav tm="100000">
                                          <p:val>
                                            <p:strVal val="#ppt_x"/>
                                          </p:val>
                                        </p:tav>
                                      </p:tavLst>
                                    </p:anim>
                                    <p:anim calcmode="lin" valueType="num">
                                      <p:cBhvr additive="base">
                                        <p:cTn id="26"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0916" y="764704"/>
            <a:ext cx="8229600" cy="1143000"/>
          </a:xfrm>
        </p:spPr>
        <p:txBody>
          <a:bodyPr>
            <a:noAutofit/>
          </a:bodyPr>
          <a:lstStyle/>
          <a:p>
            <a:r>
              <a:rPr lang="en-CA" sz="3200" i="1" dirty="0" smtClean="0">
                <a:solidFill>
                  <a:srgbClr val="FF0000"/>
                </a:solidFill>
              </a:rPr>
              <a:t>We can use this equation to find the gravitational field strength of any large astronomical object!</a:t>
            </a:r>
            <a:endParaRPr lang="en-US" sz="3200" i="1" dirty="0">
              <a:solidFill>
                <a:srgbClr val="FF0000"/>
              </a:solidFill>
            </a:endParaRPr>
          </a:p>
        </p:txBody>
      </p:sp>
      <p:sp>
        <p:nvSpPr>
          <p:cNvPr id="4" name="TextBox 3"/>
          <p:cNvSpPr txBox="1"/>
          <p:nvPr/>
        </p:nvSpPr>
        <p:spPr>
          <a:xfrm>
            <a:off x="323528" y="2492896"/>
            <a:ext cx="8286808" cy="2800767"/>
          </a:xfrm>
          <a:prstGeom prst="rect">
            <a:avLst/>
          </a:prstGeom>
          <a:noFill/>
        </p:spPr>
        <p:txBody>
          <a:bodyPr wrap="square" rtlCol="0">
            <a:spAutoFit/>
          </a:bodyPr>
          <a:lstStyle/>
          <a:p>
            <a:r>
              <a:rPr lang="en-US" sz="3200" b="1" u="sng" dirty="0" smtClean="0"/>
              <a:t>Example 1</a:t>
            </a:r>
            <a:r>
              <a:rPr lang="en-US" sz="3200" dirty="0" smtClean="0"/>
              <a:t>: Mars has a mass of 6.42 x 10 </a:t>
            </a:r>
            <a:r>
              <a:rPr lang="en-US" sz="3200" baseline="30000" dirty="0" smtClean="0"/>
              <a:t>23</a:t>
            </a:r>
            <a:r>
              <a:rPr lang="en-US" sz="3200" dirty="0" smtClean="0"/>
              <a:t> kg and radius of 3.40 x 10 </a:t>
            </a:r>
            <a:r>
              <a:rPr lang="en-US" sz="3200" baseline="30000" dirty="0" smtClean="0"/>
              <a:t>6</a:t>
            </a:r>
            <a:r>
              <a:rPr lang="en-US" sz="3200" dirty="0" smtClean="0"/>
              <a:t> m.  Find the gravitational field strength on the surface of Mars.</a:t>
            </a:r>
          </a:p>
          <a:p>
            <a:endParaRPr lang="en-US" sz="2400" dirty="0"/>
          </a:p>
          <a:p>
            <a:r>
              <a:rPr lang="en-US" sz="2400" dirty="0" smtClean="0"/>
              <a:t>                                                  </a:t>
            </a:r>
            <a:endParaRPr lang="en-US" sz="3200" b="1" dirty="0">
              <a:solidFill>
                <a:srgbClr val="FF0000"/>
              </a:solidFill>
            </a:endParaRPr>
          </a:p>
        </p:txBody>
      </p:sp>
      <p:pic>
        <p:nvPicPr>
          <p:cNvPr id="5" name="Picture 4"/>
          <p:cNvPicPr>
            <a:picLocks noChangeAspect="1"/>
          </p:cNvPicPr>
          <p:nvPr/>
        </p:nvPicPr>
        <p:blipFill>
          <a:blip r:embed="rId2"/>
          <a:stretch>
            <a:fillRect/>
          </a:stretch>
        </p:blipFill>
        <p:spPr>
          <a:xfrm>
            <a:off x="1305825" y="4692695"/>
            <a:ext cx="1719402" cy="1242488"/>
          </a:xfrm>
          <a:prstGeom prst="rect">
            <a:avLst/>
          </a:prstGeom>
        </p:spPr>
      </p:pic>
    </p:spTree>
    <p:extLst>
      <p:ext uri="{BB962C8B-B14F-4D97-AF65-F5344CB8AC3E}">
        <p14:creationId xmlns:p14="http://schemas.microsoft.com/office/powerpoint/2010/main" val="1570130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0916" y="764704"/>
            <a:ext cx="8229600" cy="1143000"/>
          </a:xfrm>
        </p:spPr>
        <p:txBody>
          <a:bodyPr>
            <a:noAutofit/>
          </a:bodyPr>
          <a:lstStyle/>
          <a:p>
            <a:r>
              <a:rPr lang="en-CA" sz="3200" i="1" dirty="0" smtClean="0">
                <a:solidFill>
                  <a:srgbClr val="FF0000"/>
                </a:solidFill>
              </a:rPr>
              <a:t>We can use this equation to find the gravitational field strength of any large astronomical object!</a:t>
            </a:r>
            <a:endParaRPr lang="en-US" sz="3200" i="1" dirty="0">
              <a:solidFill>
                <a:srgbClr val="FF0000"/>
              </a:solidFill>
            </a:endParaRPr>
          </a:p>
        </p:txBody>
      </p:sp>
      <p:sp>
        <p:nvSpPr>
          <p:cNvPr id="4" name="TextBox 3"/>
          <p:cNvSpPr txBox="1"/>
          <p:nvPr/>
        </p:nvSpPr>
        <p:spPr>
          <a:xfrm>
            <a:off x="323528" y="2492896"/>
            <a:ext cx="8286808" cy="2923877"/>
          </a:xfrm>
          <a:prstGeom prst="rect">
            <a:avLst/>
          </a:prstGeom>
          <a:noFill/>
        </p:spPr>
        <p:txBody>
          <a:bodyPr wrap="square" rtlCol="0">
            <a:spAutoFit/>
          </a:bodyPr>
          <a:lstStyle/>
          <a:p>
            <a:r>
              <a:rPr lang="en-US" sz="3200" b="1" u="sng" dirty="0" smtClean="0"/>
              <a:t>Example 1</a:t>
            </a:r>
            <a:r>
              <a:rPr lang="en-US" sz="3200" dirty="0" smtClean="0"/>
              <a:t>: Mars has a mass of 6.42 x 10 </a:t>
            </a:r>
            <a:r>
              <a:rPr lang="en-US" sz="3200" baseline="30000" dirty="0" smtClean="0"/>
              <a:t>23</a:t>
            </a:r>
            <a:r>
              <a:rPr lang="en-US" sz="3200" dirty="0" smtClean="0"/>
              <a:t> kg and radius of 3.40 x 10 </a:t>
            </a:r>
            <a:r>
              <a:rPr lang="en-US" sz="3200" baseline="30000" dirty="0" smtClean="0"/>
              <a:t>6</a:t>
            </a:r>
            <a:r>
              <a:rPr lang="en-US" sz="3200" dirty="0" smtClean="0"/>
              <a:t> m.  Find the gravitational field strength on the surface of Mars.</a:t>
            </a:r>
          </a:p>
          <a:p>
            <a:endParaRPr lang="en-US" sz="2400" dirty="0"/>
          </a:p>
          <a:p>
            <a:r>
              <a:rPr lang="en-US" sz="2400" dirty="0" smtClean="0"/>
              <a:t>                                                  </a:t>
            </a:r>
            <a:r>
              <a:rPr lang="en-US" sz="3200" b="1" dirty="0" err="1" smtClean="0">
                <a:solidFill>
                  <a:srgbClr val="FF0000"/>
                </a:solidFill>
              </a:rPr>
              <a:t>Ans</a:t>
            </a:r>
            <a:r>
              <a:rPr lang="en-US" sz="3200" b="1" dirty="0" smtClean="0">
                <a:solidFill>
                  <a:srgbClr val="FF0000"/>
                </a:solidFill>
              </a:rPr>
              <a:t>:  3.70 N/kg </a:t>
            </a:r>
            <a:endParaRPr lang="en-US" sz="3200" b="1" dirty="0">
              <a:solidFill>
                <a:srgbClr val="FF0000"/>
              </a:solidFill>
            </a:endParaRPr>
          </a:p>
        </p:txBody>
      </p:sp>
      <p:pic>
        <p:nvPicPr>
          <p:cNvPr id="5" name="Picture 4"/>
          <p:cNvPicPr>
            <a:picLocks noChangeAspect="1"/>
          </p:cNvPicPr>
          <p:nvPr/>
        </p:nvPicPr>
        <p:blipFill>
          <a:blip r:embed="rId2"/>
          <a:stretch>
            <a:fillRect/>
          </a:stretch>
        </p:blipFill>
        <p:spPr>
          <a:xfrm>
            <a:off x="1305825" y="4692695"/>
            <a:ext cx="1719402" cy="1242488"/>
          </a:xfrm>
          <a:prstGeom prst="rect">
            <a:avLst/>
          </a:prstGeom>
        </p:spPr>
      </p:pic>
    </p:spTree>
    <p:extLst>
      <p:ext uri="{BB962C8B-B14F-4D97-AF65-F5344CB8AC3E}">
        <p14:creationId xmlns:p14="http://schemas.microsoft.com/office/powerpoint/2010/main" val="49359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692696"/>
            <a:ext cx="8143932" cy="1415772"/>
          </a:xfrm>
          <a:prstGeom prst="rect">
            <a:avLst/>
          </a:prstGeom>
          <a:noFill/>
        </p:spPr>
        <p:txBody>
          <a:bodyPr wrap="square" rtlCol="0">
            <a:spAutoFit/>
          </a:bodyPr>
          <a:lstStyle/>
          <a:p>
            <a:r>
              <a:rPr lang="en-US" sz="3200" b="1" dirty="0" smtClean="0"/>
              <a:t>Example 2: </a:t>
            </a:r>
          </a:p>
          <a:p>
            <a:r>
              <a:rPr lang="en-US" dirty="0" smtClean="0"/>
              <a:t>A cat of mass 5Kg is sitting on the surface of </a:t>
            </a:r>
            <a:r>
              <a:rPr lang="en-US" b="1" dirty="0" smtClean="0"/>
              <a:t>Mars</a:t>
            </a:r>
            <a:r>
              <a:rPr lang="en-US" dirty="0" smtClean="0"/>
              <a:t>. </a:t>
            </a:r>
            <a:br>
              <a:rPr lang="en-US" dirty="0" smtClean="0"/>
            </a:br>
            <a:r>
              <a:rPr lang="en-US" dirty="0" smtClean="0"/>
              <a:t>Find the force of gravity on the cat.</a:t>
            </a:r>
          </a:p>
          <a:p>
            <a:r>
              <a:rPr lang="en-US" dirty="0"/>
              <a:t>Mass of </a:t>
            </a:r>
            <a:r>
              <a:rPr lang="en-US" dirty="0" smtClean="0"/>
              <a:t>Mars:  6.42 </a:t>
            </a:r>
            <a:r>
              <a:rPr lang="en-US" dirty="0"/>
              <a:t>x </a:t>
            </a:r>
            <a:r>
              <a:rPr lang="en-US" dirty="0" smtClean="0"/>
              <a:t>10</a:t>
            </a:r>
            <a:r>
              <a:rPr lang="en-US" baseline="30000" dirty="0" smtClean="0"/>
              <a:t>23</a:t>
            </a:r>
            <a:r>
              <a:rPr lang="en-US" dirty="0" smtClean="0"/>
              <a:t> </a:t>
            </a:r>
            <a:r>
              <a:rPr lang="en-US" dirty="0"/>
              <a:t>kg        Radius of </a:t>
            </a:r>
            <a:r>
              <a:rPr lang="en-US" dirty="0" smtClean="0"/>
              <a:t>Mars= 3.40 </a:t>
            </a:r>
            <a:r>
              <a:rPr lang="en-US" dirty="0"/>
              <a:t>x 10 </a:t>
            </a:r>
            <a:r>
              <a:rPr lang="en-US" baseline="30000" dirty="0"/>
              <a:t>6</a:t>
            </a:r>
            <a:r>
              <a:rPr lang="en-US" dirty="0"/>
              <a:t> m</a:t>
            </a:r>
          </a:p>
        </p:txBody>
      </p:sp>
      <p:grpSp>
        <p:nvGrpSpPr>
          <p:cNvPr id="6" name="Group 5"/>
          <p:cNvGrpSpPr/>
          <p:nvPr/>
        </p:nvGrpSpPr>
        <p:grpSpPr>
          <a:xfrm>
            <a:off x="6300192" y="2564904"/>
            <a:ext cx="1969091" cy="2276872"/>
            <a:chOff x="544838" y="1321786"/>
            <a:chExt cx="2401139" cy="2928544"/>
          </a:xfrm>
        </p:grpSpPr>
        <p:pic>
          <p:nvPicPr>
            <p:cNvPr id="7" name="Picture 3"/>
            <p:cNvPicPr>
              <a:picLocks noChangeAspect="1" noChangeArrowheads="1"/>
            </p:cNvPicPr>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7615"/>
                      </a14:imgEffect>
                    </a14:imgLayer>
                  </a14:imgProps>
                </a:ext>
              </a:extLst>
            </a:blip>
            <a:srcRect/>
            <a:stretch>
              <a:fillRect/>
            </a:stretch>
          </p:blipFill>
          <p:spPr bwMode="auto">
            <a:xfrm>
              <a:off x="544838" y="1964314"/>
              <a:ext cx="2401139" cy="2286016"/>
            </a:xfrm>
            <a:prstGeom prst="rect">
              <a:avLst/>
            </a:prstGeom>
            <a:noFill/>
            <a:ln w="9525">
              <a:noFill/>
              <a:miter lim="800000"/>
              <a:headEnd/>
              <a:tailEnd/>
            </a:ln>
            <a:effectLst/>
          </p:spPr>
        </p:pic>
        <p:pic>
          <p:nvPicPr>
            <p:cNvPr id="8" name="Picture 5"/>
            <p:cNvPicPr>
              <a:picLocks noChangeAspect="1" noChangeArrowheads="1"/>
            </p:cNvPicPr>
            <p:nvPr/>
          </p:nvPicPr>
          <p:blipFill>
            <a:blip r:embed="rId4" cstate="print"/>
            <a:srcRect/>
            <a:stretch>
              <a:fillRect/>
            </a:stretch>
          </p:blipFill>
          <p:spPr bwMode="auto">
            <a:xfrm>
              <a:off x="1142976" y="1321786"/>
              <a:ext cx="714380" cy="684195"/>
            </a:xfrm>
            <a:prstGeom prst="rect">
              <a:avLst/>
            </a:prstGeom>
            <a:noFill/>
            <a:ln w="9525">
              <a:noFill/>
              <a:miter lim="800000"/>
              <a:headEnd/>
              <a:tailEnd/>
            </a:ln>
            <a:effectLst/>
          </p:spPr>
        </p:pic>
        <p:cxnSp>
          <p:nvCxnSpPr>
            <p:cNvPr id="9" name="Straight Arrow Connector 8"/>
            <p:cNvCxnSpPr/>
            <p:nvPr/>
          </p:nvCxnSpPr>
          <p:spPr>
            <a:xfrm rot="5400000" flipH="1" flipV="1">
              <a:off x="1108051" y="2535231"/>
              <a:ext cx="928694"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43042" y="2428867"/>
              <a:ext cx="1302935" cy="672973"/>
            </a:xfrm>
            <a:prstGeom prst="rect">
              <a:avLst/>
            </a:prstGeom>
            <a:noFill/>
          </p:spPr>
          <p:txBody>
            <a:bodyPr wrap="square" rtlCol="0">
              <a:spAutoFit/>
            </a:bodyPr>
            <a:lstStyle/>
            <a:p>
              <a:r>
                <a:rPr lang="en-US" sz="2800" dirty="0" err="1" smtClean="0">
                  <a:solidFill>
                    <a:schemeClr val="bg1"/>
                  </a:solidFill>
                </a:rPr>
                <a:t>r</a:t>
              </a:r>
              <a:r>
                <a:rPr lang="en-US" sz="2800" baseline="-25000" dirty="0" err="1" smtClean="0">
                  <a:solidFill>
                    <a:schemeClr val="bg1"/>
                  </a:solidFill>
                </a:rPr>
                <a:t>mars</a:t>
              </a:r>
              <a:endParaRPr lang="en-US" sz="2800" baseline="-25000" dirty="0">
                <a:solidFill>
                  <a:schemeClr val="bg1"/>
                </a:solidFill>
              </a:endParaRPr>
            </a:p>
          </p:txBody>
        </p:sp>
      </p:grpSp>
    </p:spTree>
    <p:extLst>
      <p:ext uri="{BB962C8B-B14F-4D97-AF65-F5344CB8AC3E}">
        <p14:creationId xmlns:p14="http://schemas.microsoft.com/office/powerpoint/2010/main" val="2687353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692696"/>
            <a:ext cx="8143932" cy="1415772"/>
          </a:xfrm>
          <a:prstGeom prst="rect">
            <a:avLst/>
          </a:prstGeom>
          <a:noFill/>
        </p:spPr>
        <p:txBody>
          <a:bodyPr wrap="square" rtlCol="0">
            <a:spAutoFit/>
          </a:bodyPr>
          <a:lstStyle/>
          <a:p>
            <a:r>
              <a:rPr lang="en-US" sz="3200" b="1" dirty="0" smtClean="0"/>
              <a:t>Example 2: </a:t>
            </a:r>
          </a:p>
          <a:p>
            <a:r>
              <a:rPr lang="en-US" dirty="0" smtClean="0"/>
              <a:t>A cat of mass 5Kg is sitting on the surface of </a:t>
            </a:r>
            <a:r>
              <a:rPr lang="en-US" b="1" dirty="0" smtClean="0"/>
              <a:t>Mars</a:t>
            </a:r>
            <a:r>
              <a:rPr lang="en-US" dirty="0" smtClean="0"/>
              <a:t>. </a:t>
            </a:r>
            <a:br>
              <a:rPr lang="en-US" dirty="0" smtClean="0"/>
            </a:br>
            <a:r>
              <a:rPr lang="en-US" dirty="0" smtClean="0"/>
              <a:t>Find the force of gravity on the cat.</a:t>
            </a:r>
          </a:p>
          <a:p>
            <a:r>
              <a:rPr lang="en-US" dirty="0"/>
              <a:t>Mass of </a:t>
            </a:r>
            <a:r>
              <a:rPr lang="en-US" dirty="0" smtClean="0"/>
              <a:t>Mars:  6.42 </a:t>
            </a:r>
            <a:r>
              <a:rPr lang="en-US" dirty="0"/>
              <a:t>x </a:t>
            </a:r>
            <a:r>
              <a:rPr lang="en-US" dirty="0" smtClean="0"/>
              <a:t>10</a:t>
            </a:r>
            <a:r>
              <a:rPr lang="en-US" baseline="30000" dirty="0" smtClean="0"/>
              <a:t>23</a:t>
            </a:r>
            <a:r>
              <a:rPr lang="en-US" dirty="0" smtClean="0"/>
              <a:t> </a:t>
            </a:r>
            <a:r>
              <a:rPr lang="en-US" dirty="0"/>
              <a:t>kg        Radius of </a:t>
            </a:r>
            <a:r>
              <a:rPr lang="en-US" dirty="0" smtClean="0"/>
              <a:t>Mars= 3.40 </a:t>
            </a:r>
            <a:r>
              <a:rPr lang="en-US" dirty="0"/>
              <a:t>x 10 </a:t>
            </a:r>
            <a:r>
              <a:rPr lang="en-US" baseline="30000" dirty="0"/>
              <a:t>6</a:t>
            </a:r>
            <a:r>
              <a:rPr lang="en-US" dirty="0"/>
              <a:t> m</a:t>
            </a:r>
          </a:p>
        </p:txBody>
      </p:sp>
      <p:grpSp>
        <p:nvGrpSpPr>
          <p:cNvPr id="6" name="Group 5"/>
          <p:cNvGrpSpPr/>
          <p:nvPr/>
        </p:nvGrpSpPr>
        <p:grpSpPr>
          <a:xfrm>
            <a:off x="6300192" y="2564904"/>
            <a:ext cx="1969091" cy="2276872"/>
            <a:chOff x="544838" y="1321786"/>
            <a:chExt cx="2401139" cy="2928544"/>
          </a:xfrm>
        </p:grpSpPr>
        <p:pic>
          <p:nvPicPr>
            <p:cNvPr id="7" name="Picture 3"/>
            <p:cNvPicPr>
              <a:picLocks noChangeAspect="1" noChangeArrowheads="1"/>
            </p:cNvPicPr>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7615"/>
                      </a14:imgEffect>
                    </a14:imgLayer>
                  </a14:imgProps>
                </a:ext>
              </a:extLst>
            </a:blip>
            <a:srcRect/>
            <a:stretch>
              <a:fillRect/>
            </a:stretch>
          </p:blipFill>
          <p:spPr bwMode="auto">
            <a:xfrm>
              <a:off x="544838" y="1964314"/>
              <a:ext cx="2401139" cy="2286016"/>
            </a:xfrm>
            <a:prstGeom prst="rect">
              <a:avLst/>
            </a:prstGeom>
            <a:noFill/>
            <a:ln w="9525">
              <a:noFill/>
              <a:miter lim="800000"/>
              <a:headEnd/>
              <a:tailEnd/>
            </a:ln>
            <a:effectLst/>
          </p:spPr>
        </p:pic>
        <p:pic>
          <p:nvPicPr>
            <p:cNvPr id="8" name="Picture 5"/>
            <p:cNvPicPr>
              <a:picLocks noChangeAspect="1" noChangeArrowheads="1"/>
            </p:cNvPicPr>
            <p:nvPr/>
          </p:nvPicPr>
          <p:blipFill>
            <a:blip r:embed="rId4" cstate="print"/>
            <a:srcRect/>
            <a:stretch>
              <a:fillRect/>
            </a:stretch>
          </p:blipFill>
          <p:spPr bwMode="auto">
            <a:xfrm>
              <a:off x="1142976" y="1321786"/>
              <a:ext cx="714380" cy="684195"/>
            </a:xfrm>
            <a:prstGeom prst="rect">
              <a:avLst/>
            </a:prstGeom>
            <a:noFill/>
            <a:ln w="9525">
              <a:noFill/>
              <a:miter lim="800000"/>
              <a:headEnd/>
              <a:tailEnd/>
            </a:ln>
            <a:effectLst/>
          </p:spPr>
        </p:pic>
        <p:cxnSp>
          <p:nvCxnSpPr>
            <p:cNvPr id="9" name="Straight Arrow Connector 8"/>
            <p:cNvCxnSpPr/>
            <p:nvPr/>
          </p:nvCxnSpPr>
          <p:spPr>
            <a:xfrm rot="5400000" flipH="1" flipV="1">
              <a:off x="1108051" y="2535231"/>
              <a:ext cx="928694"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43042" y="2428867"/>
              <a:ext cx="1302935" cy="672973"/>
            </a:xfrm>
            <a:prstGeom prst="rect">
              <a:avLst/>
            </a:prstGeom>
            <a:noFill/>
          </p:spPr>
          <p:txBody>
            <a:bodyPr wrap="square" rtlCol="0">
              <a:spAutoFit/>
            </a:bodyPr>
            <a:lstStyle/>
            <a:p>
              <a:r>
                <a:rPr lang="en-US" sz="2800" dirty="0" err="1" smtClean="0">
                  <a:solidFill>
                    <a:schemeClr val="bg1"/>
                  </a:solidFill>
                </a:rPr>
                <a:t>r</a:t>
              </a:r>
              <a:r>
                <a:rPr lang="en-US" sz="2800" baseline="-25000" dirty="0" err="1" smtClean="0">
                  <a:solidFill>
                    <a:schemeClr val="bg1"/>
                  </a:solidFill>
                </a:rPr>
                <a:t>mars</a:t>
              </a:r>
              <a:endParaRPr lang="en-US" sz="2800" baseline="-25000" dirty="0">
                <a:solidFill>
                  <a:schemeClr val="bg1"/>
                </a:solidFill>
              </a:endParaRPr>
            </a:p>
          </p:txBody>
        </p:sp>
      </p:grpSp>
      <p:sp>
        <p:nvSpPr>
          <p:cNvPr id="2" name="Rectangle 1"/>
          <p:cNvSpPr/>
          <p:nvPr/>
        </p:nvSpPr>
        <p:spPr>
          <a:xfrm>
            <a:off x="363383" y="3084273"/>
            <a:ext cx="5486509" cy="1938992"/>
          </a:xfrm>
          <a:prstGeom prst="rect">
            <a:avLst/>
          </a:prstGeom>
        </p:spPr>
        <p:txBody>
          <a:bodyPr wrap="square">
            <a:spAutoFit/>
          </a:bodyPr>
          <a:lstStyle/>
          <a:p>
            <a:r>
              <a:rPr lang="en-CA" sz="2400" i="1" dirty="0">
                <a:solidFill>
                  <a:srgbClr val="FF0000"/>
                </a:solidFill>
              </a:rPr>
              <a:t>Hint: </a:t>
            </a:r>
            <a:r>
              <a:rPr lang="en-CA" sz="2400" i="1" dirty="0" smtClean="0">
                <a:solidFill>
                  <a:srgbClr val="FF0000"/>
                </a:solidFill>
              </a:rPr>
              <a:t/>
            </a:r>
            <a:br>
              <a:rPr lang="en-CA" sz="2400" i="1" dirty="0" smtClean="0">
                <a:solidFill>
                  <a:srgbClr val="FF0000"/>
                </a:solidFill>
              </a:rPr>
            </a:br>
            <a:r>
              <a:rPr lang="en-CA" sz="2400" i="1" dirty="0" smtClean="0">
                <a:solidFill>
                  <a:srgbClr val="FF0000"/>
                </a:solidFill>
              </a:rPr>
              <a:t>Once </a:t>
            </a:r>
            <a:r>
              <a:rPr lang="en-CA" sz="2400" i="1" dirty="0">
                <a:solidFill>
                  <a:srgbClr val="FF0000"/>
                </a:solidFill>
              </a:rPr>
              <a:t>g is known at </a:t>
            </a:r>
            <a:r>
              <a:rPr lang="en-CA" sz="2400" i="1" dirty="0" smtClean="0">
                <a:solidFill>
                  <a:srgbClr val="FF0000"/>
                </a:solidFill>
              </a:rPr>
              <a:t>a </a:t>
            </a:r>
            <a:r>
              <a:rPr lang="en-CA" sz="2400" i="1" dirty="0">
                <a:solidFill>
                  <a:srgbClr val="FF0000"/>
                </a:solidFill>
              </a:rPr>
              <a:t>location, </a:t>
            </a:r>
            <a:r>
              <a:rPr lang="en-CA" sz="2400" i="1" dirty="0" smtClean="0">
                <a:solidFill>
                  <a:srgbClr val="FF0000"/>
                </a:solidFill>
              </a:rPr>
              <a:t/>
            </a:r>
            <a:br>
              <a:rPr lang="en-CA" sz="2400" i="1" dirty="0" smtClean="0">
                <a:solidFill>
                  <a:srgbClr val="FF0000"/>
                </a:solidFill>
              </a:rPr>
            </a:br>
            <a:r>
              <a:rPr lang="en-CA" sz="2400" i="1" dirty="0" smtClean="0">
                <a:solidFill>
                  <a:srgbClr val="FF0000"/>
                </a:solidFill>
              </a:rPr>
              <a:t>we </a:t>
            </a:r>
            <a:r>
              <a:rPr lang="en-CA" sz="2400" i="1" dirty="0">
                <a:solidFill>
                  <a:srgbClr val="FF0000"/>
                </a:solidFill>
              </a:rPr>
              <a:t>can use </a:t>
            </a:r>
            <a:r>
              <a:rPr lang="en-CA" sz="2400" i="1" dirty="0" err="1">
                <a:solidFill>
                  <a:srgbClr val="FF0000"/>
                </a:solidFill>
              </a:rPr>
              <a:t>F</a:t>
            </a:r>
            <a:r>
              <a:rPr lang="en-CA" sz="2400" i="1" baseline="-25000" dirty="0" err="1">
                <a:solidFill>
                  <a:srgbClr val="FF0000"/>
                </a:solidFill>
              </a:rPr>
              <a:t>g</a:t>
            </a:r>
            <a:r>
              <a:rPr lang="en-CA" sz="2400" i="1" dirty="0">
                <a:solidFill>
                  <a:srgbClr val="FF0000"/>
                </a:solidFill>
              </a:rPr>
              <a:t>=mg to find the gravitational force on any object </a:t>
            </a:r>
            <a:r>
              <a:rPr lang="en-CA" sz="2400" i="1" dirty="0" smtClean="0">
                <a:solidFill>
                  <a:srgbClr val="FF0000"/>
                </a:solidFill>
              </a:rPr>
              <a:t/>
            </a:r>
            <a:br>
              <a:rPr lang="en-CA" sz="2400" i="1" dirty="0" smtClean="0">
                <a:solidFill>
                  <a:srgbClr val="FF0000"/>
                </a:solidFill>
              </a:rPr>
            </a:br>
            <a:r>
              <a:rPr lang="en-CA" sz="2400" i="1" dirty="0" smtClean="0">
                <a:solidFill>
                  <a:srgbClr val="FF0000"/>
                </a:solidFill>
              </a:rPr>
              <a:t>at </a:t>
            </a:r>
            <a:r>
              <a:rPr lang="en-CA" sz="2400" i="1" dirty="0">
                <a:solidFill>
                  <a:srgbClr val="FF0000"/>
                </a:solidFill>
              </a:rPr>
              <a:t>that </a:t>
            </a:r>
            <a:r>
              <a:rPr lang="en-CA" sz="2400" i="1" dirty="0" smtClean="0">
                <a:solidFill>
                  <a:srgbClr val="FF0000"/>
                </a:solidFill>
              </a:rPr>
              <a:t>location! </a:t>
            </a:r>
            <a:endParaRPr lang="en-US" sz="2400" i="1" dirty="0">
              <a:solidFill>
                <a:srgbClr val="FF0000"/>
              </a:solidFill>
            </a:endParaRPr>
          </a:p>
        </p:txBody>
      </p:sp>
    </p:spTree>
    <p:extLst>
      <p:ext uri="{BB962C8B-B14F-4D97-AF65-F5344CB8AC3E}">
        <p14:creationId xmlns:p14="http://schemas.microsoft.com/office/powerpoint/2010/main" val="1749766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CA" dirty="0" smtClean="0">
                <a:solidFill>
                  <a:srgbClr val="FF0000"/>
                </a:solidFill>
                <a:effectLst/>
              </a:rPr>
              <a:t>Variation of field strength with distance from the Planet’s centre:</a:t>
            </a:r>
            <a:endParaRPr lang="en-US" dirty="0">
              <a:solidFill>
                <a:srgbClr val="FF0000"/>
              </a:solidFill>
              <a:effectLst/>
            </a:endParaRPr>
          </a:p>
        </p:txBody>
      </p:sp>
      <p:pic>
        <p:nvPicPr>
          <p:cNvPr id="5" name="Picture 4"/>
          <p:cNvPicPr>
            <a:picLocks noChangeAspect="1"/>
          </p:cNvPicPr>
          <p:nvPr/>
        </p:nvPicPr>
        <p:blipFill>
          <a:blip r:embed="rId2"/>
          <a:stretch>
            <a:fillRect/>
          </a:stretch>
        </p:blipFill>
        <p:spPr>
          <a:xfrm>
            <a:off x="1115616" y="1357052"/>
            <a:ext cx="1947878" cy="1407591"/>
          </a:xfrm>
          <a:prstGeom prst="rect">
            <a:avLst/>
          </a:prstGeom>
        </p:spPr>
      </p:pic>
      <p:sp>
        <p:nvSpPr>
          <p:cNvPr id="6" name="TextBox 5"/>
          <p:cNvSpPr txBox="1"/>
          <p:nvPr/>
        </p:nvSpPr>
        <p:spPr>
          <a:xfrm>
            <a:off x="3999598" y="1447928"/>
            <a:ext cx="4738522" cy="954107"/>
          </a:xfrm>
          <a:prstGeom prst="rect">
            <a:avLst/>
          </a:prstGeom>
          <a:noFill/>
        </p:spPr>
        <p:txBody>
          <a:bodyPr wrap="square" rtlCol="0">
            <a:spAutoFit/>
          </a:bodyPr>
          <a:lstStyle/>
          <a:p>
            <a:r>
              <a:rPr lang="en-CA" sz="2800" b="1" i="1" dirty="0" smtClean="0">
                <a:solidFill>
                  <a:srgbClr val="FF0000"/>
                </a:solidFill>
              </a:rPr>
              <a:t>As r increases, g rapidly decreases!</a:t>
            </a:r>
            <a:endParaRPr lang="en-US" sz="2800" b="1" i="1" dirty="0">
              <a:solidFill>
                <a:srgbClr val="FF0000"/>
              </a:solidFill>
            </a:endParaRPr>
          </a:p>
        </p:txBody>
      </p:sp>
      <p:pic>
        <p:nvPicPr>
          <p:cNvPr id="7" name="Picture 1"/>
          <p:cNvPicPr>
            <a:picLocks noChangeAspect="1" noChangeArrowheads="1"/>
          </p:cNvPicPr>
          <p:nvPr/>
        </p:nvPicPr>
        <p:blipFill>
          <a:blip r:embed="rId3" cstate="print"/>
          <a:srcRect/>
          <a:stretch>
            <a:fillRect/>
          </a:stretch>
        </p:blipFill>
        <p:spPr bwMode="auto">
          <a:xfrm>
            <a:off x="159213" y="2764643"/>
            <a:ext cx="4844835" cy="3932866"/>
          </a:xfrm>
          <a:prstGeom prst="rect">
            <a:avLst/>
          </a:prstGeom>
          <a:noFill/>
          <a:ln w="9525">
            <a:noFill/>
            <a:miter lim="800000"/>
            <a:headEnd/>
            <a:tailEnd/>
          </a:ln>
          <a:effectLst/>
        </p:spPr>
      </p:pic>
      <p:sp>
        <p:nvSpPr>
          <p:cNvPr id="8" name="TextBox 7"/>
          <p:cNvSpPr txBox="1"/>
          <p:nvPr/>
        </p:nvSpPr>
        <p:spPr>
          <a:xfrm>
            <a:off x="5004048" y="3861048"/>
            <a:ext cx="5940152" cy="954107"/>
          </a:xfrm>
          <a:prstGeom prst="rect">
            <a:avLst/>
          </a:prstGeom>
          <a:noFill/>
        </p:spPr>
        <p:txBody>
          <a:bodyPr wrap="square" rtlCol="0">
            <a:spAutoFit/>
          </a:bodyPr>
          <a:lstStyle/>
          <a:p>
            <a:r>
              <a:rPr lang="en-CA" sz="2800" b="1" i="1" dirty="0" smtClean="0">
                <a:solidFill>
                  <a:srgbClr val="FF0000"/>
                </a:solidFill>
              </a:rPr>
              <a:t>Inverse square </a:t>
            </a:r>
          </a:p>
          <a:p>
            <a:r>
              <a:rPr lang="en-CA" sz="2800" b="1" i="1" dirty="0" smtClean="0">
                <a:solidFill>
                  <a:srgbClr val="FF0000"/>
                </a:solidFill>
              </a:rPr>
              <a:t>Relationship!</a:t>
            </a:r>
            <a:endParaRPr lang="en-US" sz="2800" b="1" i="1" dirty="0">
              <a:solidFill>
                <a:srgbClr val="FF0000"/>
              </a:solidFill>
            </a:endParaRPr>
          </a:p>
        </p:txBody>
      </p:sp>
    </p:spTree>
    <p:extLst>
      <p:ext uri="{BB962C8B-B14F-4D97-AF65-F5344CB8AC3E}">
        <p14:creationId xmlns:p14="http://schemas.microsoft.com/office/powerpoint/2010/main" val="3181066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349</TotalTime>
  <Words>478</Words>
  <Application>Microsoft Office PowerPoint</Application>
  <PresentationFormat>On-screen Show (4:3)</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Lucida Sans Unicode</vt:lpstr>
      <vt:lpstr>Verdana</vt:lpstr>
      <vt:lpstr>Wingdings 2</vt:lpstr>
      <vt:lpstr>Wingdings 3</vt:lpstr>
      <vt:lpstr>Concourse</vt:lpstr>
      <vt:lpstr>Gravitational  Field Strength  “g” (Simplified)</vt:lpstr>
      <vt:lpstr>We have now been introduced to TWO equations for calculating the force of gravity: </vt:lpstr>
      <vt:lpstr>We can use both equations to find the force of gravity acting on a cat (or any object) on the surface of the Earth: </vt:lpstr>
      <vt:lpstr>PowerPoint Presentation</vt:lpstr>
      <vt:lpstr>We can use this equation to find the gravitational field strength of any large astronomical object!</vt:lpstr>
      <vt:lpstr>We can use this equation to find the gravitational field strength of any large astronomical object!</vt:lpstr>
      <vt:lpstr>PowerPoint Presentation</vt:lpstr>
      <vt:lpstr>PowerPoint Presentation</vt:lpstr>
      <vt:lpstr>Variation of field strength with distance from the Planet’s centre:</vt:lpstr>
      <vt:lpstr>PowerPoint Presentation</vt:lpstr>
      <vt:lpstr>Example 3b. Continued Using the gravitational field at the height, find the gravitational force acting on the satellite due to the Earth. Assume that the mass of the satellite is 500 kg. </vt:lpstr>
    </vt:vector>
  </TitlesOfParts>
  <Company>Peel District School Board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Newton’s Law of Universal Gravitation</dc:title>
  <dc:creator>PeelUser</dc:creator>
  <cp:lastModifiedBy>Nestor, Gregory</cp:lastModifiedBy>
  <cp:revision>49</cp:revision>
  <dcterms:created xsi:type="dcterms:W3CDTF">2010-11-02T21:03:29Z</dcterms:created>
  <dcterms:modified xsi:type="dcterms:W3CDTF">2018-12-03T17:17:51Z</dcterms:modified>
</cp:coreProperties>
</file>