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3" r:id="rId9"/>
    <p:sldId id="264" r:id="rId10"/>
    <p:sldId id="265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Conservation of Mechanical Energy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971800"/>
            <a:ext cx="2235388" cy="3552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Conservation Sample </a:t>
            </a:r>
            <a:r>
              <a:rPr lang="en-CA" dirty="0" smtClean="0"/>
              <a:t>#2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536376"/>
            <a:ext cx="7886700" cy="19905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Problem:  A 0.550 kg ball is thrown down from a cliff 30.0 m high with a speed of 5.00 m/s.  Assume air resistance is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negligible.</a:t>
            </a:r>
          </a:p>
          <a:p>
            <a:pPr lvl="1" indent="-342900">
              <a:buFont typeface="+mj-lt"/>
              <a:buAutoNum type="alphaLcParenR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ball’s initial kinetic, gravitational potential and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mechanical energy.</a:t>
            </a:r>
          </a:p>
          <a:p>
            <a:pPr lvl="1" indent="-342900">
              <a:buFont typeface="+mj-lt"/>
              <a:buAutoNum type="alphaLcParenR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ball’s potential energy at a height of 10.0 m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above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ground and it’s kinetic energy at that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height.</a:t>
            </a:r>
          </a:p>
          <a:p>
            <a:pPr lvl="1" indent="-342900">
              <a:buFont typeface="+mj-lt"/>
              <a:buAutoNum type="alphaLcParenR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ball’s speed just before it hits the ground.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42000" y="3673670"/>
          <a:ext cx="7573350" cy="2607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05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38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2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22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22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15775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Position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H - Height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E</a:t>
                      </a:r>
                      <a:r>
                        <a:rPr lang="en-CA" sz="1400" b="1" baseline="-25000" dirty="0" smtClean="0"/>
                        <a:t>G</a:t>
                      </a:r>
                    </a:p>
                    <a:p>
                      <a:pPr algn="ctr"/>
                      <a:r>
                        <a:rPr lang="en-CA" sz="1400" b="1" dirty="0" smtClean="0"/>
                        <a:t>(</a:t>
                      </a:r>
                      <a:r>
                        <a:rPr lang="en-CA" sz="1400" b="1" dirty="0" err="1" smtClean="0"/>
                        <a:t>mgh</a:t>
                      </a:r>
                      <a:r>
                        <a:rPr lang="en-CA" sz="1400" b="1" dirty="0" smtClean="0"/>
                        <a:t>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V - Speed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E</a:t>
                      </a:r>
                      <a:r>
                        <a:rPr lang="en-CA" sz="1400" b="1" baseline="-25000" dirty="0" smtClean="0"/>
                        <a:t>K</a:t>
                      </a:r>
                    </a:p>
                    <a:p>
                      <a:pPr algn="ctr"/>
                      <a:r>
                        <a:rPr lang="en-CA" sz="1400" b="1" dirty="0" smtClean="0"/>
                        <a:t>(1/2mv</a:t>
                      </a:r>
                      <a:r>
                        <a:rPr lang="en-CA" sz="1400" b="1" baseline="30000" dirty="0" smtClean="0"/>
                        <a:t>2</a:t>
                      </a:r>
                      <a:r>
                        <a:rPr lang="en-CA" sz="1400" b="1" dirty="0" smtClean="0"/>
                        <a:t>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E</a:t>
                      </a:r>
                      <a:r>
                        <a:rPr lang="en-CA" sz="1400" b="1" baseline="-25000" dirty="0" smtClean="0"/>
                        <a:t>T </a:t>
                      </a:r>
                      <a:r>
                        <a:rPr lang="en-CA" sz="1400" b="1" dirty="0" smtClean="0"/>
                        <a:t/>
                      </a:r>
                      <a:br>
                        <a:rPr lang="en-CA" sz="1400" b="1" dirty="0" smtClean="0"/>
                      </a:br>
                      <a:r>
                        <a:rPr lang="en-CA" sz="1400" b="1" dirty="0" smtClean="0"/>
                        <a:t>(Total Energy)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875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546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Middle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546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Bottom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221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714356"/>
            <a:ext cx="77867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Problem:  A 0.550 kg ball is thrown down from a cliff 30.0 m high with a speed of 5.00 m/s.  Assume air resistance is negligible.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Find:</a:t>
            </a:r>
          </a:p>
          <a:p>
            <a:r>
              <a:rPr lang="en-US" dirty="0">
                <a:latin typeface="Comic Sans MS" pitchFamily="66" charset="0"/>
              </a:rPr>
              <a:t>	</a:t>
            </a:r>
            <a:r>
              <a:rPr lang="en-US" dirty="0" smtClean="0">
                <a:latin typeface="Comic Sans MS" pitchFamily="66" charset="0"/>
              </a:rPr>
              <a:t>a) The ball’s initial kinetic, gravitational potential and total</a:t>
            </a:r>
          </a:p>
          <a:p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                mechanical energy.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              b) Find the ball’s potential energy at a height of 10.0 m </a:t>
            </a:r>
          </a:p>
          <a:p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                  above the ground and it’s kinetic energy at that height.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              c) Find the ball’s speed just before it hits the ground.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5918" y="5000636"/>
            <a:ext cx="657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:  1.a) E</a:t>
            </a:r>
            <a:r>
              <a:rPr lang="en-US" baseline="-25000" dirty="0" smtClean="0"/>
              <a:t>k1</a:t>
            </a:r>
            <a:r>
              <a:rPr lang="en-US" dirty="0" smtClean="0"/>
              <a:t>=6.88 J, E</a:t>
            </a:r>
            <a:r>
              <a:rPr lang="en-US" baseline="-25000" dirty="0" smtClean="0"/>
              <a:t>g1</a:t>
            </a:r>
            <a:r>
              <a:rPr lang="en-US" dirty="0" smtClean="0"/>
              <a:t>=162 J E</a:t>
            </a:r>
            <a:r>
              <a:rPr lang="en-US" baseline="-25000" dirty="0" smtClean="0"/>
              <a:t>T</a:t>
            </a:r>
            <a:r>
              <a:rPr lang="en-US" dirty="0" smtClean="0"/>
              <a:t>=169 J</a:t>
            </a:r>
          </a:p>
          <a:p>
            <a:r>
              <a:rPr lang="en-US" dirty="0"/>
              <a:t> </a:t>
            </a:r>
            <a:r>
              <a:rPr lang="en-US" dirty="0" smtClean="0"/>
              <a:t>            b) E</a:t>
            </a:r>
            <a:r>
              <a:rPr lang="en-US" baseline="-25000" dirty="0" smtClean="0"/>
              <a:t>g2</a:t>
            </a:r>
            <a:r>
              <a:rPr lang="en-US" dirty="0" smtClean="0"/>
              <a:t>= 54.0 J,  E</a:t>
            </a:r>
            <a:r>
              <a:rPr lang="en-US" baseline="-25000" dirty="0" smtClean="0"/>
              <a:t>k2</a:t>
            </a:r>
            <a:r>
              <a:rPr lang="en-US" dirty="0" smtClean="0"/>
              <a:t>= 115J</a:t>
            </a:r>
          </a:p>
          <a:p>
            <a:r>
              <a:rPr lang="en-US" dirty="0"/>
              <a:t> </a:t>
            </a:r>
            <a:r>
              <a:rPr lang="en-US" dirty="0" smtClean="0"/>
              <a:t>            c)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final</a:t>
            </a:r>
            <a:r>
              <a:rPr lang="en-US" baseline="-25000" dirty="0" smtClean="0"/>
              <a:t> </a:t>
            </a:r>
            <a:r>
              <a:rPr lang="en-US" dirty="0" smtClean="0"/>
              <a:t>= 24.8 m/s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6335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Energy:</a:t>
            </a:r>
            <a:r>
              <a:rPr lang="en-US" dirty="0" smtClean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775739"/>
            <a:ext cx="7978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 ability to do WORK or to alter the surroundings </a:t>
            </a:r>
            <a:endParaRPr lang="en-US" sz="2400" b="1" dirty="0"/>
          </a:p>
          <a:p>
            <a:r>
              <a:rPr lang="en-US" sz="2400" b="1" dirty="0"/>
              <a:t>i</a:t>
            </a:r>
            <a:r>
              <a:rPr lang="en-US" sz="2400" b="1" dirty="0" smtClean="0"/>
              <a:t>n some way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28956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Energy Examples</a:t>
            </a:r>
            <a:r>
              <a:rPr lang="en-US" sz="2400" b="1" smtClean="0"/>
              <a:t>: 	kinetic </a:t>
            </a:r>
            <a:r>
              <a:rPr lang="en-US" sz="2400" b="1" dirty="0" smtClean="0"/>
              <a:t>energy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   		gravitational potential energy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  		thermal energy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609600" y="4267200"/>
            <a:ext cx="5596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 smtClean="0">
                <a:sym typeface="Symbol"/>
              </a:rPr>
              <a:t>Law of Conservation of Energy:</a:t>
            </a:r>
            <a:endParaRPr lang="en-US" sz="2800" u="sng" dirty="0"/>
          </a:p>
        </p:txBody>
      </p:sp>
      <p:sp>
        <p:nvSpPr>
          <p:cNvPr id="10" name="Rectangle 9"/>
          <p:cNvSpPr/>
          <p:nvPr/>
        </p:nvSpPr>
        <p:spPr>
          <a:xfrm>
            <a:off x="457200" y="4876800"/>
            <a:ext cx="80586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ym typeface="Symbol"/>
              </a:rPr>
              <a:t>Energy can neither be __________ nor _____________.  </a:t>
            </a:r>
          </a:p>
          <a:p>
            <a:r>
              <a:rPr lang="en-US" sz="2400" b="1" dirty="0" smtClean="0">
                <a:sym typeface="Symbol"/>
              </a:rPr>
              <a:t>Energy can be___________________ from one form </a:t>
            </a:r>
          </a:p>
          <a:p>
            <a:r>
              <a:rPr lang="en-US" sz="2400" b="1" dirty="0" smtClean="0">
                <a:sym typeface="Symbol"/>
              </a:rPr>
              <a:t>to another.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581400" y="4800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created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8800" y="48006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destroyed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0" y="51816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transformed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0913" y="1682936"/>
            <a:ext cx="8493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Work is done when a force acts on an object and </a:t>
            </a:r>
          </a:p>
          <a:p>
            <a:r>
              <a:rPr lang="en-US" sz="2400" b="1" dirty="0" smtClean="0"/>
              <a:t>the object undergoes</a:t>
            </a:r>
            <a:r>
              <a:rPr lang="en-US" sz="2400" dirty="0"/>
              <a:t> </a:t>
            </a:r>
            <a:r>
              <a:rPr lang="en-US" sz="2400" dirty="0" smtClean="0"/>
              <a:t>a displacement in the direction of</a:t>
            </a:r>
          </a:p>
          <a:p>
            <a:r>
              <a:rPr lang="en-CA" sz="2400" dirty="0"/>
              <a:t>t</a:t>
            </a:r>
            <a:r>
              <a:rPr lang="en-CA" sz="2400" dirty="0" smtClean="0"/>
              <a:t>he force.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Comic Sans MS" pitchFamily="66" charset="0"/>
              </a:rPr>
              <a:t/>
            </a:r>
            <a:br>
              <a:rPr lang="en-US" sz="3200" dirty="0" smtClean="0">
                <a:latin typeface="Comic Sans MS" pitchFamily="66" charset="0"/>
              </a:rPr>
            </a:br>
            <a:r>
              <a:rPr lang="en-US" sz="3200" dirty="0">
                <a:latin typeface="Comic Sans MS" pitchFamily="66" charset="0"/>
              </a:rPr>
              <a:t/>
            </a:r>
            <a:br>
              <a:rPr lang="en-US" sz="3200" dirty="0">
                <a:latin typeface="Comic Sans MS" pitchFamily="66" charset="0"/>
              </a:rPr>
            </a:br>
            <a:r>
              <a:rPr lang="en-US" sz="3200" dirty="0" smtClean="0">
                <a:latin typeface="Comic Sans MS" pitchFamily="66" charset="0"/>
              </a:rPr>
              <a:t/>
            </a:r>
            <a:br>
              <a:rPr lang="en-US" sz="3200" dirty="0" smtClean="0">
                <a:latin typeface="Comic Sans MS" pitchFamily="66" charset="0"/>
              </a:rPr>
            </a:br>
            <a:r>
              <a:rPr lang="en-US" sz="3200" dirty="0" smtClean="0">
                <a:latin typeface="Comic Sans MS" pitchFamily="66" charset="0"/>
              </a:rPr>
              <a:t>Total Mechanical Energy is conserved in cases where an object is moving freely in a gravitational field </a:t>
            </a:r>
            <a:br>
              <a:rPr lang="en-US" sz="3200" dirty="0" smtClean="0">
                <a:latin typeface="Comic Sans MS" pitchFamily="66" charset="0"/>
              </a:rPr>
            </a:br>
            <a:r>
              <a:rPr lang="en-US" sz="3200" dirty="0" smtClean="0">
                <a:latin typeface="Comic Sans MS" pitchFamily="66" charset="0"/>
              </a:rPr>
              <a:t/>
            </a:r>
            <a:br>
              <a:rPr lang="en-US" sz="3200" dirty="0" smtClean="0">
                <a:latin typeface="Comic Sans MS" pitchFamily="66" charset="0"/>
              </a:rPr>
            </a:br>
            <a:r>
              <a:rPr lang="en-US" sz="3200" dirty="0" smtClean="0">
                <a:latin typeface="Comic Sans MS" pitchFamily="66" charset="0"/>
              </a:rPr>
              <a:t>-friction and air resistance are ignored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3071810"/>
            <a:ext cx="8229600" cy="3257560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r>
              <a:rPr lang="en-US" dirty="0" smtClean="0"/>
              <a:t>Ball is thrown up in the air after leaving thrower’s hand</a:t>
            </a:r>
          </a:p>
          <a:p>
            <a:r>
              <a:rPr lang="en-US" dirty="0" smtClean="0"/>
              <a:t>“gravity rides” like roller coaster</a:t>
            </a:r>
          </a:p>
          <a:p>
            <a:r>
              <a:rPr lang="en-US" dirty="0"/>
              <a:t>p</a:t>
            </a:r>
            <a:r>
              <a:rPr lang="en-US" dirty="0" smtClean="0"/>
              <a:t>endulum swinging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000108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            E</a:t>
            </a:r>
            <a:r>
              <a:rPr lang="en-US" sz="4800" baseline="-25000" dirty="0" smtClean="0"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= </a:t>
            </a:r>
            <a:r>
              <a:rPr lang="en-US" sz="4800" dirty="0" err="1" smtClean="0">
                <a:latin typeface="Comic Sans MS" pitchFamily="66" charset="0"/>
              </a:rPr>
              <a:t>E</a:t>
            </a:r>
            <a:r>
              <a:rPr lang="en-US" sz="4800" baseline="-25000" dirty="0" err="1" smtClean="0">
                <a:latin typeface="Comic Sans MS" pitchFamily="66" charset="0"/>
              </a:rPr>
              <a:t>g</a:t>
            </a:r>
            <a:r>
              <a:rPr lang="en-US" sz="4800" dirty="0" smtClean="0">
                <a:latin typeface="Comic Sans MS" pitchFamily="66" charset="0"/>
              </a:rPr>
              <a:t>  + </a:t>
            </a:r>
            <a:r>
              <a:rPr lang="en-US" sz="4800" dirty="0" err="1" smtClean="0">
                <a:latin typeface="Comic Sans MS" pitchFamily="66" charset="0"/>
              </a:rPr>
              <a:t>E</a:t>
            </a:r>
            <a:r>
              <a:rPr lang="en-US" sz="4800" baseline="-25000" dirty="0" err="1" smtClean="0">
                <a:latin typeface="Comic Sans MS" pitchFamily="66" charset="0"/>
              </a:rPr>
              <a:t>k</a:t>
            </a:r>
            <a:endParaRPr lang="en-US" sz="4800" baseline="-25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4800" baseline="-25000" dirty="0" smtClean="0">
                <a:latin typeface="Comic Sans MS" pitchFamily="66" charset="0"/>
              </a:rPr>
              <a:t>OR</a:t>
            </a:r>
          </a:p>
          <a:p>
            <a:pPr>
              <a:buNone/>
            </a:pPr>
            <a:endParaRPr lang="en-US" sz="4800" baseline="-25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       E</a:t>
            </a:r>
            <a:r>
              <a:rPr lang="en-US" sz="4800" baseline="-25000" dirty="0" smtClean="0">
                <a:latin typeface="Comic Sans MS" pitchFamily="66" charset="0"/>
              </a:rPr>
              <a:t>g1</a:t>
            </a:r>
            <a:r>
              <a:rPr lang="en-US" sz="4800" dirty="0" smtClean="0">
                <a:latin typeface="Comic Sans MS" pitchFamily="66" charset="0"/>
              </a:rPr>
              <a:t>  + </a:t>
            </a:r>
            <a:r>
              <a:rPr lang="en-US" sz="4800" dirty="0" smtClean="0">
                <a:latin typeface="Comic Sans MS" pitchFamily="66" charset="0"/>
              </a:rPr>
              <a:t>E</a:t>
            </a:r>
            <a:r>
              <a:rPr lang="en-US" sz="4800" baseline="-25000" dirty="0" smtClean="0">
                <a:latin typeface="Comic Sans MS" pitchFamily="66" charset="0"/>
              </a:rPr>
              <a:t>k1  </a:t>
            </a:r>
            <a:r>
              <a:rPr lang="en-US" sz="4800" dirty="0" smtClean="0">
                <a:latin typeface="Comic Sans MS" pitchFamily="66" charset="0"/>
              </a:rPr>
              <a:t>=</a:t>
            </a:r>
            <a:r>
              <a:rPr lang="en-US" sz="4800" baseline="-25000" dirty="0" smtClean="0">
                <a:latin typeface="Comic Sans MS" pitchFamily="66" charset="0"/>
              </a:rPr>
              <a:t>   </a:t>
            </a:r>
            <a:r>
              <a:rPr lang="en-US" sz="4800" dirty="0" smtClean="0">
                <a:latin typeface="Comic Sans MS" pitchFamily="66" charset="0"/>
              </a:rPr>
              <a:t>E</a:t>
            </a:r>
            <a:r>
              <a:rPr lang="en-US" sz="4800" baseline="-25000" dirty="0" smtClean="0">
                <a:latin typeface="Comic Sans MS" pitchFamily="66" charset="0"/>
              </a:rPr>
              <a:t>g2</a:t>
            </a:r>
            <a:r>
              <a:rPr lang="en-US" sz="4800" dirty="0" smtClean="0"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+ E</a:t>
            </a:r>
            <a:r>
              <a:rPr lang="en-US" sz="4800" baseline="-25000" dirty="0" smtClean="0">
                <a:latin typeface="Comic Sans MS" pitchFamily="66" charset="0"/>
              </a:rPr>
              <a:t>k2</a:t>
            </a:r>
            <a:endParaRPr lang="en-US" sz="4800" baseline="-25000" dirty="0">
              <a:latin typeface="Comic Sans MS" pitchFamily="66" charset="0"/>
            </a:endParaRPr>
          </a:p>
          <a:p>
            <a:pPr>
              <a:buNone/>
            </a:pPr>
            <a:r>
              <a:rPr lang="en-US" sz="4800" baseline="-25000" dirty="0" smtClean="0">
                <a:latin typeface="Comic Sans MS" pitchFamily="66" charset="0"/>
              </a:rPr>
              <a:t> </a:t>
            </a:r>
            <a:endParaRPr lang="en-US" sz="4800" baseline="-25000" dirty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6558" y="4876800"/>
            <a:ext cx="7979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u="sng" dirty="0" smtClean="0"/>
              <a:t>In a Closed System (i.e. Physics Problem):</a:t>
            </a:r>
          </a:p>
          <a:p>
            <a:r>
              <a:rPr lang="en-CA" sz="2400" dirty="0" smtClean="0">
                <a:solidFill>
                  <a:srgbClr val="FF0000"/>
                </a:solidFill>
              </a:rPr>
              <a:t>The Total Energy (E</a:t>
            </a:r>
            <a:r>
              <a:rPr lang="en-CA" sz="2400" baseline="-25000" dirty="0" smtClean="0">
                <a:solidFill>
                  <a:srgbClr val="FF0000"/>
                </a:solidFill>
              </a:rPr>
              <a:t>T</a:t>
            </a:r>
            <a:r>
              <a:rPr lang="en-CA" sz="2400" dirty="0" smtClean="0">
                <a:solidFill>
                  <a:srgbClr val="FF0000"/>
                </a:solidFill>
              </a:rPr>
              <a:t>) is the same at ALL positions in the system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 Roller Coaster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142984"/>
            <a:ext cx="65436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071538" y="4357694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the car falls it loses ________________ energy and gains ___________ energy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8662" y="5000636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the car rises it loses ________________ energy and gains ___________ energy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8662" y="5857892"/>
            <a:ext cx="792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The SUM of the kinetic energy and potential energy is </a:t>
            </a:r>
            <a:r>
              <a:rPr lang="en-US" sz="2000" b="1" dirty="0" smtClean="0"/>
              <a:t>_______________. 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43306" y="435769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potential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6578" y="492919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potential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3306" y="500063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kinetic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00892" y="435769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kinetic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00892" y="5789456"/>
            <a:ext cx="130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constant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Gizmos Energy In A Pendulum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4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1785926"/>
            <a:ext cx="3095639" cy="24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2: A Simple Pendulum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643050"/>
            <a:ext cx="80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Assume the pendulum is released from rest from position 1</a:t>
            </a:r>
            <a:endParaRPr lang="en-US" sz="2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000504"/>
            <a:ext cx="198784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612" y="4143380"/>
            <a:ext cx="1928826" cy="125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2330" y="4286256"/>
            <a:ext cx="1783084" cy="114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2066" y="4214818"/>
            <a:ext cx="1714512" cy="124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714744" y="4857760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2 J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0760" y="4500984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0 J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1024" y="4527618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6 J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5715016"/>
            <a:ext cx="8072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Energy is converted between Potential Energy and Kinetic Energy but the TOTAL ENERGY is CONSTANT!!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2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Conservation Sample #1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536376"/>
            <a:ext cx="7886700" cy="1990595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A high school student shoots a 0.040 kg arrow straight up in the air at 30.0 m/s during </a:t>
            </a:r>
            <a:r>
              <a:rPr lang="en-US" sz="1800" dirty="0" smtClean="0"/>
              <a:t>archery </a:t>
            </a:r>
            <a:r>
              <a:rPr lang="en-US" sz="1800" dirty="0"/>
              <a:t>class in the school gym</a:t>
            </a:r>
            <a:r>
              <a:rPr lang="en-US" sz="1800" dirty="0" smtClean="0"/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Assuming no air resistance, what is the maximum height that the arrow could reach?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 smtClean="0"/>
              <a:t>What </a:t>
            </a:r>
            <a:r>
              <a:rPr lang="en-US" sz="1600" dirty="0"/>
              <a:t>is the kinetic energy of the arrow when it strikes the ceiling at a height of 15.0 m?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 smtClean="0"/>
              <a:t>How </a:t>
            </a:r>
            <a:r>
              <a:rPr lang="en-US" sz="1600" dirty="0"/>
              <a:t>fast is the arrow going when it strikes the ceiling</a:t>
            </a:r>
            <a:r>
              <a:rPr lang="en-US" sz="1600" dirty="0" smtClean="0"/>
              <a:t>?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42000" y="3673670"/>
          <a:ext cx="7573350" cy="2607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05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38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2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22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22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15775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Position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H - Height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E</a:t>
                      </a:r>
                      <a:r>
                        <a:rPr lang="en-CA" sz="1400" b="1" baseline="-25000" dirty="0" smtClean="0"/>
                        <a:t>G</a:t>
                      </a:r>
                    </a:p>
                    <a:p>
                      <a:pPr algn="ctr"/>
                      <a:r>
                        <a:rPr lang="en-CA" sz="1400" b="1" dirty="0" smtClean="0"/>
                        <a:t>(</a:t>
                      </a:r>
                      <a:r>
                        <a:rPr lang="en-CA" sz="1400" b="1" dirty="0" err="1" smtClean="0"/>
                        <a:t>mgh</a:t>
                      </a:r>
                      <a:r>
                        <a:rPr lang="en-CA" sz="1400" b="1" dirty="0" smtClean="0"/>
                        <a:t>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V - Speed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E</a:t>
                      </a:r>
                      <a:r>
                        <a:rPr lang="en-CA" sz="1400" b="1" baseline="-25000" dirty="0" smtClean="0"/>
                        <a:t>K</a:t>
                      </a:r>
                    </a:p>
                    <a:p>
                      <a:pPr algn="ctr"/>
                      <a:r>
                        <a:rPr lang="en-CA" sz="1400" b="1" dirty="0" smtClean="0"/>
                        <a:t>(1/2mv</a:t>
                      </a:r>
                      <a:r>
                        <a:rPr lang="en-CA" sz="1400" b="1" baseline="30000" dirty="0" smtClean="0"/>
                        <a:t>2</a:t>
                      </a:r>
                      <a:r>
                        <a:rPr lang="en-CA" sz="1400" b="1" dirty="0" smtClean="0"/>
                        <a:t>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E</a:t>
                      </a:r>
                      <a:r>
                        <a:rPr lang="en-CA" sz="1400" b="1" baseline="-25000" dirty="0" smtClean="0"/>
                        <a:t>T </a:t>
                      </a:r>
                      <a:r>
                        <a:rPr lang="en-CA" sz="1400" b="1" dirty="0" smtClean="0"/>
                        <a:t/>
                      </a:r>
                      <a:br>
                        <a:rPr lang="en-CA" sz="1400" b="1" dirty="0" smtClean="0"/>
                      </a:br>
                      <a:r>
                        <a:rPr lang="en-CA" sz="1400" b="1" dirty="0" smtClean="0"/>
                        <a:t>(Total Energy)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875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546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Middle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546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Bottom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69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473</Words>
  <Application>Microsoft Office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Comic Sans MS</vt:lpstr>
      <vt:lpstr>Symbol</vt:lpstr>
      <vt:lpstr>Office Theme</vt:lpstr>
      <vt:lpstr>Conservation of Mechanical Energy</vt:lpstr>
      <vt:lpstr>PowerPoint Presentation</vt:lpstr>
      <vt:lpstr>   Total Mechanical Energy is conserved in cases where an object is moving freely in a gravitational field   -friction and air resistance are ignored</vt:lpstr>
      <vt:lpstr>PowerPoint Presentation</vt:lpstr>
      <vt:lpstr>Examples:  Roller Coaster</vt:lpstr>
      <vt:lpstr>PowerPoint Presentation</vt:lpstr>
      <vt:lpstr>Example 2: A Simple Pendulum</vt:lpstr>
      <vt:lpstr>PowerPoint Presentation</vt:lpstr>
      <vt:lpstr>Conservation Sample #1</vt:lpstr>
      <vt:lpstr>Conservation Sample #2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</dc:creator>
  <cp:lastModifiedBy>Nestor, Gregory</cp:lastModifiedBy>
  <cp:revision>9</cp:revision>
  <dcterms:created xsi:type="dcterms:W3CDTF">2006-08-16T00:00:00Z</dcterms:created>
  <dcterms:modified xsi:type="dcterms:W3CDTF">2019-12-18T14:35:05Z</dcterms:modified>
</cp:coreProperties>
</file>