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1" r:id="rId2"/>
    <p:sldId id="286" r:id="rId3"/>
    <p:sldId id="287" r:id="rId4"/>
    <p:sldId id="288" r:id="rId5"/>
    <p:sldId id="290" r:id="rId6"/>
    <p:sldId id="289" r:id="rId7"/>
    <p:sldId id="283" r:id="rId8"/>
    <p:sldId id="280" r:id="rId9"/>
    <p:sldId id="282" r:id="rId10"/>
    <p:sldId id="284" r:id="rId11"/>
    <p:sldId id="292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11/26/2019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52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Spicy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makes you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jump </a:t>
            </a:r>
            <a:r>
              <a:rPr lang="en-CA" sz="3600" dirty="0" smtClean="0">
                <a:latin typeface="Agency FB" panose="020B0503020202020204" pitchFamily="34" charset="0"/>
              </a:rPr>
              <a:t>HIGH</a:t>
            </a:r>
            <a:r>
              <a:rPr lang="en-CA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1" y="1764956"/>
            <a:ext cx="4493525" cy="49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9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Thrust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61" y="1737267"/>
            <a:ext cx="2190962" cy="3872398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6200000">
            <a:off x="3931920" y="5146339"/>
            <a:ext cx="1280160" cy="2857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83046" y="4686335"/>
            <a:ext cx="2846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 smtClean="0"/>
              <a:t>Action Force</a:t>
            </a:r>
          </a:p>
          <a:p>
            <a:r>
              <a:rPr lang="en-CA" dirty="0" smtClean="0"/>
              <a:t>Rocket engine ejects matter </a:t>
            </a:r>
            <a:br>
              <a:rPr lang="en-CA" dirty="0" smtClean="0"/>
            </a:br>
            <a:r>
              <a:rPr lang="en-CA" dirty="0" smtClean="0"/>
              <a:t>at high velocity.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3903345" y="3148199"/>
            <a:ext cx="1337310" cy="257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87981" y="2608131"/>
            <a:ext cx="3181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 smtClean="0"/>
              <a:t>Reaction Force</a:t>
            </a:r>
          </a:p>
          <a:p>
            <a:r>
              <a:rPr lang="en-CA" dirty="0" smtClean="0"/>
              <a:t>Ejected matter pushes </a:t>
            </a:r>
            <a:br>
              <a:rPr lang="en-CA" dirty="0" smtClean="0"/>
            </a:br>
            <a:r>
              <a:rPr lang="en-CA" dirty="0" smtClean="0"/>
              <a:t>back</a:t>
            </a:r>
            <a:r>
              <a:rPr lang="en-CA" dirty="0"/>
              <a:t> </a:t>
            </a:r>
            <a:r>
              <a:rPr lang="en-CA" dirty="0" smtClean="0"/>
              <a:t>on the rocket accelerating</a:t>
            </a:r>
            <a:br>
              <a:rPr lang="en-CA" dirty="0" smtClean="0"/>
            </a:br>
            <a:r>
              <a:rPr lang="en-CA" dirty="0" smtClean="0"/>
              <a:t>the rocket 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0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Vince Carter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makes you jump </a:t>
            </a:r>
            <a:r>
              <a:rPr lang="en-CA" sz="3600" dirty="0" smtClean="0">
                <a:latin typeface="Agency FB" panose="020B0503020202020204" pitchFamily="34" charset="0"/>
              </a:rPr>
              <a:t>HIGH</a:t>
            </a:r>
            <a:r>
              <a:rPr lang="en-CA" dirty="0" smtClean="0"/>
              <a:t>?</a:t>
            </a:r>
            <a:endParaRPr lang="en-US" dirty="0"/>
          </a:p>
        </p:txBody>
      </p:sp>
      <p:pic>
        <p:nvPicPr>
          <p:cNvPr id="2050" name="Picture 2" descr="Image result for vince carter du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93" y="2427905"/>
            <a:ext cx="4797410" cy="37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Andre </a:t>
            </a:r>
            <a:r>
              <a:rPr lang="en-CA" dirty="0" err="1" smtClean="0"/>
              <a:t>Degrasse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makes you run </a:t>
            </a:r>
            <a:r>
              <a:rPr lang="en-CA" i="1" dirty="0" smtClean="0"/>
              <a:t>FAST</a:t>
            </a:r>
            <a:r>
              <a:rPr lang="en-CA" dirty="0" smtClean="0"/>
              <a:t>?</a:t>
            </a:r>
            <a:endParaRPr lang="en-US" dirty="0"/>
          </a:p>
        </p:txBody>
      </p:sp>
      <p:pic>
        <p:nvPicPr>
          <p:cNvPr id="1026" name="Picture 2" descr="Image result for andre degrasse 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9440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Law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Third Law States:</a:t>
            </a:r>
          </a:p>
          <a:p>
            <a:pPr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“For every action force there is an equal and opposite reaction force.”</a:t>
            </a:r>
          </a:p>
          <a:p>
            <a:endParaRPr lang="en-US" dirty="0" smtClean="0"/>
          </a:p>
          <a:p>
            <a:r>
              <a:rPr lang="en-US" dirty="0" smtClean="0"/>
              <a:t>But what does this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4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these two dynamics carts with a spring in the middle…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57600" y="2743199"/>
            <a:ext cx="801859" cy="689317"/>
            <a:chOff x="1463040" y="3502855"/>
            <a:chExt cx="801859" cy="689317"/>
          </a:xfrm>
        </p:grpSpPr>
        <p:grpSp>
          <p:nvGrpSpPr>
            <p:cNvPr id="4" name="Group 3"/>
            <p:cNvGrpSpPr/>
            <p:nvPr/>
          </p:nvGrpSpPr>
          <p:grpSpPr>
            <a:xfrm>
              <a:off x="1463040" y="3868616"/>
              <a:ext cx="801859" cy="323556"/>
              <a:chOff x="1589649" y="1758462"/>
              <a:chExt cx="801859" cy="3235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89649" y="1758462"/>
                <a:ext cx="801859" cy="2250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45920" y="1913206"/>
                <a:ext cx="168812" cy="168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35945" y="1910861"/>
                <a:ext cx="168812" cy="168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702191" y="350285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96265" y="2740854"/>
            <a:ext cx="801859" cy="675250"/>
            <a:chOff x="4696265" y="2783058"/>
            <a:chExt cx="801859" cy="675250"/>
          </a:xfrm>
        </p:grpSpPr>
        <p:grpSp>
          <p:nvGrpSpPr>
            <p:cNvPr id="8" name="Group 7"/>
            <p:cNvGrpSpPr/>
            <p:nvPr/>
          </p:nvGrpSpPr>
          <p:grpSpPr>
            <a:xfrm>
              <a:off x="4696265" y="3134752"/>
              <a:ext cx="801859" cy="323556"/>
              <a:chOff x="1589649" y="1758462"/>
              <a:chExt cx="801859" cy="32355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89649" y="1758462"/>
                <a:ext cx="801859" cy="2250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45920" y="1913206"/>
                <a:ext cx="168812" cy="168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35945" y="1910861"/>
                <a:ext cx="168812" cy="168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949483" y="278305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4473527" y="3207416"/>
            <a:ext cx="196947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07434" y="3770141"/>
            <a:ext cx="133643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55588" y="3767796"/>
            <a:ext cx="1310640" cy="23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15065" y="3882683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Force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5461" y="3880335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 Force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97943" y="4248443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</a:t>
            </a:r>
            <a:r>
              <a:rPr lang="en-US" sz="2400" baseline="-25000" dirty="0" err="1" smtClean="0"/>
              <a:t>BonA</a:t>
            </a:r>
            <a:endParaRPr lang="en-US" sz="24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596600" y="4246097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</a:t>
            </a:r>
            <a:r>
              <a:rPr lang="en-US" sz="2400" baseline="-25000" dirty="0" err="1" smtClean="0"/>
              <a:t>AonB</a:t>
            </a:r>
            <a:endParaRPr lang="en-US" sz="2400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68283" y="4318782"/>
            <a:ext cx="2391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66935" y="4288302"/>
            <a:ext cx="2391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82361" y="5247249"/>
            <a:ext cx="3468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/>
              <a:t>F</a:t>
            </a:r>
            <a:r>
              <a:rPr lang="en-US" sz="4800" b="1" baseline="-25000" dirty="0" err="1" smtClean="0"/>
              <a:t>BonA</a:t>
            </a:r>
            <a:r>
              <a:rPr lang="en-US" sz="4800" b="1" dirty="0" smtClean="0"/>
              <a:t> =  -</a:t>
            </a:r>
            <a:r>
              <a:rPr lang="en-US" sz="4800" b="1" dirty="0" err="1" smtClean="0"/>
              <a:t>F</a:t>
            </a:r>
            <a:r>
              <a:rPr lang="en-US" sz="4800" b="1" baseline="-25000" dirty="0" err="1" smtClean="0"/>
              <a:t>AonB</a:t>
            </a:r>
            <a:endParaRPr lang="en-US" sz="4800" b="1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052689" y="5401994"/>
            <a:ext cx="4783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32363" y="5385582"/>
            <a:ext cx="4783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happens if the masses of the cart </a:t>
            </a:r>
            <a:br>
              <a:rPr lang="en-US" sz="2800" dirty="0" smtClean="0"/>
            </a:br>
            <a:r>
              <a:rPr lang="en-US" sz="2800" dirty="0" smtClean="0"/>
              <a:t>are not equal?</a:t>
            </a:r>
            <a:br>
              <a:rPr lang="en-US" sz="2800" dirty="0" smtClean="0"/>
            </a:br>
            <a:endParaRPr lang="en-US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dirty="0" smtClean="0"/>
              <a:t>Is the Action / Reaction Force unequal?</a:t>
            </a:r>
            <a:br>
              <a:rPr lang="en-CA" dirty="0" smtClean="0"/>
            </a:br>
            <a:endParaRPr lang="en-CA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dirty="0" smtClean="0"/>
              <a:t>Why is the acceleration unequal?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629459" y="1547445"/>
            <a:ext cx="846707" cy="689317"/>
            <a:chOff x="1434899" y="3502855"/>
            <a:chExt cx="846707" cy="689317"/>
          </a:xfrm>
        </p:grpSpPr>
        <p:grpSp>
          <p:nvGrpSpPr>
            <p:cNvPr id="5" name="Group 3"/>
            <p:cNvGrpSpPr/>
            <p:nvPr/>
          </p:nvGrpSpPr>
          <p:grpSpPr>
            <a:xfrm>
              <a:off x="1463040" y="3868616"/>
              <a:ext cx="801859" cy="323556"/>
              <a:chOff x="1589649" y="1758462"/>
              <a:chExt cx="801859" cy="32355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89649" y="1758462"/>
                <a:ext cx="801859" cy="2250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45920" y="1913206"/>
                <a:ext cx="168812" cy="168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5945" y="1910861"/>
                <a:ext cx="168812" cy="168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434899" y="3502855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 10Kg</a:t>
              </a:r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96265" y="1545100"/>
            <a:ext cx="904049" cy="675250"/>
            <a:chOff x="4696265" y="2783058"/>
            <a:chExt cx="904049" cy="675250"/>
          </a:xfrm>
        </p:grpSpPr>
        <p:grpSp>
          <p:nvGrpSpPr>
            <p:cNvPr id="11" name="Group 7"/>
            <p:cNvGrpSpPr/>
            <p:nvPr/>
          </p:nvGrpSpPr>
          <p:grpSpPr>
            <a:xfrm>
              <a:off x="4696265" y="3134752"/>
              <a:ext cx="801859" cy="323556"/>
              <a:chOff x="1589649" y="1758462"/>
              <a:chExt cx="801859" cy="323556"/>
            </a:xfrm>
          </p:grpSpPr>
          <p:sp>
            <p:nvSpPr>
              <p:cNvPr id="13" name="Rectangle 8"/>
              <p:cNvSpPr/>
              <p:nvPr/>
            </p:nvSpPr>
            <p:spPr>
              <a:xfrm>
                <a:off x="1589649" y="1758462"/>
                <a:ext cx="801859" cy="2250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45920" y="1913206"/>
                <a:ext cx="168812" cy="168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135945" y="1910861"/>
                <a:ext cx="168812" cy="168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710327" y="278305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  20Kg</a:t>
              </a:r>
              <a:endParaRPr lang="en-US" b="1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4473527" y="2011662"/>
            <a:ext cx="196947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push on a box, will it push back?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Yes – Newton’s Third Law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701827" y="2409091"/>
            <a:ext cx="3136266" cy="1769013"/>
            <a:chOff x="3236399" y="3450101"/>
            <a:chExt cx="3136266" cy="1769013"/>
          </a:xfrm>
        </p:grpSpPr>
        <p:pic>
          <p:nvPicPr>
            <p:cNvPr id="5" name="Picture 4" descr="http://www.art-saloon.ru/mini/item_4259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6399" y="3450101"/>
              <a:ext cx="1238250" cy="142875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4403188" y="3488788"/>
              <a:ext cx="1969477" cy="17303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4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Third Law Practice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person swims forward in water.</a:t>
            </a:r>
            <a:endParaRPr lang="en-US" dirty="0"/>
          </a:p>
        </p:txBody>
      </p:sp>
      <p:pic>
        <p:nvPicPr>
          <p:cNvPr id="1026" name="Picture 2" descr="http://www.usaswimming.org/_Rainbow/images/_Club%20Swimmers/swi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95" y="2560320"/>
            <a:ext cx="333817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2376195" y="4354830"/>
            <a:ext cx="1280160" cy="2857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238040" y="4354830"/>
            <a:ext cx="1337310" cy="257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8810" y="4745474"/>
            <a:ext cx="1837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 smtClean="0"/>
              <a:t>Action Force</a:t>
            </a:r>
          </a:p>
          <a:p>
            <a:r>
              <a:rPr lang="en-CA" dirty="0" smtClean="0"/>
              <a:t>Swimmer pushes </a:t>
            </a:r>
            <a:br>
              <a:rPr lang="en-CA" dirty="0" smtClean="0"/>
            </a:br>
            <a:r>
              <a:rPr lang="en-CA" dirty="0" smtClean="0"/>
              <a:t>on the water.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1531" y="4737854"/>
            <a:ext cx="1648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b="1" u="sng" dirty="0" smtClean="0"/>
              <a:t>Reaction Force</a:t>
            </a:r>
          </a:p>
          <a:p>
            <a:pPr algn="r"/>
            <a:r>
              <a:rPr lang="en-CA" dirty="0" smtClean="0"/>
              <a:t>Water pushes </a:t>
            </a:r>
            <a:br>
              <a:rPr lang="en-CA" dirty="0" smtClean="0"/>
            </a:br>
            <a:r>
              <a:rPr lang="en-CA" dirty="0" smtClean="0"/>
              <a:t>back. </a:t>
            </a:r>
            <a:br>
              <a:rPr lang="en-CA" dirty="0" smtClean="0"/>
            </a:br>
            <a:r>
              <a:rPr lang="en-CA" dirty="0" smtClean="0"/>
              <a:t>The swimmer </a:t>
            </a:r>
            <a:br>
              <a:rPr lang="en-CA" dirty="0" smtClean="0"/>
            </a:br>
            <a:r>
              <a:rPr lang="en-CA" dirty="0" smtClean="0"/>
              <a:t>moves 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Thrust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rockets work?</a:t>
            </a:r>
          </a:p>
          <a:p>
            <a:pPr lvl="1"/>
            <a:r>
              <a:rPr lang="en-CA" dirty="0" smtClean="0"/>
              <a:t>Note: The full name is </a:t>
            </a:r>
            <a:br>
              <a:rPr lang="en-CA" dirty="0" smtClean="0"/>
            </a:br>
            <a:r>
              <a:rPr lang="en-CA" dirty="0" smtClean="0"/>
              <a:t>actually “Reaction Rocket”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10" y="1812682"/>
            <a:ext cx="2190962" cy="3872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Thrust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space there is nothing to </a:t>
            </a:r>
            <a:br>
              <a:rPr lang="en-US" dirty="0" smtClean="0"/>
            </a:br>
            <a:r>
              <a:rPr lang="en-US" dirty="0" smtClean="0"/>
              <a:t>push, pull, or scoop.</a:t>
            </a:r>
          </a:p>
          <a:p>
            <a:endParaRPr lang="en-US" dirty="0" smtClean="0"/>
          </a:p>
          <a:p>
            <a:r>
              <a:rPr lang="en-US" dirty="0" smtClean="0"/>
              <a:t>So how do rockets work?</a:t>
            </a:r>
          </a:p>
          <a:p>
            <a:pPr lvl="1"/>
            <a:r>
              <a:rPr lang="en-US" dirty="0" smtClean="0"/>
              <a:t>Fuel is burnt and violently ejected </a:t>
            </a:r>
            <a:br>
              <a:rPr lang="en-US" dirty="0" smtClean="0"/>
            </a:br>
            <a:r>
              <a:rPr lang="en-US" dirty="0" smtClean="0"/>
              <a:t>out of the rocket engine.</a:t>
            </a:r>
          </a:p>
          <a:p>
            <a:pPr lvl="1"/>
            <a:r>
              <a:rPr lang="en-US" dirty="0" smtClean="0"/>
              <a:t>The ejected mass (fuel) exerts a </a:t>
            </a:r>
            <a:br>
              <a:rPr lang="en-US" dirty="0" smtClean="0"/>
            </a:br>
            <a:r>
              <a:rPr lang="en-US" dirty="0" smtClean="0"/>
              <a:t>reaction force on the rocket.</a:t>
            </a:r>
            <a:endParaRPr lang="en-US" dirty="0"/>
          </a:p>
        </p:txBody>
      </p:sp>
      <p:pic>
        <p:nvPicPr>
          <p:cNvPr id="26626" name="Picture 2" descr="http://shop.pitsco.com/sharedimages/content/Large/L_ROCKETAC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7427" y="1403251"/>
            <a:ext cx="1362189" cy="391433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329268" y="4698611"/>
            <a:ext cx="1364566" cy="661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25398" y="1348153"/>
            <a:ext cx="1364566" cy="661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161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Agency FB</vt:lpstr>
      <vt:lpstr>Arial</vt:lpstr>
      <vt:lpstr>Calibri</vt:lpstr>
      <vt:lpstr>Office Theme</vt:lpstr>
      <vt:lpstr>Spicy P</vt:lpstr>
      <vt:lpstr>Andre Degrasse</vt:lpstr>
      <vt:lpstr>Third Law Definition</vt:lpstr>
      <vt:lpstr>Demo</vt:lpstr>
      <vt:lpstr>Sample Problem</vt:lpstr>
      <vt:lpstr>Question #1</vt:lpstr>
      <vt:lpstr>Third Law Practice Worksheet</vt:lpstr>
      <vt:lpstr>Rocket Thrust</vt:lpstr>
      <vt:lpstr>Rocket Thrust</vt:lpstr>
      <vt:lpstr>Rocket Thrust</vt:lpstr>
      <vt:lpstr>PowerPoint Presentation</vt:lpstr>
      <vt:lpstr>Vince Carter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Nestor, Gregory</cp:lastModifiedBy>
  <cp:revision>177</cp:revision>
  <dcterms:created xsi:type="dcterms:W3CDTF">2006-08-16T00:00:00Z</dcterms:created>
  <dcterms:modified xsi:type="dcterms:W3CDTF">2019-11-26T14:50:04Z</dcterms:modified>
</cp:coreProperties>
</file>