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56" r:id="rId3"/>
    <p:sldId id="257" r:id="rId4"/>
    <p:sldId id="258" r:id="rId5"/>
    <p:sldId id="259" r:id="rId6"/>
    <p:sldId id="270" r:id="rId7"/>
    <p:sldId id="266" r:id="rId8"/>
    <p:sldId id="262" r:id="rId9"/>
    <p:sldId id="268" r:id="rId10"/>
    <p:sldId id="267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FB66B-53F0-4243-9677-01DAD52B92CC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A8C4C-AE44-4451-BAE8-299764ED7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8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C91F1-6AEE-45C9-8784-2B2F960458F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AD3EF-9D46-40D8-9450-AB8F40BFF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9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AD3EF-9D46-40D8-9450-AB8F40BFF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B077-1CE9-4A82-8C3E-09194E8A687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Power &amp; Efficiency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www.prosoundweb.com/images/uploads/PBPowe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583285"/>
            <a:ext cx="5715000" cy="2838450"/>
          </a:xfrm>
          <a:prstGeom prst="rect">
            <a:avLst/>
          </a:prstGeom>
          <a:noFill/>
        </p:spPr>
      </p:pic>
      <p:pic>
        <p:nvPicPr>
          <p:cNvPr id="7" name="Picture 4" descr="http://www.techmagnews.com/wp-content/uploads/images/Lasers_boost_efficiency_of_normal_light_bulb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571480"/>
            <a:ext cx="2427024" cy="1819281"/>
          </a:xfrm>
          <a:prstGeom prst="rect">
            <a:avLst/>
          </a:prstGeom>
          <a:noFill/>
        </p:spPr>
      </p:pic>
      <p:pic>
        <p:nvPicPr>
          <p:cNvPr id="8" name="Picture 6" descr="http://www.sustain.ucla.edu/media/images/ew_highEffBul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2" y="142852"/>
            <a:ext cx="1474504" cy="2201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79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5753" y="852649"/>
            <a:ext cx="80724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mic Sans MS" pitchFamily="66" charset="0"/>
                <a:sym typeface="Symbol"/>
              </a:rPr>
              <a:t>Efficiency: of a device is the ratio of the useful energy output to the energy input </a:t>
            </a:r>
          </a:p>
        </p:txBody>
      </p:sp>
      <p:sp>
        <p:nvSpPr>
          <p:cNvPr id="3" name="Rectangle 2"/>
          <p:cNvSpPr/>
          <p:nvPr/>
        </p:nvSpPr>
        <p:spPr>
          <a:xfrm>
            <a:off x="2000232" y="2214554"/>
            <a:ext cx="371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sym typeface="Symbol"/>
              </a:rPr>
              <a:t> 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6095" y="2640911"/>
            <a:ext cx="6951810" cy="857256"/>
          </a:xfrm>
          <a:prstGeom prst="rect">
            <a:avLst/>
          </a:prstGeom>
          <a:noFill/>
        </p:spPr>
      </p:pic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5291" y="4209211"/>
            <a:ext cx="3133418" cy="857256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8109" y="5777511"/>
            <a:ext cx="5007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/>
              <a:t>*Note:  </a:t>
            </a:r>
            <a:r>
              <a:rPr lang="en-CA" sz="2800" i="1" dirty="0" err="1" smtClean="0"/>
              <a:t>E</a:t>
            </a:r>
            <a:r>
              <a:rPr lang="en-CA" sz="2800" i="1" baseline="-25000" dirty="0" err="1" smtClean="0"/>
              <a:t>out</a:t>
            </a:r>
            <a:r>
              <a:rPr lang="en-CA" sz="2800" i="1" dirty="0" smtClean="0"/>
              <a:t> is </a:t>
            </a:r>
            <a:r>
              <a:rPr lang="en-CA" sz="2800" i="1" u="sng" dirty="0" smtClean="0"/>
              <a:t>always</a:t>
            </a:r>
            <a:r>
              <a:rPr lang="en-CA" sz="2800" i="1" dirty="0" smtClean="0"/>
              <a:t> less than </a:t>
            </a:r>
            <a:r>
              <a:rPr lang="en-CA" sz="2800" i="1" dirty="0" err="1" smtClean="0"/>
              <a:t>E</a:t>
            </a:r>
            <a:r>
              <a:rPr lang="en-CA" sz="2800" i="1" baseline="-25000" dirty="0" err="1" smtClean="0"/>
              <a:t>in</a:t>
            </a:r>
            <a:endParaRPr lang="en-US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8622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0010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Example:  </a:t>
            </a:r>
          </a:p>
          <a:p>
            <a:r>
              <a:rPr lang="en-US" sz="2800" dirty="0" smtClean="0"/>
              <a:t>A fluorescent light bulb converts 180 J of input electrical energy into 36 J of </a:t>
            </a:r>
            <a:r>
              <a:rPr lang="en-US" sz="2800" dirty="0" smtClean="0"/>
              <a:t>light </a:t>
            </a:r>
            <a:r>
              <a:rPr lang="en-US" sz="2800" dirty="0" smtClean="0"/>
              <a:t>energy.  What is the percent efficiency of a fluorescent light bulb? </a:t>
            </a:r>
          </a:p>
          <a:p>
            <a:pPr marL="342900" indent="-342900">
              <a:buAutoNum type="alphaLcParenR"/>
            </a:pP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3219" y="3212976"/>
            <a:ext cx="6951810" cy="857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51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Fireflies use chemical energy to create a glow in their abdomen. What is a firefly’s efficiency if it transforms 4.13 J of chemical energy into 3.63 J of radiant energy?</a:t>
            </a:r>
          </a:p>
          <a:p>
            <a:pPr marL="914400" lvl="1" indent="-514350"/>
            <a:r>
              <a:rPr lang="en-US" dirty="0" smtClean="0"/>
              <a:t>efficiency = 87.9 %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efficiency of a pulley system if 1.93x10</a:t>
            </a:r>
            <a:r>
              <a:rPr lang="en-US" baseline="30000" dirty="0" smtClean="0"/>
              <a:t>3</a:t>
            </a:r>
            <a:r>
              <a:rPr lang="en-US" dirty="0" smtClean="0"/>
              <a:t> J of mechanical energy is used to lift a 20 Kg mass to a height of 7.5 m?</a:t>
            </a:r>
          </a:p>
          <a:p>
            <a:pPr marL="914400" lvl="1" indent="-514350"/>
            <a:r>
              <a:rPr lang="en-US" dirty="0" smtClean="0"/>
              <a:t>efficiency </a:t>
            </a:r>
            <a:r>
              <a:rPr lang="en-US" smtClean="0"/>
              <a:t>= 76.3%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3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Part I - Power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itchFamily="66" charset="0"/>
              </a:rPr>
              <a:t>Power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714488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Two students (both mass 65 kg) run up the CN tower (342m high) in the CN stair climb. Student A finishes in 16 minutes and student B finishes in 22 minutes. 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857496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Who exerted more power? </a:t>
            </a:r>
            <a:endParaRPr lang="en-US" sz="2400" b="1" dirty="0"/>
          </a:p>
        </p:txBody>
      </p:sp>
      <p:pic>
        <p:nvPicPr>
          <p:cNvPr id="14338" name="Picture 2" descr="http://www.arrakeen.ch/usacan/095%20%20CN%20Tower%20&amp;%20Skydo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3071810"/>
            <a:ext cx="2139079" cy="284479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282" y="3643314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Comic Sans MS" pitchFamily="66" charset="0"/>
              </a:rPr>
              <a:t>Both have done the same amount of WORK</a:t>
            </a:r>
          </a:p>
          <a:p>
            <a:r>
              <a:rPr lang="en-US" sz="2400" i="1" dirty="0" smtClean="0">
                <a:solidFill>
                  <a:srgbClr val="FF0000"/>
                </a:solidFill>
                <a:latin typeface="Comic Sans MS" pitchFamily="66" charset="0"/>
              </a:rPr>
              <a:t>To increase their gravitational potential </a:t>
            </a:r>
          </a:p>
          <a:p>
            <a:r>
              <a:rPr lang="en-US" sz="2400" i="1" dirty="0" smtClean="0">
                <a:solidFill>
                  <a:srgbClr val="FF0000"/>
                </a:solidFill>
                <a:latin typeface="Comic Sans MS" pitchFamily="66" charset="0"/>
              </a:rPr>
              <a:t>energy!!</a:t>
            </a:r>
            <a:endParaRPr lang="en-US" sz="2400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714356"/>
            <a:ext cx="878684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POWER:  the rate of doing work or transforming</a:t>
            </a:r>
          </a:p>
          <a:p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               energy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472" y="5072074"/>
            <a:ext cx="5715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Student A has done the work faster!!!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472" y="5643578"/>
            <a:ext cx="65722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We say that A is more POWERFUL!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428604"/>
            <a:ext cx="878684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POWER:  the rate of doing work or transforming</a:t>
            </a:r>
          </a:p>
          <a:p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        energy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09" y="1714488"/>
            <a:ext cx="4397677" cy="1143008"/>
          </a:xfrm>
          <a:prstGeom prst="rect">
            <a:avLst/>
          </a:prstGeom>
          <a:noFill/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3143248"/>
            <a:ext cx="6722437" cy="1143008"/>
          </a:xfrm>
          <a:prstGeom prst="rect">
            <a:avLst/>
          </a:prstGeom>
          <a:noFill/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0826" y="2000240"/>
            <a:ext cx="78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1538" y="4500570"/>
            <a:ext cx="7500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Units of Power:      Joules/Second    or       Watt</a:t>
            </a:r>
          </a:p>
          <a:p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28926" y="5000636"/>
            <a:ext cx="31432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1 J/s = 1 Watt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910" y="5786454"/>
            <a:ext cx="7929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 Watt is a very small power output!  We commonly use a larger unit of kilowatt </a:t>
            </a: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                    1 kW = 1000 W   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81439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Back to our example…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Two students (both mass 65 kg) run up the CN tower in the CN stair climb.  Both climb a distance of 342 m but student A finishes in 16 minutes and student B finishes in 22 minutes.</a:t>
            </a:r>
          </a:p>
          <a:p>
            <a:endParaRPr lang="en-US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How much power did each student develop?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71670" y="4143380"/>
            <a:ext cx="628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Answer:  Power Student A = 2.27 x 10</a:t>
            </a:r>
            <a:r>
              <a:rPr lang="en-US" sz="2800" i="1" baseline="30000" dirty="0" smtClean="0"/>
              <a:t>2</a:t>
            </a:r>
            <a:r>
              <a:rPr lang="en-US" sz="2800" i="1" dirty="0" smtClean="0"/>
              <a:t> W,</a:t>
            </a:r>
          </a:p>
          <a:p>
            <a:r>
              <a:rPr lang="en-US" sz="2800" i="1" dirty="0"/>
              <a:t> </a:t>
            </a:r>
            <a:r>
              <a:rPr lang="en-US" sz="2800" i="1" dirty="0" smtClean="0"/>
              <a:t>                Power Student B = 1.65 x 10 </a:t>
            </a:r>
            <a:r>
              <a:rPr lang="en-US" sz="2800" i="1" baseline="30000" dirty="0" smtClean="0"/>
              <a:t>2</a:t>
            </a:r>
            <a:r>
              <a:rPr lang="en-US" sz="2800" i="1" dirty="0" smtClean="0"/>
              <a:t> W</a:t>
            </a:r>
            <a:endParaRPr lang="en-US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143248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Work done  = ∆</a:t>
            </a:r>
            <a:r>
              <a:rPr lang="en-US" sz="2400" dirty="0" err="1" smtClean="0">
                <a:latin typeface="Comic Sans MS" pitchFamily="66" charset="0"/>
              </a:rPr>
              <a:t>E</a:t>
            </a:r>
            <a:r>
              <a:rPr lang="en-US" sz="2400" baseline="-25000" dirty="0" err="1" smtClean="0">
                <a:latin typeface="Comic Sans MS" pitchFamily="66" charset="0"/>
              </a:rPr>
              <a:t>g</a:t>
            </a:r>
            <a:r>
              <a:rPr lang="en-US" sz="2400" dirty="0" smtClean="0">
                <a:latin typeface="Comic Sans MS" pitchFamily="66" charset="0"/>
              </a:rPr>
              <a:t>= </a:t>
            </a:r>
            <a:r>
              <a:rPr lang="en-US" sz="2400" dirty="0" err="1" smtClean="0">
                <a:latin typeface="Comic Sans MS" pitchFamily="66" charset="0"/>
              </a:rPr>
              <a:t>mg∆h</a:t>
            </a:r>
            <a:r>
              <a:rPr lang="en-US" sz="2400" dirty="0" smtClean="0">
                <a:latin typeface="Comic Sans MS" pitchFamily="66" charset="0"/>
              </a:rPr>
              <a:t> 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3000372"/>
            <a:ext cx="3714776" cy="9655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Power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power of an elevator motor if it uses 2.9x10</a:t>
            </a:r>
            <a:r>
              <a:rPr lang="en-US" baseline="30000" dirty="0" smtClean="0"/>
              <a:t>5</a:t>
            </a:r>
            <a:r>
              <a:rPr lang="en-US" dirty="0" smtClean="0"/>
              <a:t> J to lift an elevator car one story in 16 s?</a:t>
            </a:r>
          </a:p>
          <a:p>
            <a:pPr marL="914400" lvl="1" indent="-514350"/>
            <a:r>
              <a:rPr lang="en-US" dirty="0" smtClean="0"/>
              <a:t>P = </a:t>
            </a:r>
            <a:r>
              <a:rPr lang="el-GR" dirty="0" smtClean="0"/>
              <a:t>Δ</a:t>
            </a:r>
            <a:r>
              <a:rPr lang="en-US" dirty="0" smtClean="0"/>
              <a:t>E / </a:t>
            </a:r>
            <a:r>
              <a:rPr lang="el-GR" dirty="0" smtClean="0"/>
              <a:t>Δ</a:t>
            </a:r>
            <a:r>
              <a:rPr lang="en-US" dirty="0" smtClean="0"/>
              <a:t>t</a:t>
            </a:r>
          </a:p>
          <a:p>
            <a:pPr marL="914400" lvl="1" indent="-514350"/>
            <a:r>
              <a:rPr lang="en-US" dirty="0" smtClean="0"/>
              <a:t>P = 2.9x10</a:t>
            </a:r>
            <a:r>
              <a:rPr lang="en-US" baseline="30000" dirty="0" smtClean="0"/>
              <a:t>5</a:t>
            </a:r>
            <a:r>
              <a:rPr lang="en-US" dirty="0" smtClean="0"/>
              <a:t> J / 16 s = 1.8x10</a:t>
            </a:r>
            <a:r>
              <a:rPr lang="en-US" baseline="30000" dirty="0" smtClean="0"/>
              <a:t>4</a:t>
            </a:r>
            <a:r>
              <a:rPr lang="en-US" dirty="0" smtClean="0"/>
              <a:t> J/s = 1.8x10</a:t>
            </a:r>
            <a:r>
              <a:rPr lang="en-US" baseline="30000" dirty="0" smtClean="0"/>
              <a:t>4</a:t>
            </a:r>
            <a:r>
              <a:rPr lang="en-US" dirty="0" smtClean="0"/>
              <a:t> W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60 W light bulb is left on for ten hours (3.6x10</a:t>
            </a:r>
            <a:r>
              <a:rPr lang="en-US" baseline="30000" dirty="0" smtClean="0"/>
              <a:t>4</a:t>
            </a:r>
            <a:r>
              <a:rPr lang="en-US" dirty="0" smtClean="0"/>
              <a:t> s), how much energy is transformed?</a:t>
            </a:r>
          </a:p>
          <a:p>
            <a:pPr marL="914400" lvl="1" indent="-514350"/>
            <a:r>
              <a:rPr lang="en-US" dirty="0" smtClean="0"/>
              <a:t> P = </a:t>
            </a:r>
            <a:r>
              <a:rPr lang="el-GR" dirty="0" smtClean="0"/>
              <a:t>Δ</a:t>
            </a:r>
            <a:r>
              <a:rPr lang="en-US" dirty="0" smtClean="0"/>
              <a:t>E / </a:t>
            </a:r>
            <a:r>
              <a:rPr lang="el-GR" dirty="0" smtClean="0"/>
              <a:t>Δ</a:t>
            </a:r>
            <a:r>
              <a:rPr lang="en-US" dirty="0" smtClean="0"/>
              <a:t>t 	or 	</a:t>
            </a:r>
            <a:r>
              <a:rPr lang="el-GR" dirty="0" smtClean="0"/>
              <a:t> Δ</a:t>
            </a:r>
            <a:r>
              <a:rPr lang="en-US" dirty="0" smtClean="0"/>
              <a:t>E = P x </a:t>
            </a:r>
            <a:r>
              <a:rPr lang="el-GR" dirty="0" smtClean="0"/>
              <a:t>Δ</a:t>
            </a:r>
            <a:r>
              <a:rPr lang="en-US" dirty="0" smtClean="0"/>
              <a:t>t</a:t>
            </a:r>
          </a:p>
          <a:p>
            <a:pPr marL="914400" lvl="1" indent="-514350"/>
            <a:r>
              <a:rPr lang="el-GR" dirty="0" smtClean="0"/>
              <a:t>Δ</a:t>
            </a:r>
            <a:r>
              <a:rPr lang="en-US" dirty="0" smtClean="0"/>
              <a:t>E = 60 W x 3.6x10</a:t>
            </a:r>
            <a:r>
              <a:rPr lang="en-US" baseline="30000" dirty="0" smtClean="0"/>
              <a:t>4</a:t>
            </a:r>
            <a:r>
              <a:rPr lang="en-US" dirty="0" smtClean="0"/>
              <a:t> s = 2.2x10</a:t>
            </a:r>
            <a:r>
              <a:rPr lang="en-US" baseline="30000" dirty="0" smtClean="0"/>
              <a:t>6</a:t>
            </a:r>
            <a:r>
              <a:rPr lang="en-US" dirty="0" smtClean="0"/>
              <a:t> J</a:t>
            </a:r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4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Part II - Efficiency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0232" y="2214554"/>
            <a:ext cx="371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sym typeface="Symbol"/>
              </a:rPr>
              <a:t>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3174" y="2071678"/>
            <a:ext cx="49292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  <a:sym typeface="Symbol"/>
              </a:rPr>
              <a:t>e.g. a light bulb produces waste heat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748" y="581004"/>
            <a:ext cx="8072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mic Sans MS" pitchFamily="66" charset="0"/>
                <a:sym typeface="Symbol"/>
              </a:rPr>
              <a:t>Efficiency: every device when it transforms energy “wastes” energy by converting it into unwanted forms 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35696" y="2924215"/>
            <a:ext cx="5090555" cy="2592288"/>
            <a:chOff x="1835696" y="2924215"/>
            <a:chExt cx="5090555" cy="25922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5696" y="2924215"/>
              <a:ext cx="5090555" cy="2592288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089242" y="4160113"/>
              <a:ext cx="504056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sz="1200" dirty="0" smtClean="0">
                  <a:latin typeface="Comic Sans MS" panose="030F0702030302020204" pitchFamily="66" charset="0"/>
                </a:rPr>
                <a:t>62%</a:t>
              </a:r>
              <a:endParaRPr lang="en-US" sz="12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8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real system is 100% 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72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Some percentage of energy is always converted to an non-useful form</a:t>
            </a:r>
          </a:p>
          <a:p>
            <a:pPr lvl="1"/>
            <a:r>
              <a:rPr lang="en-US" dirty="0" smtClean="0"/>
              <a:t>E.g. Noise, heat, friction,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example, A standard light bulb</a:t>
            </a:r>
          </a:p>
          <a:p>
            <a:pPr lvl="1"/>
            <a:r>
              <a:rPr lang="en-US" dirty="0" smtClean="0"/>
              <a:t>95% energy wasted as heat</a:t>
            </a:r>
          </a:p>
          <a:p>
            <a:pPr lvl="1"/>
            <a:r>
              <a:rPr lang="en-US" dirty="0" smtClean="0"/>
              <a:t>Only 5% useful light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compact fluorescent light bulb is better</a:t>
            </a:r>
          </a:p>
          <a:p>
            <a:pPr lvl="1"/>
            <a:r>
              <a:rPr lang="en-US" dirty="0" smtClean="0"/>
              <a:t>20 % useful light, 80% wasted heat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Led light bulbs are the future</a:t>
            </a:r>
          </a:p>
          <a:p>
            <a:pPr lvl="1"/>
            <a:r>
              <a:rPr lang="en-US" dirty="0" smtClean="0"/>
              <a:t>75 % useful light, 25% wasted heat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i.telegraph.co.uk/multimedia/archive/02049/26_2049425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708920"/>
            <a:ext cx="1036108" cy="15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lowes.ca/img/i/13374/017801987485_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890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.lowes.ca/img/i/0/lowesca1527_017801141726c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245503"/>
            <a:ext cx="1449015" cy="14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5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544</Words>
  <Application>Microsoft Office PowerPoint</Application>
  <PresentationFormat>On-screen Show (4:3)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Comic Sans MS</vt:lpstr>
      <vt:lpstr>Symbol</vt:lpstr>
      <vt:lpstr>Office Theme</vt:lpstr>
      <vt:lpstr>Power &amp; Efficiency</vt:lpstr>
      <vt:lpstr>Part I - Power</vt:lpstr>
      <vt:lpstr>Power</vt:lpstr>
      <vt:lpstr>PowerPoint Presentation</vt:lpstr>
      <vt:lpstr>PowerPoint Presentation</vt:lpstr>
      <vt:lpstr>Sample Power Questions</vt:lpstr>
      <vt:lpstr>Part II - Efficiency</vt:lpstr>
      <vt:lpstr>PowerPoint Presentation</vt:lpstr>
      <vt:lpstr>No real system is 100% efficient</vt:lpstr>
      <vt:lpstr>PowerPoint Presentation</vt:lpstr>
      <vt:lpstr>PowerPoint Presentation</vt:lpstr>
      <vt:lpstr>Efficiency Questions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Efficiency</dc:title>
  <dc:creator>PeelUser</dc:creator>
  <cp:lastModifiedBy>Nestor, Gregory</cp:lastModifiedBy>
  <cp:revision>36</cp:revision>
  <dcterms:created xsi:type="dcterms:W3CDTF">2010-11-23T13:36:53Z</dcterms:created>
  <dcterms:modified xsi:type="dcterms:W3CDTF">2019-12-19T19:49:40Z</dcterms:modified>
</cp:coreProperties>
</file>