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80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17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11/24/2011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 &amp; Work – Nov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Agenda </a:t>
            </a:r>
            <a:r>
              <a:rPr lang="en-US" sz="2800" b="1" u="sng" dirty="0" smtClean="0"/>
              <a:t>(</a:t>
            </a:r>
            <a:r>
              <a:rPr lang="en-US" sz="2800" b="1" i="1" u="sng" dirty="0" smtClean="0"/>
              <a:t>90 </a:t>
            </a:r>
            <a:r>
              <a:rPr lang="en-US" sz="2800" b="1" i="1" u="sng" dirty="0" smtClean="0"/>
              <a:t>min</a:t>
            </a:r>
            <a:r>
              <a:rPr lang="en-US" sz="2800" b="1" u="sng" dirty="0" smtClean="0"/>
              <a:t>):</a:t>
            </a:r>
            <a:endParaRPr lang="en-US" sz="2400" dirty="0" smtClean="0"/>
          </a:p>
          <a:p>
            <a:r>
              <a:rPr lang="en-US" sz="2400" dirty="0" smtClean="0"/>
              <a:t>Discussion: Kinetic Energy</a:t>
            </a:r>
          </a:p>
          <a:p>
            <a:r>
              <a:rPr lang="en-US" sz="2400" dirty="0" smtClean="0"/>
              <a:t>Worksheet Part 1</a:t>
            </a:r>
          </a:p>
          <a:p>
            <a:r>
              <a:rPr lang="en-US" sz="2400" dirty="0" smtClean="0"/>
              <a:t>Discussion: Gravitational Potential Energy</a:t>
            </a:r>
          </a:p>
          <a:p>
            <a:r>
              <a:rPr lang="en-US" sz="2400" dirty="0" smtClean="0"/>
              <a:t>Worksheet Part 2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u="sng" dirty="0" smtClean="0"/>
              <a:t>Upcoming</a:t>
            </a:r>
            <a:endParaRPr lang="en-US" sz="2400" dirty="0" smtClean="0"/>
          </a:p>
          <a:p>
            <a:r>
              <a:rPr lang="en-US" sz="2400" dirty="0" smtClean="0"/>
              <a:t>Research Project – Due Wednesday, Nov 30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E</a:t>
            </a:r>
            <a:r>
              <a:rPr lang="en-CA" b="1" baseline="-25000" dirty="0" err="1" smtClean="0"/>
              <a:t>g</a:t>
            </a:r>
            <a:r>
              <a:rPr lang="en-CA" b="1" dirty="0" smtClean="0"/>
              <a:t> = </a:t>
            </a:r>
            <a:r>
              <a:rPr lang="en-CA" b="1" dirty="0" err="1" smtClean="0"/>
              <a:t>mgh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elevator of a mass </a:t>
            </a:r>
            <a:r>
              <a:rPr lang="en-CA" dirty="0" smtClean="0"/>
              <a:t>of 750 Kg </a:t>
            </a:r>
            <a:r>
              <a:rPr lang="en-CA" dirty="0" smtClean="0"/>
              <a:t>moves from the first floor to the second floor. If the first floor is 10 m above ground and the second floor is 20 m above ground, what </a:t>
            </a:r>
            <a:r>
              <a:rPr lang="en-CA" dirty="0" smtClean="0"/>
              <a:t>is the change </a:t>
            </a:r>
            <a:r>
              <a:rPr lang="en-CA" smtClean="0"/>
              <a:t>in </a:t>
            </a:r>
            <a:r>
              <a:rPr lang="en-CA" smtClean="0"/>
              <a:t>the </a:t>
            </a:r>
            <a:r>
              <a:rPr lang="en-CA" dirty="0" smtClean="0"/>
              <a:t>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Choose a convenient reference 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initial 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final 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change?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E</a:t>
            </a:r>
            <a:r>
              <a:rPr lang="en-CA" b="1" baseline="-25000" dirty="0" err="1" smtClean="0"/>
              <a:t>g</a:t>
            </a:r>
            <a:r>
              <a:rPr lang="en-CA" b="1" dirty="0" smtClean="0"/>
              <a:t> = </a:t>
            </a:r>
            <a:r>
              <a:rPr lang="en-CA" b="1" dirty="0" err="1" smtClean="0"/>
              <a:t>mgh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same elevator mass of 750 Kg is lowered down </a:t>
            </a:r>
            <a:r>
              <a:rPr lang="en-CA" dirty="0" smtClean="0"/>
              <a:t>30 m </a:t>
            </a:r>
            <a:r>
              <a:rPr lang="en-CA" dirty="0" smtClean="0"/>
              <a:t>to the parking level. What is the change in their 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Choose a convenient reference 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initial 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final gravitational potential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change?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Gravitational Potential Energy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Part 2 of the worksheet.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Definition</a:t>
            </a:r>
            <a:r>
              <a:rPr lang="en-CA" dirty="0" smtClean="0"/>
              <a:t>: The Energy possessed by an object due to its motion. </a:t>
            </a:r>
          </a:p>
          <a:p>
            <a:pPr lvl="3"/>
            <a:endParaRPr lang="en-CA" dirty="0" smtClean="0"/>
          </a:p>
          <a:p>
            <a:pPr algn="ctr">
              <a:buNone/>
            </a:pPr>
            <a:r>
              <a:rPr lang="en-CA" sz="4400" b="1" dirty="0" err="1" smtClean="0"/>
              <a:t>E</a:t>
            </a:r>
            <a:r>
              <a:rPr lang="en-CA" sz="4400" b="1" baseline="-25000" dirty="0" err="1" smtClean="0"/>
              <a:t>k</a:t>
            </a:r>
            <a:r>
              <a:rPr lang="en-CA" sz="4400" b="1" dirty="0" smtClean="0"/>
              <a:t> = ½ mv</a:t>
            </a:r>
            <a:r>
              <a:rPr lang="en-CA" sz="4400" b="1" baseline="30000" dirty="0" smtClean="0"/>
              <a:t>2</a:t>
            </a:r>
          </a:p>
          <a:p>
            <a:pPr lvl="3"/>
            <a:endParaRPr lang="en-CA" dirty="0" smtClean="0"/>
          </a:p>
          <a:p>
            <a:r>
              <a:rPr lang="en-CA" dirty="0" smtClean="0"/>
              <a:t>Important Factors:</a:t>
            </a:r>
          </a:p>
          <a:p>
            <a:pPr lvl="1"/>
            <a:r>
              <a:rPr lang="en-CA" dirty="0" smtClean="0"/>
              <a:t>m is mass in Kg</a:t>
            </a:r>
          </a:p>
          <a:p>
            <a:pPr lvl="1"/>
            <a:r>
              <a:rPr lang="en-CA" dirty="0" smtClean="0"/>
              <a:t>v  is speed in m/s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/>
              <a:t>E</a:t>
            </a:r>
            <a:r>
              <a:rPr lang="en-CA" b="1" baseline="-25000" dirty="0" err="1" smtClean="0"/>
              <a:t>k</a:t>
            </a:r>
            <a:r>
              <a:rPr lang="en-CA" b="1" dirty="0" smtClean="0"/>
              <a:t> = ½ mv</a:t>
            </a:r>
            <a:r>
              <a:rPr lang="en-CA" b="1" baseline="30000" dirty="0" smtClean="0"/>
              <a:t>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Calculate the kinetic energy of a 1200 Kg car travelling along </a:t>
            </a:r>
            <a:r>
              <a:rPr lang="en-CA" dirty="0" err="1" smtClean="0"/>
              <a:t>Bramalea</a:t>
            </a:r>
            <a:r>
              <a:rPr lang="en-CA" dirty="0" smtClean="0"/>
              <a:t> road at 17 m/s (60 Km/h)?</a:t>
            </a:r>
          </a:p>
          <a:p>
            <a:pPr lvl="1"/>
            <a:r>
              <a:rPr lang="en-CA" dirty="0" smtClean="0"/>
              <a:t>Answer: 1.7x10</a:t>
            </a:r>
            <a:r>
              <a:rPr lang="en-CA" baseline="30000" dirty="0" smtClean="0"/>
              <a:t>5</a:t>
            </a:r>
            <a:r>
              <a:rPr lang="en-CA" dirty="0" smtClean="0"/>
              <a:t> J</a:t>
            </a:r>
          </a:p>
          <a:p>
            <a:endParaRPr lang="en-CA" dirty="0" smtClean="0"/>
          </a:p>
          <a:p>
            <a:r>
              <a:rPr lang="en-CA" dirty="0" smtClean="0"/>
              <a:t>Calculate the kinetic energy of the same car travelling at 22 m/s (80 Km/h)?</a:t>
            </a:r>
          </a:p>
          <a:p>
            <a:pPr lvl="1"/>
            <a:r>
              <a:rPr lang="en-CA" dirty="0" smtClean="0"/>
              <a:t>Answer: 2.9x10</a:t>
            </a:r>
            <a:r>
              <a:rPr lang="en-CA" baseline="30000" dirty="0" smtClean="0"/>
              <a:t>5</a:t>
            </a:r>
            <a:r>
              <a:rPr lang="en-CA" dirty="0" smtClean="0"/>
              <a:t> J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 &amp;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Definition</a:t>
            </a:r>
            <a:r>
              <a:rPr lang="en-CA" dirty="0" smtClean="0"/>
              <a:t>: Work results in a change in energy of an object.</a:t>
            </a:r>
          </a:p>
          <a:p>
            <a:endParaRPr lang="en-CA" dirty="0" smtClean="0"/>
          </a:p>
          <a:p>
            <a:pPr algn="ctr">
              <a:buNone/>
            </a:pPr>
            <a:r>
              <a:rPr lang="en-CA" sz="4000" dirty="0" smtClean="0"/>
              <a:t>W = ∆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</a:t>
            </a:r>
            <a:endParaRPr lang="en-CA" sz="4000" baseline="-25000" dirty="0" smtClean="0"/>
          </a:p>
          <a:p>
            <a:pPr algn="ctr">
              <a:buNone/>
            </a:pPr>
            <a:r>
              <a:rPr lang="en-CA" sz="4000" dirty="0" smtClean="0"/>
              <a:t>W = 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kf</a:t>
            </a:r>
            <a:r>
              <a:rPr lang="en-CA" sz="4000" dirty="0" smtClean="0"/>
              <a:t> – </a:t>
            </a:r>
            <a:r>
              <a:rPr lang="en-CA" sz="4000" dirty="0" err="1" smtClean="0"/>
              <a:t>E</a:t>
            </a:r>
            <a:r>
              <a:rPr lang="en-CA" sz="4000" baseline="-25000" dirty="0" err="1" smtClean="0"/>
              <a:t>ki</a:t>
            </a:r>
            <a:endParaRPr lang="en-CA" sz="4000" baseline="-25000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Work = Final Energy – Initial Energy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 =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kf</a:t>
            </a:r>
            <a:r>
              <a:rPr lang="en-CA" dirty="0" smtClean="0"/>
              <a:t> –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skateboarder with a mass of 65.0 Kg increases his speed from 1.75 m/s to 4.20 m/s as he rolls down a ramp.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change in his kinetic energy?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work done on the skateboarder?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 =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kf</a:t>
            </a:r>
            <a:r>
              <a:rPr lang="en-CA" dirty="0" smtClean="0"/>
              <a:t> –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 A weightlifter drops a 50.0 Kg bar from a height of 1.50 m. Assume that the force of gravity is the only force acting on the bar.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</a:t>
            </a:r>
            <a:r>
              <a:rPr lang="en-CA" i="1" dirty="0" smtClean="0"/>
              <a:t>initial</a:t>
            </a:r>
            <a:r>
              <a:rPr lang="en-CA" dirty="0" smtClean="0"/>
              <a:t> Kinetic Energy of the bar?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do we need to know to find the final Kinetic Energy of the bar (just before it hits the ground)?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How can we find what we need to know?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</a:t>
            </a:r>
            <a:r>
              <a:rPr lang="en-CA" i="1" dirty="0" smtClean="0"/>
              <a:t>final</a:t>
            </a:r>
            <a:r>
              <a:rPr lang="en-CA" dirty="0" smtClean="0"/>
              <a:t> Kinetic Energy of the bar (just before it hits the ground)?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is the work done on the bar?</a:t>
            </a:r>
          </a:p>
          <a:p>
            <a:endParaRPr lang="en-CA" dirty="0" smtClean="0"/>
          </a:p>
          <a:p>
            <a:r>
              <a:rPr lang="en-CA" b="1" dirty="0" smtClean="0"/>
              <a:t>Bonus</a:t>
            </a:r>
            <a:r>
              <a:rPr lang="en-CA" dirty="0" smtClean="0"/>
              <a:t>:  Use W=</a:t>
            </a:r>
            <a:r>
              <a:rPr lang="en-CA" dirty="0" err="1" smtClean="0"/>
              <a:t>F∆d</a:t>
            </a:r>
            <a:r>
              <a:rPr lang="en-CA" dirty="0" smtClean="0"/>
              <a:t> to find the work </a:t>
            </a:r>
            <a:r>
              <a:rPr lang="en-CA" dirty="0" err="1" smtClean="0"/>
              <a:t>donen</a:t>
            </a:r>
            <a:r>
              <a:rPr lang="en-CA" dirty="0" smtClean="0"/>
              <a:t> by gravity on the bar.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Kinetic Energy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Part 1 of the worksheet.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Gravitational Potential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Definition</a:t>
            </a:r>
            <a:r>
              <a:rPr lang="en-CA" dirty="0" smtClean="0"/>
              <a:t>: The potential energy of </a:t>
            </a:r>
            <a:r>
              <a:rPr lang="en-CA" dirty="0" smtClean="0"/>
              <a:t>an </a:t>
            </a:r>
            <a:r>
              <a:rPr lang="en-CA" dirty="0" smtClean="0"/>
              <a:t>object based on its </a:t>
            </a:r>
            <a:r>
              <a:rPr lang="en-CA" i="1" dirty="0" smtClean="0"/>
              <a:t>position</a:t>
            </a:r>
            <a:r>
              <a:rPr lang="en-CA" dirty="0" smtClean="0"/>
              <a:t> in the gravitational field.</a:t>
            </a:r>
          </a:p>
          <a:p>
            <a:pPr lvl="1"/>
            <a:r>
              <a:rPr lang="en-CA" b="1" dirty="0" smtClean="0"/>
              <a:t>Note</a:t>
            </a:r>
            <a:r>
              <a:rPr lang="en-CA" dirty="0" smtClean="0"/>
              <a:t>: </a:t>
            </a:r>
            <a:r>
              <a:rPr lang="en-CA" i="1" dirty="0" smtClean="0"/>
              <a:t>Position</a:t>
            </a:r>
            <a:r>
              <a:rPr lang="en-CA" dirty="0" smtClean="0"/>
              <a:t> depends on a reference point.</a:t>
            </a:r>
          </a:p>
          <a:p>
            <a:pPr lvl="1"/>
            <a:r>
              <a:rPr lang="en-CA" dirty="0" smtClean="0"/>
              <a:t>We may choose any convenient reference point  (such as the height off the floor)</a:t>
            </a:r>
          </a:p>
          <a:p>
            <a:pPr lvl="3"/>
            <a:endParaRPr lang="en-CA" dirty="0" smtClean="0"/>
          </a:p>
          <a:p>
            <a:pPr algn="ctr">
              <a:buNone/>
            </a:pPr>
            <a:r>
              <a:rPr lang="en-CA" sz="4700" b="1" dirty="0" err="1" smtClean="0"/>
              <a:t>E</a:t>
            </a:r>
            <a:r>
              <a:rPr lang="en-CA" sz="4700" b="1" baseline="-25000" dirty="0" err="1" smtClean="0"/>
              <a:t>g</a:t>
            </a:r>
            <a:r>
              <a:rPr lang="en-CA" sz="4700" b="1" dirty="0" smtClean="0"/>
              <a:t> = </a:t>
            </a:r>
            <a:r>
              <a:rPr lang="en-CA" sz="4700" b="1" dirty="0" err="1" smtClean="0"/>
              <a:t>mgh</a:t>
            </a:r>
            <a:endParaRPr lang="en-CA" sz="4700" b="1" dirty="0" smtClean="0"/>
          </a:p>
          <a:p>
            <a:pPr lvl="3"/>
            <a:endParaRPr lang="en-CA" dirty="0" smtClean="0"/>
          </a:p>
          <a:p>
            <a:r>
              <a:rPr lang="en-CA" dirty="0" smtClean="0"/>
              <a:t>Where:</a:t>
            </a:r>
          </a:p>
          <a:p>
            <a:pPr lvl="1"/>
            <a:r>
              <a:rPr lang="en-CA" dirty="0" smtClean="0"/>
              <a:t>m is mass in Kg</a:t>
            </a:r>
          </a:p>
          <a:p>
            <a:pPr lvl="1"/>
            <a:r>
              <a:rPr lang="en-CA" dirty="0" smtClean="0"/>
              <a:t>g is 9.81 m/s</a:t>
            </a:r>
            <a:r>
              <a:rPr lang="en-CA" baseline="30000" dirty="0" smtClean="0"/>
              <a:t>2</a:t>
            </a:r>
          </a:p>
          <a:p>
            <a:pPr lvl="1"/>
            <a:r>
              <a:rPr lang="en-CA" dirty="0" smtClean="0"/>
              <a:t>h is height in meters above the reference point (e.g. floor)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/>
              <a:t>E</a:t>
            </a:r>
            <a:r>
              <a:rPr lang="en-CA" b="1" baseline="-25000" dirty="0" err="1" smtClean="0"/>
              <a:t>g</a:t>
            </a:r>
            <a:r>
              <a:rPr lang="en-CA" b="1" dirty="0" smtClean="0"/>
              <a:t> = </a:t>
            </a:r>
            <a:r>
              <a:rPr lang="en-CA" b="1" dirty="0" err="1" smtClean="0"/>
              <a:t>mgh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how </a:t>
            </a:r>
            <a:r>
              <a:rPr lang="en-CA" b="1" dirty="0" err="1" smtClean="0"/>
              <a:t>E</a:t>
            </a:r>
            <a:r>
              <a:rPr lang="en-CA" b="1" baseline="-25000" dirty="0" err="1" smtClean="0"/>
              <a:t>g</a:t>
            </a:r>
            <a:r>
              <a:rPr lang="en-CA" b="1" dirty="0" smtClean="0"/>
              <a:t> = </a:t>
            </a:r>
            <a:r>
              <a:rPr lang="en-CA" b="1" dirty="0" err="1" smtClean="0"/>
              <a:t>mgh</a:t>
            </a:r>
            <a:r>
              <a:rPr lang="en-CA" dirty="0" smtClean="0"/>
              <a:t> is the same as </a:t>
            </a:r>
            <a:r>
              <a:rPr lang="en-CA" b="1" dirty="0" smtClean="0"/>
              <a:t>W = </a:t>
            </a:r>
            <a:r>
              <a:rPr lang="en-CA" b="1" dirty="0" err="1" smtClean="0"/>
              <a:t>F∆d</a:t>
            </a:r>
            <a:r>
              <a:rPr lang="en-CA" b="1" dirty="0" smtClean="0"/>
              <a:t>.</a:t>
            </a:r>
          </a:p>
          <a:p>
            <a:endParaRPr lang="en-CA" b="1" dirty="0" smtClean="0"/>
          </a:p>
          <a:p>
            <a:pPr lvl="1"/>
            <a:r>
              <a:rPr lang="en-CA" dirty="0" smtClean="0"/>
              <a:t>Hint: F = mg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564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Kinetic Energy &amp; Work – Nov 24</vt:lpstr>
      <vt:lpstr>Kinetic Energy</vt:lpstr>
      <vt:lpstr>Ek = ½ mv2</vt:lpstr>
      <vt:lpstr>Kinetic Energy &amp; Work</vt:lpstr>
      <vt:lpstr>W = Ekf – Eki</vt:lpstr>
      <vt:lpstr>W = Ekf – Eki</vt:lpstr>
      <vt:lpstr>Kinetic Energy Practice</vt:lpstr>
      <vt:lpstr>Gravitational Potential Energy</vt:lpstr>
      <vt:lpstr>Eg = mgh</vt:lpstr>
      <vt:lpstr>Eg = mgh</vt:lpstr>
      <vt:lpstr>Eg = mgh</vt:lpstr>
      <vt:lpstr>Gravitational Potential Energy 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Peel District School Board</cp:lastModifiedBy>
  <cp:revision>261</cp:revision>
  <dcterms:created xsi:type="dcterms:W3CDTF">2006-08-16T00:00:00Z</dcterms:created>
  <dcterms:modified xsi:type="dcterms:W3CDTF">2011-11-24T16:33:49Z</dcterms:modified>
</cp:coreProperties>
</file>