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21C8-0D33-4C31-9E0B-5D69E0A9505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35DB-CEA9-4733-82FC-9D8A2C0E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5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21C8-0D33-4C31-9E0B-5D69E0A9505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35DB-CEA9-4733-82FC-9D8A2C0E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0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21C8-0D33-4C31-9E0B-5D69E0A9505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35DB-CEA9-4733-82FC-9D8A2C0E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21C8-0D33-4C31-9E0B-5D69E0A9505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35DB-CEA9-4733-82FC-9D8A2C0E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21C8-0D33-4C31-9E0B-5D69E0A9505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35DB-CEA9-4733-82FC-9D8A2C0E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6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21C8-0D33-4C31-9E0B-5D69E0A9505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35DB-CEA9-4733-82FC-9D8A2C0E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9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21C8-0D33-4C31-9E0B-5D69E0A9505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35DB-CEA9-4733-82FC-9D8A2C0E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21C8-0D33-4C31-9E0B-5D69E0A9505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35DB-CEA9-4733-82FC-9D8A2C0E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21C8-0D33-4C31-9E0B-5D69E0A9505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35DB-CEA9-4733-82FC-9D8A2C0E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21C8-0D33-4C31-9E0B-5D69E0A9505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35DB-CEA9-4733-82FC-9D8A2C0E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21C8-0D33-4C31-9E0B-5D69E0A9505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35DB-CEA9-4733-82FC-9D8A2C0E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421C8-0D33-4C31-9E0B-5D69E0A9505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D35DB-CEA9-4733-82FC-9D8A2C0E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5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171" y="272142"/>
            <a:ext cx="9144000" cy="642257"/>
          </a:xfrm>
        </p:spPr>
        <p:txBody>
          <a:bodyPr>
            <a:normAutofit/>
          </a:bodyPr>
          <a:lstStyle/>
          <a:p>
            <a:r>
              <a:rPr lang="en-CA" sz="3200" b="1" dirty="0" smtClean="0"/>
              <a:t>Work and Kinetic Energy Concept Questions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446314" y="1720840"/>
            <a:ext cx="1160417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1. A block of mass m is pulled over a distance d by an applied force F which is directed </a:t>
            </a:r>
            <a:r>
              <a:rPr lang="en-US" sz="3200" b="0" i="0" u="none" strike="noStrike" baseline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parallel</a:t>
            </a:r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to the displacement. How much work is done on the block by the force F? </a:t>
            </a:r>
          </a:p>
          <a:p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A. </a:t>
            </a:r>
            <a:r>
              <a:rPr lang="en-US" sz="3200" b="0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mFd</a:t>
            </a:r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B. zero </a:t>
            </a:r>
          </a:p>
          <a:p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C. </a:t>
            </a:r>
            <a:r>
              <a:rPr lang="en-US" sz="3200" b="0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Fd</a:t>
            </a:r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D. F/d</a:t>
            </a:r>
          </a:p>
          <a:p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E. –</a:t>
            </a:r>
            <a:r>
              <a:rPr lang="en-US" sz="3200" b="0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Fd</a:t>
            </a:r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3" y="4158342"/>
            <a:ext cx="629069" cy="6082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259" y="3418116"/>
            <a:ext cx="8220379" cy="188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6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343" y="1654535"/>
            <a:ext cx="6877050" cy="27908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0382" y="150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10. A rock is raised up to the top of a cliff three different ways. In which case is the potential energy the greatest?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1818" y="4623881"/>
            <a:ext cx="11416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lphaLcParenR"/>
            </a:pPr>
            <a:r>
              <a:rPr lang="en-CA" sz="3600" dirty="0" smtClean="0"/>
              <a:t>a              </a:t>
            </a:r>
            <a:r>
              <a:rPr lang="en-CA" sz="3600" dirty="0" smtClean="0"/>
              <a:t>b) </a:t>
            </a:r>
            <a:r>
              <a:rPr lang="en-CA" sz="3600" dirty="0" smtClean="0"/>
              <a:t>b              </a:t>
            </a:r>
            <a:r>
              <a:rPr lang="en-CA" sz="3600" dirty="0" smtClean="0"/>
              <a:t>c) </a:t>
            </a:r>
            <a:r>
              <a:rPr lang="en-CA" sz="3600" dirty="0" smtClean="0"/>
              <a:t>c               </a:t>
            </a:r>
            <a:r>
              <a:rPr lang="en-CA" sz="3600" dirty="0" smtClean="0"/>
              <a:t>d</a:t>
            </a:r>
            <a:r>
              <a:rPr lang="en-CA" sz="3600" dirty="0" smtClean="0"/>
              <a:t>) The potential energy                     							   is the same at all points.  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393" y="5824210"/>
            <a:ext cx="629069" cy="60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6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11. </a:t>
            </a:r>
            <a:r>
              <a:rPr lang="en-CA" dirty="0" smtClean="0"/>
              <a:t>At what point in the roller coaster’s path is the speed the greatest?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43" y="1690688"/>
            <a:ext cx="7797039" cy="31857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2343" y="5192486"/>
            <a:ext cx="729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a)               b)               c)                d) 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465" y="5838817"/>
            <a:ext cx="629069" cy="60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5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514" y="326294"/>
            <a:ext cx="1046117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A block of mass m is pulled over a distance d by an applied force F which is directed </a:t>
            </a:r>
            <a:r>
              <a:rPr lang="en-US" sz="3200" b="0" i="0" u="none" strike="noStrike" baseline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perpendicular</a:t>
            </a:r>
            <a:r>
              <a:rPr lang="en-US" sz="3200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 the displacement. How much work is done on the block by the force F? </a:t>
            </a:r>
          </a:p>
          <a:p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A. </a:t>
            </a:r>
            <a:r>
              <a:rPr lang="en-US" sz="3200" b="0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mFd</a:t>
            </a:r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B. zero </a:t>
            </a:r>
          </a:p>
          <a:p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C. </a:t>
            </a:r>
            <a:r>
              <a:rPr lang="en-US" sz="3200" b="0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Fd</a:t>
            </a:r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D. F/d</a:t>
            </a:r>
          </a:p>
          <a:p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E. –</a:t>
            </a:r>
            <a:r>
              <a:rPr lang="en-US" sz="3200" b="0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Fd</a:t>
            </a:r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20" y="2342230"/>
            <a:ext cx="629069" cy="6082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608" y="2006853"/>
            <a:ext cx="6764224" cy="277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514" y="326294"/>
            <a:ext cx="1046117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A block of mass m is pulled over a distance d by an applied force F which is directed </a:t>
            </a:r>
            <a:r>
              <a:rPr lang="en-US" sz="3200" b="0" i="0" u="none" strike="noStrike" baseline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opposite</a:t>
            </a:r>
            <a:r>
              <a:rPr lang="en-US" sz="3200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 the displacement. How much work is done on the block by the force F? </a:t>
            </a:r>
          </a:p>
          <a:p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A. </a:t>
            </a:r>
            <a:r>
              <a:rPr lang="en-US" sz="3200" b="0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mFd</a:t>
            </a:r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B. zero </a:t>
            </a:r>
          </a:p>
          <a:p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C. </a:t>
            </a:r>
            <a:r>
              <a:rPr lang="en-US" sz="3200" b="0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Fd</a:t>
            </a:r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D. F/d</a:t>
            </a:r>
          </a:p>
          <a:p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E. –</a:t>
            </a:r>
            <a:r>
              <a:rPr lang="en-US" sz="3200" b="0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Fd</a:t>
            </a:r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50" y="3749928"/>
            <a:ext cx="629069" cy="6082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453" y="2504394"/>
            <a:ext cx="70675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8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472" y="4275364"/>
            <a:ext cx="5729834" cy="27568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4542" y="340196"/>
            <a:ext cx="89589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4. A truck driver is trying to push a loaded truck with an applied force. Unfortunately, his attempt was unsuccessful the truck stays stationary no matter how hard the driver pushes. How much work is done by the driver? </a:t>
            </a:r>
          </a:p>
          <a:p>
            <a:r>
              <a:rPr lang="pl-PL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A. Fd </a:t>
            </a:r>
            <a:r>
              <a:rPr lang="en-CA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pl-PL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B. –Fd </a:t>
            </a:r>
            <a:r>
              <a:rPr lang="en-CA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pl-PL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C.</a:t>
            </a:r>
            <a:r>
              <a:rPr lang="en-CA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F/d</a:t>
            </a:r>
            <a:r>
              <a:rPr lang="pl-PL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CA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pl-PL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D. </a:t>
            </a:r>
            <a:r>
              <a:rPr lang="en-CA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d/F	</a:t>
            </a:r>
            <a:r>
              <a:rPr lang="pl-PL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E. Zero 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207" y="3223034"/>
            <a:ext cx="629069" cy="60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9714" y="-1"/>
            <a:ext cx="103849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36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5. A spacecraft moves around Earth in a circular orbit with a constant radius. How much work is done by the gravitational force on the spacecraft during one revolution? </a:t>
            </a:r>
          </a:p>
          <a:p>
            <a:r>
              <a:rPr lang="en-US" sz="36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A. </a:t>
            </a:r>
            <a:r>
              <a:rPr lang="en-US" sz="3600" b="0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r>
              <a:rPr lang="en-US" sz="3600" b="0" i="0" u="none" strike="noStrike" baseline="-25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</a:t>
            </a:r>
            <a:r>
              <a:rPr lang="en-US" sz="3600" b="0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sz="36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	B. - </a:t>
            </a:r>
            <a:r>
              <a:rPr lang="en-US" sz="3600" b="0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r>
              <a:rPr lang="en-US" sz="3600" b="0" i="0" u="none" strike="noStrike" baseline="-25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</a:t>
            </a:r>
            <a:r>
              <a:rPr lang="en-US" sz="3600" b="0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sz="36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	C. </a:t>
            </a:r>
            <a:r>
              <a:rPr lang="en-US" sz="3600" b="0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mgh</a:t>
            </a:r>
            <a:r>
              <a:rPr lang="en-US" sz="36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	   D. ½ mv</a:t>
            </a:r>
            <a:r>
              <a:rPr lang="en-US" sz="3600" b="0" i="0" u="none" strike="noStrike" baseline="30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sz="36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	E. zero 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43" y="3222171"/>
            <a:ext cx="4149789" cy="3493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039" y="3416319"/>
            <a:ext cx="629069" cy="60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3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8828" y="129685"/>
            <a:ext cx="10842172" cy="4974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6. An object is thrown straight up. Which of the following is true about the sign of work done by the gravitational force while the object moves up and then down? </a:t>
            </a:r>
          </a:p>
          <a:p>
            <a:pPr algn="just">
              <a:lnSpc>
                <a:spcPct val="200000"/>
              </a:lnSpc>
            </a:pP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A. Work is positive on the way up, work is positive on the way down </a:t>
            </a:r>
          </a:p>
          <a:p>
            <a:pPr algn="just">
              <a:lnSpc>
                <a:spcPct val="200000"/>
              </a:lnSpc>
            </a:pP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B. Work is negative on the way up, work is negative on the way down </a:t>
            </a:r>
          </a:p>
          <a:p>
            <a:pPr algn="just">
              <a:lnSpc>
                <a:spcPct val="200000"/>
              </a:lnSpc>
            </a:pP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C. Work is negative on the way up, work is positive on the way down </a:t>
            </a:r>
          </a:p>
          <a:p>
            <a:pPr algn="just">
              <a:lnSpc>
                <a:spcPct val="200000"/>
              </a:lnSpc>
            </a:pP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D. Work is positive on the way up, work is negative on the way down </a:t>
            </a:r>
          </a:p>
          <a:p>
            <a:pPr algn="just">
              <a:lnSpc>
                <a:spcPct val="200000"/>
              </a:lnSpc>
            </a:pP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E. Work is zero the way up, work is zero on the way down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94" y="3118552"/>
            <a:ext cx="629069" cy="60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3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885" y="469489"/>
            <a:ext cx="8817429" cy="5573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7. An object with</a:t>
            </a:r>
            <a:r>
              <a:rPr lang="en-US" sz="2800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mass 300.0 g is moving at 5.0 m/s.  What is its kinetic energy? </a:t>
            </a:r>
          </a:p>
          <a:p>
            <a:endParaRPr lang="en-US" sz="28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A. 750 J	</a:t>
            </a:r>
          </a:p>
          <a:p>
            <a:pPr algn="just">
              <a:lnSpc>
                <a:spcPct val="200000"/>
              </a:lnSpc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B. 3750 J</a:t>
            </a:r>
          </a:p>
          <a:p>
            <a:pPr algn="just">
              <a:lnSpc>
                <a:spcPct val="200000"/>
              </a:lnSpc>
            </a:pP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C. 3.75</a:t>
            </a:r>
            <a:r>
              <a:rPr lang="en-US" sz="2800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J</a:t>
            </a:r>
            <a:endParaRPr lang="en-US" sz="28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D. 0.75 J</a:t>
            </a:r>
          </a:p>
          <a:p>
            <a:pPr algn="just">
              <a:lnSpc>
                <a:spcPct val="200000"/>
              </a:lnSpc>
            </a:pP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E. 6.0 J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23" y="3782580"/>
            <a:ext cx="629069" cy="60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7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313" y="221626"/>
            <a:ext cx="1071154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8. An object has a speed</a:t>
            </a:r>
            <a:r>
              <a:rPr lang="en-US" sz="2800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of 1.0 m/s a kinetic energy of 5.0 J.  What is the new kinetic energy if the speed is </a:t>
            </a:r>
            <a:r>
              <a:rPr lang="en-US" sz="2800" b="0" i="0" u="none" strike="noStrike" dirty="0" smtClean="0">
                <a:solidFill>
                  <a:srgbClr val="FF0000"/>
                </a:solidFill>
                <a:latin typeface="Calibri" panose="020F0502020204030204" pitchFamily="34" charset="0"/>
              </a:rPr>
              <a:t>doubled</a:t>
            </a:r>
            <a:r>
              <a:rPr lang="en-US" sz="2800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?  </a:t>
            </a:r>
          </a:p>
          <a:p>
            <a:endParaRPr lang="en-US" sz="28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A. 10.0  J	</a:t>
            </a:r>
          </a:p>
          <a:p>
            <a:pPr algn="just">
              <a:lnSpc>
                <a:spcPct val="20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B. 20.0 J</a:t>
            </a:r>
          </a:p>
          <a:p>
            <a:pPr algn="just">
              <a:lnSpc>
                <a:spcPct val="200000"/>
              </a:lnSpc>
            </a:pP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C. 2.5 J</a:t>
            </a:r>
          </a:p>
          <a:p>
            <a:pPr algn="just">
              <a:lnSpc>
                <a:spcPct val="200000"/>
              </a:lnSpc>
            </a:pP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D. 1.25 J</a:t>
            </a:r>
          </a:p>
          <a:p>
            <a:pPr algn="just"/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E.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You can’t find the new kinetic energy without knowing the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mass. </a:t>
            </a:r>
            <a:endParaRPr lang="en-US" sz="28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23" y="2596037"/>
            <a:ext cx="629069" cy="60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4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3371" y="285768"/>
            <a:ext cx="878477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What happens to the kinetic energy of a moving object if the net work done is positive? </a:t>
            </a:r>
          </a:p>
          <a:p>
            <a:pPr algn="just">
              <a:lnSpc>
                <a:spcPct val="150000"/>
              </a:lnSpc>
            </a:pP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A. The kinetic energy increases </a:t>
            </a:r>
          </a:p>
          <a:p>
            <a:pPr algn="just">
              <a:lnSpc>
                <a:spcPct val="150000"/>
              </a:lnSpc>
            </a:pP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B. The kinetic energy decreases </a:t>
            </a:r>
          </a:p>
          <a:p>
            <a:pPr algn="just">
              <a:lnSpc>
                <a:spcPct val="150000"/>
              </a:lnSpc>
            </a:pP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C. The kinetic energy remains the same </a:t>
            </a:r>
          </a:p>
          <a:p>
            <a:pPr algn="just">
              <a:lnSpc>
                <a:spcPct val="150000"/>
              </a:lnSpc>
            </a:pP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D. The kinetic energy is zero </a:t>
            </a:r>
          </a:p>
          <a:p>
            <a:pPr algn="just">
              <a:lnSpc>
                <a:spcPct val="150000"/>
              </a:lnSpc>
            </a:pP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E. The kinetic energy becomes negative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38" y="1648984"/>
            <a:ext cx="629069" cy="60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5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371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Work and Kinetic Energy Concept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11. At what point in the roller coaster’s path is the speed the greatest?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and Kinetic Energy Concept Questions</dc:title>
  <dc:creator>Ms. Ryan - Louise Arbour SS</dc:creator>
  <cp:lastModifiedBy>Ms. Ryan - Louise Arbour SS</cp:lastModifiedBy>
  <cp:revision>13</cp:revision>
  <dcterms:created xsi:type="dcterms:W3CDTF">2015-06-11T13:27:32Z</dcterms:created>
  <dcterms:modified xsi:type="dcterms:W3CDTF">2015-06-15T15:40:15Z</dcterms:modified>
</cp:coreProperties>
</file>