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GRAVITATIONAL POTENTIAL ENERGY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Gravitational Potential ENERGY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285860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∙ the energy an object has due to its position in a gravitational field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4348" y="3071810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∙ m- object mass (in kg)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3500438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∙ g- gravitational field strength (9.81 N/kg) </a:t>
            </a:r>
            <a:endParaRPr 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857364"/>
            <a:ext cx="2428892" cy="809631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14348" y="4286256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∙ h=height above a reference level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429256" y="4714884"/>
            <a:ext cx="2928958" cy="1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5929322" y="3857628"/>
            <a:ext cx="171451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be 21"/>
          <p:cNvSpPr/>
          <p:nvPr/>
        </p:nvSpPr>
        <p:spPr>
          <a:xfrm>
            <a:off x="6357950" y="2428868"/>
            <a:ext cx="1000132" cy="57150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429256" y="5000636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GROUND, defined as zero level h=0 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16" y="378619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72396" y="2071678"/>
            <a:ext cx="12144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 mass, m, </a:t>
            </a:r>
          </a:p>
          <a:p>
            <a:r>
              <a:rPr lang="en-US" dirty="0" smtClean="0"/>
              <a:t>Raised up to height h above ground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285852" y="5715016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 We are usually interested in CHANGES in gravitational potential energy:  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28992" y="6143644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ym typeface="Symbol"/>
              </a:rPr>
              <a:t></a:t>
            </a:r>
            <a:r>
              <a:rPr lang="en-US" sz="2400" b="1" dirty="0" err="1" smtClean="0">
                <a:sym typeface="Symbol"/>
              </a:rPr>
              <a:t>E</a:t>
            </a:r>
            <a:r>
              <a:rPr lang="en-US" sz="2400" b="1" baseline="-25000" dirty="0" err="1" smtClean="0">
                <a:sym typeface="Symbol"/>
              </a:rPr>
              <a:t>g</a:t>
            </a:r>
            <a:r>
              <a:rPr lang="en-US" sz="2400" b="1" dirty="0" smtClean="0">
                <a:sym typeface="Symbol"/>
              </a:rPr>
              <a:t>= </a:t>
            </a:r>
            <a:r>
              <a:rPr lang="en-US" sz="2400" b="1" dirty="0" err="1" smtClean="0">
                <a:sym typeface="Symbol"/>
              </a:rPr>
              <a:t>mgh</a:t>
            </a:r>
            <a:r>
              <a:rPr lang="en-US" sz="2400" b="1" dirty="0" smtClean="0">
                <a:sym typeface="Symbol"/>
              </a:rPr>
              <a:t> = mg (</a:t>
            </a:r>
            <a:r>
              <a:rPr lang="en-US" sz="2400" b="1" dirty="0" err="1" smtClean="0">
                <a:sym typeface="Symbol"/>
              </a:rPr>
              <a:t>h</a:t>
            </a:r>
            <a:r>
              <a:rPr lang="en-US" sz="2400" b="1" baseline="-25000" dirty="0" err="1" smtClean="0">
                <a:sym typeface="Symbol"/>
              </a:rPr>
              <a:t>final</a:t>
            </a:r>
            <a:r>
              <a:rPr lang="en-US" sz="2400" b="1" baseline="-25000" dirty="0" smtClean="0">
                <a:sym typeface="Symbol"/>
              </a:rPr>
              <a:t> </a:t>
            </a:r>
            <a:r>
              <a:rPr lang="en-US" sz="2400" b="1" dirty="0" smtClean="0">
                <a:sym typeface="Symbol"/>
              </a:rPr>
              <a:t>– </a:t>
            </a:r>
            <a:r>
              <a:rPr lang="en-US" sz="2400" b="1" dirty="0" err="1" smtClean="0">
                <a:sym typeface="Symbol"/>
              </a:rPr>
              <a:t>h</a:t>
            </a:r>
            <a:r>
              <a:rPr lang="en-US" sz="2400" b="1" baseline="-25000" dirty="0" err="1" smtClean="0">
                <a:sym typeface="Symbol"/>
              </a:rPr>
              <a:t>initial</a:t>
            </a:r>
            <a:r>
              <a:rPr lang="en-US" sz="2400" b="1" dirty="0" smtClean="0">
                <a:sym typeface="Symbol"/>
              </a:rPr>
              <a:t>)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22" grpId="0" animBg="1"/>
      <p:bldP spid="23" grpId="0"/>
      <p:bldP spid="24" grpId="0"/>
      <p:bldP spid="25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428736"/>
            <a:ext cx="7715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book with mass 1.45 kg is placed on a shelf 2.40 m above the floor.  What is the book’s gravitational potential energy relative to the floor?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143768" y="264318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Ans</a:t>
            </a:r>
            <a:r>
              <a:rPr lang="en-US" i="1" dirty="0" smtClean="0"/>
              <a:t>: 34.0 J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3714752"/>
            <a:ext cx="7715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the book is now </a:t>
            </a:r>
            <a:r>
              <a:rPr lang="en-US" sz="2800" dirty="0" smtClean="0"/>
              <a:t>taken from the shelf and placed </a:t>
            </a:r>
            <a:r>
              <a:rPr lang="en-US" sz="2800" dirty="0" smtClean="0"/>
              <a:t>on a table at height of 0.75 m, what is its change in gravitational potential energy?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605602" y="5074347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Ans</a:t>
            </a:r>
            <a:r>
              <a:rPr lang="en-US" i="1" dirty="0" smtClean="0"/>
              <a:t>: -23.5  J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Changes in Potential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are usually </a:t>
            </a:r>
            <a:r>
              <a:rPr lang="en-US" sz="2400" dirty="0" smtClean="0"/>
              <a:t>only interested </a:t>
            </a:r>
            <a:r>
              <a:rPr lang="en-US" sz="2400" dirty="0"/>
              <a:t>in CHANGES in gravitational potential </a:t>
            </a:r>
            <a:r>
              <a:rPr lang="en-US" sz="2400" dirty="0" smtClean="0"/>
              <a:t>energy!</a:t>
            </a:r>
          </a:p>
          <a:p>
            <a:endParaRPr lang="en-CA" sz="2400" dirty="0" smtClean="0"/>
          </a:p>
          <a:p>
            <a:endParaRPr lang="en-CA" sz="2400" dirty="0" smtClean="0"/>
          </a:p>
          <a:p>
            <a:r>
              <a:rPr lang="en-CA" sz="2400" dirty="0" smtClean="0"/>
              <a:t>When looking at a book falling to the floor…</a:t>
            </a:r>
          </a:p>
          <a:p>
            <a:pPr lvl="1"/>
            <a:r>
              <a:rPr lang="en-CA" sz="2000" dirty="0" smtClean="0"/>
              <a:t>Does it matter that we are on the second floor of a building?</a:t>
            </a:r>
          </a:p>
          <a:p>
            <a:pPr lvl="1"/>
            <a:r>
              <a:rPr lang="en-CA" sz="2000" dirty="0" smtClean="0"/>
              <a:t>Does it matter that Brampton is 85m above sea level?</a:t>
            </a:r>
          </a:p>
          <a:p>
            <a:endParaRPr lang="en-CA" sz="2400" dirty="0"/>
          </a:p>
          <a:p>
            <a:r>
              <a:rPr lang="en-CA" sz="2400" dirty="0" smtClean="0"/>
              <a:t>We are free to pick the most convenient reference point as our zero point.</a:t>
            </a:r>
            <a:endParaRPr lang="en-CA" sz="2400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51460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ym typeface="Symbol"/>
              </a:rPr>
              <a:t></a:t>
            </a:r>
            <a:r>
              <a:rPr lang="en-US" sz="2400" b="1" dirty="0" err="1" smtClean="0">
                <a:sym typeface="Symbol"/>
              </a:rPr>
              <a:t>E</a:t>
            </a:r>
            <a:r>
              <a:rPr lang="en-US" sz="2400" b="1" baseline="-25000" dirty="0" err="1" smtClean="0">
                <a:sym typeface="Symbol"/>
              </a:rPr>
              <a:t>g</a:t>
            </a:r>
            <a:r>
              <a:rPr lang="en-US" sz="2400" b="1" dirty="0" smtClean="0">
                <a:sym typeface="Symbol"/>
              </a:rPr>
              <a:t>= </a:t>
            </a:r>
            <a:r>
              <a:rPr lang="en-US" sz="2400" b="1" dirty="0" err="1" smtClean="0">
                <a:sym typeface="Symbol"/>
              </a:rPr>
              <a:t>mgh</a:t>
            </a:r>
            <a:r>
              <a:rPr lang="en-US" sz="2400" b="1" dirty="0" smtClean="0">
                <a:sym typeface="Symbol"/>
              </a:rPr>
              <a:t> = mg (</a:t>
            </a:r>
            <a:r>
              <a:rPr lang="en-US" sz="2400" b="1" dirty="0" err="1" smtClean="0">
                <a:sym typeface="Symbol"/>
              </a:rPr>
              <a:t>h</a:t>
            </a:r>
            <a:r>
              <a:rPr lang="en-US" sz="2400" b="1" baseline="-25000" dirty="0" err="1" smtClean="0">
                <a:sym typeface="Symbol"/>
              </a:rPr>
              <a:t>final</a:t>
            </a:r>
            <a:r>
              <a:rPr lang="en-US" sz="2400" b="1" baseline="-25000" dirty="0" smtClean="0">
                <a:sym typeface="Symbol"/>
              </a:rPr>
              <a:t> </a:t>
            </a:r>
            <a:r>
              <a:rPr lang="en-US" sz="2400" b="1" dirty="0" smtClean="0">
                <a:sym typeface="Symbol"/>
              </a:rPr>
              <a:t>– </a:t>
            </a:r>
            <a:r>
              <a:rPr lang="en-US" sz="2400" b="1" dirty="0" err="1" smtClean="0">
                <a:sym typeface="Symbol"/>
              </a:rPr>
              <a:t>h</a:t>
            </a:r>
            <a:r>
              <a:rPr lang="en-US" sz="2400" b="1" baseline="-25000" dirty="0" err="1" smtClean="0">
                <a:sym typeface="Symbol"/>
              </a:rPr>
              <a:t>initial</a:t>
            </a:r>
            <a:r>
              <a:rPr lang="en-US" sz="2400" b="1" dirty="0" smtClean="0">
                <a:sym typeface="Symbol"/>
              </a:rPr>
              <a:t>)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4150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428736"/>
            <a:ext cx="7715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book with mass 1.45 kg is raised to a height of 1.00m above a table.  The top of the table is 0.75m above the floor. </a:t>
            </a:r>
          </a:p>
          <a:p>
            <a:endParaRPr lang="en-CA" sz="2800" dirty="0"/>
          </a:p>
          <a:p>
            <a:pPr marL="342900" indent="-342900">
              <a:buFont typeface="+mj-lt"/>
              <a:buAutoNum type="alphaLcParenR"/>
            </a:pPr>
            <a:r>
              <a:rPr lang="en-US" sz="2800" dirty="0"/>
              <a:t>What is the book’s </a:t>
            </a:r>
            <a:r>
              <a:rPr lang="en-US" sz="2800" dirty="0" smtClean="0"/>
              <a:t>change in energy if it is dropped </a:t>
            </a:r>
            <a:r>
              <a:rPr lang="en-US" sz="2800" dirty="0"/>
              <a:t>to the </a:t>
            </a:r>
            <a:r>
              <a:rPr lang="en-US" sz="2800" dirty="0" smtClean="0"/>
              <a:t>table top?</a:t>
            </a:r>
            <a:br>
              <a:rPr lang="en-US" sz="2800" dirty="0" smtClean="0"/>
            </a:br>
            <a:endParaRPr lang="en-CA" sz="2800" dirty="0"/>
          </a:p>
          <a:p>
            <a:pPr marL="342900" indent="-342900">
              <a:buFont typeface="+mj-lt"/>
              <a:buAutoNum type="alphaLcParenR"/>
            </a:pPr>
            <a:r>
              <a:rPr lang="en-US" sz="2800" dirty="0"/>
              <a:t>What is the book’s </a:t>
            </a:r>
            <a:r>
              <a:rPr lang="en-US" sz="2800" dirty="0"/>
              <a:t>change in energy if it is dropped </a:t>
            </a:r>
            <a:r>
              <a:rPr lang="en-US" sz="2800" dirty="0"/>
              <a:t>to the floor?</a:t>
            </a:r>
          </a:p>
        </p:txBody>
      </p:sp>
    </p:spTree>
    <p:extLst>
      <p:ext uri="{BB962C8B-B14F-4D97-AF65-F5344CB8AC3E}">
        <p14:creationId xmlns:p14="http://schemas.microsoft.com/office/powerpoint/2010/main" val="22722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283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Symbol</vt:lpstr>
      <vt:lpstr>Office Theme</vt:lpstr>
      <vt:lpstr>GRAVITATIONAL POTENTIAL ENERGY</vt:lpstr>
      <vt:lpstr>Gravitational Potential ENERGY</vt:lpstr>
      <vt:lpstr>Example: </vt:lpstr>
      <vt:lpstr>Changes in Potential Energy</vt:lpstr>
      <vt:lpstr>Example: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</dc:creator>
  <cp:lastModifiedBy>Nestor, Gregory</cp:lastModifiedBy>
  <cp:revision>10</cp:revision>
  <dcterms:created xsi:type="dcterms:W3CDTF">2006-08-16T00:00:00Z</dcterms:created>
  <dcterms:modified xsi:type="dcterms:W3CDTF">2018-06-07T14:24:19Z</dcterms:modified>
</cp:coreProperties>
</file>