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2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20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Conservation of Mechanical Energy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2971800"/>
            <a:ext cx="2235388" cy="35528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7158" y="714356"/>
            <a:ext cx="778674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Problem:  A 0.550 kg ball is thrown down from a cliff 30.0 m high with a speed of 5.00 m/s.  Assume air resistance is negligible.</a:t>
            </a:r>
          </a:p>
          <a:p>
            <a:endParaRPr lang="en-US" dirty="0">
              <a:latin typeface="Comic Sans MS" pitchFamily="66" charset="0"/>
            </a:endParaRPr>
          </a:p>
          <a:p>
            <a:r>
              <a:rPr lang="en-US" dirty="0" smtClean="0">
                <a:latin typeface="Comic Sans MS" pitchFamily="66" charset="0"/>
              </a:rPr>
              <a:t>Find:</a:t>
            </a:r>
          </a:p>
          <a:p>
            <a:r>
              <a:rPr lang="en-US" dirty="0">
                <a:latin typeface="Comic Sans MS" pitchFamily="66" charset="0"/>
              </a:rPr>
              <a:t>	</a:t>
            </a:r>
            <a:r>
              <a:rPr lang="en-US" dirty="0" smtClean="0">
                <a:latin typeface="Comic Sans MS" pitchFamily="66" charset="0"/>
              </a:rPr>
              <a:t>a) The ball’s initial kinetic, gravitational potential and total</a:t>
            </a:r>
          </a:p>
          <a:p>
            <a:r>
              <a:rPr lang="en-US" dirty="0">
                <a:latin typeface="Comic Sans MS" pitchFamily="66" charset="0"/>
              </a:rPr>
              <a:t> </a:t>
            </a:r>
            <a:r>
              <a:rPr lang="en-US" dirty="0" smtClean="0">
                <a:latin typeface="Comic Sans MS" pitchFamily="66" charset="0"/>
              </a:rPr>
              <a:t>                mechanical energy.</a:t>
            </a:r>
          </a:p>
          <a:p>
            <a:endParaRPr lang="en-US" dirty="0">
              <a:latin typeface="Comic Sans MS" pitchFamily="66" charset="0"/>
            </a:endParaRPr>
          </a:p>
          <a:p>
            <a:r>
              <a:rPr lang="en-US" dirty="0" smtClean="0">
                <a:latin typeface="Comic Sans MS" pitchFamily="66" charset="0"/>
              </a:rPr>
              <a:t>              b) Find the ball’s potential energy at a height of 10.0 m </a:t>
            </a:r>
          </a:p>
          <a:p>
            <a:r>
              <a:rPr lang="en-US" dirty="0">
                <a:latin typeface="Comic Sans MS" pitchFamily="66" charset="0"/>
              </a:rPr>
              <a:t> </a:t>
            </a:r>
            <a:r>
              <a:rPr lang="en-US" dirty="0" smtClean="0">
                <a:latin typeface="Comic Sans MS" pitchFamily="66" charset="0"/>
              </a:rPr>
              <a:t>                  above the ground and it’s kinetic energy at that height.</a:t>
            </a:r>
          </a:p>
          <a:p>
            <a:endParaRPr lang="en-US" dirty="0">
              <a:latin typeface="Comic Sans MS" pitchFamily="66" charset="0"/>
            </a:endParaRPr>
          </a:p>
          <a:p>
            <a:r>
              <a:rPr lang="en-US" dirty="0" smtClean="0">
                <a:latin typeface="Comic Sans MS" pitchFamily="66" charset="0"/>
              </a:rPr>
              <a:t>              c) Find the ball’s speed just before it hits the ground. 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85918" y="5000636"/>
            <a:ext cx="65722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Ans</a:t>
            </a:r>
            <a:r>
              <a:rPr lang="en-US" dirty="0" smtClean="0"/>
              <a:t>:  1.a) E</a:t>
            </a:r>
            <a:r>
              <a:rPr lang="en-US" baseline="-25000" dirty="0" smtClean="0"/>
              <a:t>k1</a:t>
            </a:r>
            <a:r>
              <a:rPr lang="en-US" dirty="0" smtClean="0"/>
              <a:t>=6.88 J, E</a:t>
            </a:r>
            <a:r>
              <a:rPr lang="en-US" baseline="-25000" dirty="0" smtClean="0"/>
              <a:t>g1</a:t>
            </a:r>
            <a:r>
              <a:rPr lang="en-US" dirty="0" smtClean="0"/>
              <a:t>=162 J E</a:t>
            </a:r>
            <a:r>
              <a:rPr lang="en-US" baseline="-25000" dirty="0" smtClean="0"/>
              <a:t>T</a:t>
            </a:r>
            <a:r>
              <a:rPr lang="en-US" dirty="0" smtClean="0"/>
              <a:t>=169 J</a:t>
            </a:r>
          </a:p>
          <a:p>
            <a:r>
              <a:rPr lang="en-US" dirty="0"/>
              <a:t> </a:t>
            </a:r>
            <a:r>
              <a:rPr lang="en-US" dirty="0" smtClean="0"/>
              <a:t>            b) E</a:t>
            </a:r>
            <a:r>
              <a:rPr lang="en-US" baseline="-25000" dirty="0" smtClean="0"/>
              <a:t>g2</a:t>
            </a:r>
            <a:r>
              <a:rPr lang="en-US" dirty="0" smtClean="0"/>
              <a:t>= 54.0 J,  E</a:t>
            </a:r>
            <a:r>
              <a:rPr lang="en-US" baseline="-25000" dirty="0" smtClean="0"/>
              <a:t>k2</a:t>
            </a:r>
            <a:r>
              <a:rPr lang="en-US" dirty="0" smtClean="0"/>
              <a:t>= 115J</a:t>
            </a:r>
          </a:p>
          <a:p>
            <a:r>
              <a:rPr lang="en-US" dirty="0"/>
              <a:t> </a:t>
            </a:r>
            <a:r>
              <a:rPr lang="en-US" dirty="0" smtClean="0"/>
              <a:t>            c) </a:t>
            </a:r>
            <a:r>
              <a:rPr lang="en-US" dirty="0" err="1" smtClean="0"/>
              <a:t>v</a:t>
            </a:r>
            <a:r>
              <a:rPr lang="en-US" baseline="-25000" dirty="0" err="1" smtClean="0"/>
              <a:t>final</a:t>
            </a:r>
            <a:r>
              <a:rPr lang="en-US" baseline="-25000" dirty="0" smtClean="0"/>
              <a:t> </a:t>
            </a:r>
            <a:r>
              <a:rPr lang="en-US" dirty="0" smtClean="0"/>
              <a:t>= 24.8 m/s    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196335"/>
            <a:ext cx="16225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u="sng" dirty="0" smtClean="0"/>
              <a:t>Energy:</a:t>
            </a:r>
            <a:r>
              <a:rPr lang="en-US" dirty="0" smtClean="0"/>
              <a:t> 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0" y="775739"/>
            <a:ext cx="79784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The ability to do WORK or to alter the surroundings </a:t>
            </a:r>
            <a:endParaRPr lang="en-US" sz="2400" b="1" dirty="0"/>
          </a:p>
          <a:p>
            <a:r>
              <a:rPr lang="en-US" sz="2400" b="1" dirty="0"/>
              <a:t>i</a:t>
            </a:r>
            <a:r>
              <a:rPr lang="en-US" sz="2400" b="1" dirty="0" smtClean="0"/>
              <a:t>n some way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143000" y="2895600"/>
            <a:ext cx="7391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Energy Examples</a:t>
            </a:r>
            <a:r>
              <a:rPr lang="en-US" sz="2400" b="1" smtClean="0"/>
              <a:t>: 	kinetic </a:t>
            </a:r>
            <a:r>
              <a:rPr lang="en-US" sz="2400" b="1" dirty="0" smtClean="0"/>
              <a:t>energy</a:t>
            </a:r>
          </a:p>
          <a:p>
            <a:r>
              <a:rPr lang="en-US" sz="2400" b="1" dirty="0"/>
              <a:t> </a:t>
            </a:r>
            <a:r>
              <a:rPr lang="en-US" sz="2400" b="1" dirty="0" smtClean="0"/>
              <a:t>                		gravitational potential energy</a:t>
            </a:r>
          </a:p>
          <a:p>
            <a:r>
              <a:rPr lang="en-US" sz="2400" b="1" dirty="0"/>
              <a:t> </a:t>
            </a:r>
            <a:r>
              <a:rPr lang="en-US" sz="2400" b="1" dirty="0" smtClean="0"/>
              <a:t>               		thermal energy</a:t>
            </a:r>
            <a:endParaRPr lang="en-US" sz="2400" b="1" dirty="0"/>
          </a:p>
        </p:txBody>
      </p:sp>
      <p:sp>
        <p:nvSpPr>
          <p:cNvPr id="9" name="Rectangle 8"/>
          <p:cNvSpPr/>
          <p:nvPr/>
        </p:nvSpPr>
        <p:spPr>
          <a:xfrm>
            <a:off x="609600" y="4267200"/>
            <a:ext cx="559640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u="sng" dirty="0" smtClean="0">
                <a:sym typeface="Symbol"/>
              </a:rPr>
              <a:t>Law of Conservation of Energy:</a:t>
            </a:r>
            <a:endParaRPr lang="en-US" sz="2800" u="sng" dirty="0"/>
          </a:p>
        </p:txBody>
      </p:sp>
      <p:sp>
        <p:nvSpPr>
          <p:cNvPr id="10" name="Rectangle 9"/>
          <p:cNvSpPr/>
          <p:nvPr/>
        </p:nvSpPr>
        <p:spPr>
          <a:xfrm>
            <a:off x="457200" y="4876800"/>
            <a:ext cx="805861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ym typeface="Symbol"/>
              </a:rPr>
              <a:t>Energy can neither be __________ nor _____________.  </a:t>
            </a:r>
          </a:p>
          <a:p>
            <a:r>
              <a:rPr lang="en-US" sz="2400" b="1" dirty="0" smtClean="0">
                <a:sym typeface="Symbol"/>
              </a:rPr>
              <a:t>Energy can be___________________ from one form </a:t>
            </a:r>
          </a:p>
          <a:p>
            <a:r>
              <a:rPr lang="en-US" sz="2400" b="1" dirty="0" smtClean="0">
                <a:sym typeface="Symbol"/>
              </a:rPr>
              <a:t>to another. 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3581400" y="4800600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created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638800" y="4800600"/>
            <a:ext cx="213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destroyed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048000" y="5181600"/>
            <a:ext cx="213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transformed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70913" y="1682936"/>
            <a:ext cx="84930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Work is done when a force acts on an object and </a:t>
            </a:r>
          </a:p>
          <a:p>
            <a:r>
              <a:rPr lang="en-US" sz="2400" b="1" dirty="0" smtClean="0"/>
              <a:t>the object undergoes</a:t>
            </a:r>
            <a:r>
              <a:rPr lang="en-US" sz="2400" dirty="0"/>
              <a:t> </a:t>
            </a:r>
            <a:r>
              <a:rPr lang="en-US" sz="2400" dirty="0" smtClean="0"/>
              <a:t>a displacement in the direction of</a:t>
            </a:r>
          </a:p>
          <a:p>
            <a:r>
              <a:rPr lang="en-CA" sz="2400" dirty="0"/>
              <a:t>t</a:t>
            </a:r>
            <a:r>
              <a:rPr lang="en-CA" sz="2400" dirty="0" smtClean="0"/>
              <a:t>he force.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3200" dirty="0" smtClean="0">
                <a:latin typeface="Comic Sans MS" pitchFamily="66" charset="0"/>
              </a:rPr>
              <a:t/>
            </a:r>
            <a:br>
              <a:rPr lang="en-US" sz="3200" dirty="0" smtClean="0">
                <a:latin typeface="Comic Sans MS" pitchFamily="66" charset="0"/>
              </a:rPr>
            </a:br>
            <a:r>
              <a:rPr lang="en-US" sz="3200" dirty="0">
                <a:latin typeface="Comic Sans MS" pitchFamily="66" charset="0"/>
              </a:rPr>
              <a:t/>
            </a:r>
            <a:br>
              <a:rPr lang="en-US" sz="3200" dirty="0">
                <a:latin typeface="Comic Sans MS" pitchFamily="66" charset="0"/>
              </a:rPr>
            </a:br>
            <a:r>
              <a:rPr lang="en-US" sz="3200" dirty="0" smtClean="0">
                <a:latin typeface="Comic Sans MS" pitchFamily="66" charset="0"/>
              </a:rPr>
              <a:t/>
            </a:r>
            <a:br>
              <a:rPr lang="en-US" sz="3200" dirty="0" smtClean="0">
                <a:latin typeface="Comic Sans MS" pitchFamily="66" charset="0"/>
              </a:rPr>
            </a:br>
            <a:r>
              <a:rPr lang="en-US" sz="3200" dirty="0" smtClean="0">
                <a:latin typeface="Comic Sans MS" pitchFamily="66" charset="0"/>
              </a:rPr>
              <a:t>Total Mechanical Energy is conserved in cases where an object is moving freely in a gravitational field </a:t>
            </a:r>
            <a:br>
              <a:rPr lang="en-US" sz="3200" dirty="0" smtClean="0">
                <a:latin typeface="Comic Sans MS" pitchFamily="66" charset="0"/>
              </a:rPr>
            </a:br>
            <a:r>
              <a:rPr lang="en-US" sz="3200" dirty="0" smtClean="0">
                <a:latin typeface="Comic Sans MS" pitchFamily="66" charset="0"/>
              </a:rPr>
              <a:t/>
            </a:r>
            <a:br>
              <a:rPr lang="en-US" sz="3200" dirty="0" smtClean="0">
                <a:latin typeface="Comic Sans MS" pitchFamily="66" charset="0"/>
              </a:rPr>
            </a:br>
            <a:r>
              <a:rPr lang="en-US" sz="3200" dirty="0" smtClean="0">
                <a:latin typeface="Comic Sans MS" pitchFamily="66" charset="0"/>
              </a:rPr>
              <a:t>-friction and air resistance are ignored</a:t>
            </a:r>
            <a:endParaRPr lang="en-US" sz="3200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3071810"/>
            <a:ext cx="8229600" cy="3257560"/>
          </a:xfrm>
        </p:spPr>
        <p:txBody>
          <a:bodyPr/>
          <a:lstStyle/>
          <a:p>
            <a:r>
              <a:rPr lang="en-US" dirty="0" smtClean="0"/>
              <a:t>Examples:</a:t>
            </a:r>
          </a:p>
          <a:p>
            <a:r>
              <a:rPr lang="en-US" dirty="0" smtClean="0"/>
              <a:t>Ball is thrown up in the air after leaving thrower’s hand</a:t>
            </a:r>
          </a:p>
          <a:p>
            <a:r>
              <a:rPr lang="en-US" dirty="0" smtClean="0"/>
              <a:t>“gravity rides” like roller coaster</a:t>
            </a:r>
          </a:p>
          <a:p>
            <a:r>
              <a:rPr lang="en-US" dirty="0"/>
              <a:t>p</a:t>
            </a:r>
            <a:r>
              <a:rPr lang="en-US" dirty="0" smtClean="0"/>
              <a:t>endulum swinging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472" y="1000108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4800" dirty="0" smtClean="0">
                <a:latin typeface="Comic Sans MS" pitchFamily="66" charset="0"/>
              </a:rPr>
              <a:t>            E</a:t>
            </a:r>
            <a:r>
              <a:rPr lang="en-US" sz="4800" baseline="-25000" dirty="0" smtClean="0">
                <a:latin typeface="Comic Sans MS" pitchFamily="66" charset="0"/>
              </a:rPr>
              <a:t>T</a:t>
            </a:r>
            <a:r>
              <a:rPr lang="en-US" sz="4800" dirty="0" smtClean="0">
                <a:latin typeface="Comic Sans MS" pitchFamily="66" charset="0"/>
              </a:rPr>
              <a:t> = </a:t>
            </a:r>
            <a:r>
              <a:rPr lang="en-US" sz="4800" dirty="0" err="1" smtClean="0">
                <a:latin typeface="Comic Sans MS" pitchFamily="66" charset="0"/>
              </a:rPr>
              <a:t>E</a:t>
            </a:r>
            <a:r>
              <a:rPr lang="en-US" sz="4800" baseline="-25000" dirty="0" err="1" smtClean="0">
                <a:latin typeface="Comic Sans MS" pitchFamily="66" charset="0"/>
              </a:rPr>
              <a:t>g</a:t>
            </a:r>
            <a:r>
              <a:rPr lang="en-US" sz="4800" dirty="0" smtClean="0">
                <a:latin typeface="Comic Sans MS" pitchFamily="66" charset="0"/>
              </a:rPr>
              <a:t>  + </a:t>
            </a:r>
            <a:r>
              <a:rPr lang="en-US" sz="4800" dirty="0" err="1" smtClean="0">
                <a:latin typeface="Comic Sans MS" pitchFamily="66" charset="0"/>
              </a:rPr>
              <a:t>E</a:t>
            </a:r>
            <a:r>
              <a:rPr lang="en-US" sz="4800" baseline="-25000" dirty="0" err="1" smtClean="0">
                <a:latin typeface="Comic Sans MS" pitchFamily="66" charset="0"/>
              </a:rPr>
              <a:t>k</a:t>
            </a:r>
            <a:endParaRPr lang="en-US" sz="4800" baseline="-25000" dirty="0" smtClean="0">
              <a:latin typeface="Comic Sans MS" pitchFamily="66" charset="0"/>
            </a:endParaRPr>
          </a:p>
          <a:p>
            <a:pPr>
              <a:buNone/>
            </a:pPr>
            <a:r>
              <a:rPr lang="en-US" sz="4800" baseline="-25000" dirty="0" smtClean="0">
                <a:latin typeface="Comic Sans MS" pitchFamily="66" charset="0"/>
              </a:rPr>
              <a:t>OR</a:t>
            </a:r>
          </a:p>
          <a:p>
            <a:pPr>
              <a:buNone/>
            </a:pPr>
            <a:r>
              <a:rPr lang="en-US" sz="4800" dirty="0" smtClean="0">
                <a:latin typeface="Comic Sans MS" pitchFamily="66" charset="0"/>
              </a:rPr>
              <a:t>       E</a:t>
            </a:r>
            <a:r>
              <a:rPr lang="en-US" sz="4800" baseline="-25000" dirty="0" smtClean="0">
                <a:latin typeface="Comic Sans MS" pitchFamily="66" charset="0"/>
              </a:rPr>
              <a:t>g1</a:t>
            </a:r>
            <a:r>
              <a:rPr lang="en-US" sz="4800" dirty="0" smtClean="0">
                <a:latin typeface="Comic Sans MS" pitchFamily="66" charset="0"/>
              </a:rPr>
              <a:t>  + E</a:t>
            </a:r>
            <a:r>
              <a:rPr lang="en-US" sz="4800" baseline="-25000" dirty="0" smtClean="0">
                <a:latin typeface="Comic Sans MS" pitchFamily="66" charset="0"/>
              </a:rPr>
              <a:t>k1= </a:t>
            </a:r>
            <a:r>
              <a:rPr lang="en-US" sz="4800" dirty="0" smtClean="0">
                <a:latin typeface="Comic Sans MS" pitchFamily="66" charset="0"/>
              </a:rPr>
              <a:t>E</a:t>
            </a:r>
            <a:r>
              <a:rPr lang="en-US" sz="4800" baseline="-25000" dirty="0" smtClean="0">
                <a:latin typeface="Comic Sans MS" pitchFamily="66" charset="0"/>
              </a:rPr>
              <a:t>g2</a:t>
            </a:r>
            <a:r>
              <a:rPr lang="en-US" sz="4800" dirty="0" smtClean="0">
                <a:latin typeface="Comic Sans MS" pitchFamily="66" charset="0"/>
              </a:rPr>
              <a:t>  + E</a:t>
            </a:r>
            <a:r>
              <a:rPr lang="en-US" sz="4800" baseline="-25000" dirty="0" smtClean="0">
                <a:latin typeface="Comic Sans MS" pitchFamily="66" charset="0"/>
              </a:rPr>
              <a:t>k2</a:t>
            </a:r>
            <a:endParaRPr lang="en-US" sz="4800" baseline="-25000" dirty="0">
              <a:latin typeface="Comic Sans MS" pitchFamily="66" charset="0"/>
            </a:endParaRPr>
          </a:p>
          <a:p>
            <a:pPr>
              <a:buNone/>
            </a:pPr>
            <a:r>
              <a:rPr lang="en-US" sz="4800" baseline="-25000" dirty="0" smtClean="0">
                <a:latin typeface="Comic Sans MS" pitchFamily="66" charset="0"/>
              </a:rPr>
              <a:t> </a:t>
            </a:r>
            <a:endParaRPr lang="en-US" sz="4800" baseline="-25000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Examples:  Roller Coaster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71604" y="1142984"/>
            <a:ext cx="6543675" cy="340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1071538" y="4357694"/>
            <a:ext cx="7929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As the car falls it loses ________________ energy and gains ___________ energy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28662" y="5000636"/>
            <a:ext cx="7929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As the car rises it loses ________________ energy and gains ___________ energy 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28662" y="5857892"/>
            <a:ext cx="7929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SUM of the kinetic energy and potential energy is _______________. 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643306" y="4357694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potential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786578" y="4929198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potential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643306" y="5000636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kinetic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000892" y="4357694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kinetic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286512" y="5857892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constant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488" y="1785926"/>
            <a:ext cx="3095639" cy="24189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2: A Simple Pendulum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5720" y="1643050"/>
            <a:ext cx="80724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Assume the pendulum is released from rest from position 1</a:t>
            </a:r>
            <a:endParaRPr lang="en-US" sz="2400" b="1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34" y="4000504"/>
            <a:ext cx="1987840" cy="142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14612" y="4143380"/>
            <a:ext cx="1928826" cy="1257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072330" y="4286256"/>
            <a:ext cx="1783084" cy="11430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072066" y="4214818"/>
            <a:ext cx="1714512" cy="1241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3714744" y="4857760"/>
            <a:ext cx="785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2 J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00760" y="4500984"/>
            <a:ext cx="785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0 J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001024" y="4527618"/>
            <a:ext cx="785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6 J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85720" y="5715016"/>
            <a:ext cx="807249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Energy is converted between Potential Energy and Kinetic Energy but the TOTAL ENERGY is CONSTANT!!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123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Conservation </a:t>
            </a:r>
            <a:r>
              <a:rPr lang="en-CA" dirty="0" smtClean="0"/>
              <a:t>Sample #1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28650" y="1536376"/>
            <a:ext cx="7886700" cy="1990595"/>
          </a:xfrm>
        </p:spPr>
        <p:txBody>
          <a:bodyPr>
            <a:normAutofit lnSpcReduction="10000"/>
          </a:bodyPr>
          <a:lstStyle/>
          <a:p>
            <a:r>
              <a:rPr lang="en-US" sz="1800" dirty="0"/>
              <a:t>A high school student shoots a 0.040 kg arrow straight up in the air at 30.0 m/s during </a:t>
            </a:r>
            <a:r>
              <a:rPr lang="en-US" sz="1800" dirty="0" smtClean="0"/>
              <a:t>archery </a:t>
            </a:r>
            <a:r>
              <a:rPr lang="en-US" sz="1800" dirty="0"/>
              <a:t>class in the school gym</a:t>
            </a:r>
            <a:r>
              <a:rPr lang="en-US" sz="1800" dirty="0" smtClean="0"/>
              <a:t>.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sz="1600" dirty="0"/>
              <a:t>Assuming no air resistance, what is the maximum height that the arrow could reach?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sz="1600" dirty="0" smtClean="0"/>
              <a:t>What </a:t>
            </a:r>
            <a:r>
              <a:rPr lang="en-US" sz="1600" dirty="0"/>
              <a:t>is the kinetic energy of the arrow when it strikes the ceiling at a height of 15.0 m?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sz="1600" dirty="0" smtClean="0"/>
              <a:t>How </a:t>
            </a:r>
            <a:r>
              <a:rPr lang="en-US" sz="1600" dirty="0"/>
              <a:t>fast is the arrow going when it strikes the ceiling</a:t>
            </a:r>
            <a:r>
              <a:rPr lang="en-US" sz="1600" dirty="0" smtClean="0"/>
              <a:t>?</a:t>
            </a:r>
            <a:endParaRPr lang="en-US" sz="16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942000" y="3673670"/>
          <a:ext cx="7573350" cy="26078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05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38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2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2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622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622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15775">
                <a:tc>
                  <a:txBody>
                    <a:bodyPr/>
                    <a:lstStyle/>
                    <a:p>
                      <a:pPr algn="ctr"/>
                      <a:r>
                        <a:rPr lang="en-CA" sz="1400" b="1" dirty="0" smtClean="0"/>
                        <a:t>Position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b="1" dirty="0" smtClean="0"/>
                        <a:t>H - Height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b="1" dirty="0" smtClean="0"/>
                        <a:t>E</a:t>
                      </a:r>
                      <a:r>
                        <a:rPr lang="en-CA" sz="1400" b="1" baseline="-25000" dirty="0" smtClean="0"/>
                        <a:t>G</a:t>
                      </a:r>
                    </a:p>
                    <a:p>
                      <a:pPr algn="ctr"/>
                      <a:r>
                        <a:rPr lang="en-CA" sz="1400" b="1" dirty="0" smtClean="0"/>
                        <a:t>(</a:t>
                      </a:r>
                      <a:r>
                        <a:rPr lang="en-CA" sz="1400" b="1" dirty="0" err="1" smtClean="0"/>
                        <a:t>mgh</a:t>
                      </a:r>
                      <a:r>
                        <a:rPr lang="en-CA" sz="1400" b="1" dirty="0" smtClean="0"/>
                        <a:t>)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b="1" dirty="0" smtClean="0"/>
                        <a:t>V - Speed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b="1" dirty="0" smtClean="0"/>
                        <a:t>E</a:t>
                      </a:r>
                      <a:r>
                        <a:rPr lang="en-CA" sz="1400" b="1" baseline="-25000" dirty="0" smtClean="0"/>
                        <a:t>K</a:t>
                      </a:r>
                    </a:p>
                    <a:p>
                      <a:pPr algn="ctr"/>
                      <a:r>
                        <a:rPr lang="en-CA" sz="1400" b="1" dirty="0" smtClean="0"/>
                        <a:t>(1/2mv</a:t>
                      </a:r>
                      <a:r>
                        <a:rPr lang="en-CA" sz="1400" b="1" baseline="30000" dirty="0" smtClean="0"/>
                        <a:t>2</a:t>
                      </a:r>
                      <a:r>
                        <a:rPr lang="en-CA" sz="1400" b="1" dirty="0" smtClean="0"/>
                        <a:t>)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b="1" dirty="0" smtClean="0"/>
                        <a:t>E</a:t>
                      </a:r>
                      <a:r>
                        <a:rPr lang="en-CA" sz="1400" b="1" baseline="-25000" dirty="0" smtClean="0"/>
                        <a:t>T </a:t>
                      </a:r>
                      <a:r>
                        <a:rPr lang="en-CA" sz="1400" b="1" dirty="0" smtClean="0"/>
                        <a:t/>
                      </a:r>
                      <a:br>
                        <a:rPr lang="en-CA" sz="1400" b="1" dirty="0" smtClean="0"/>
                      </a:br>
                      <a:r>
                        <a:rPr lang="en-CA" sz="1400" b="1" dirty="0" smtClean="0"/>
                        <a:t>(Total Energy)</a:t>
                      </a:r>
                      <a:endParaRPr 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8750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/>
                        <a:t>Top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5461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/>
                        <a:t>Middle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5461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/>
                        <a:t>Bottom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56963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Conservation Sample </a:t>
            </a:r>
            <a:r>
              <a:rPr lang="en-CA" dirty="0" smtClean="0"/>
              <a:t>#2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28650" y="1536376"/>
            <a:ext cx="7886700" cy="199059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Problem:  A 0.550 kg ball is thrown down from a cliff 30.0 m high with a speed of 5.00 m/s.  Assume air resistance is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negligible.</a:t>
            </a:r>
          </a:p>
          <a:p>
            <a:pPr marL="342900" indent="-342900">
              <a:buFont typeface="+mj-lt"/>
              <a:buAutoNum type="alphaLcParenR"/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ball’s initial kinetic, gravitational potential and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total mechanical energy.</a:t>
            </a:r>
          </a:p>
          <a:p>
            <a:pPr marL="342900" indent="-342900">
              <a:buFont typeface="+mj-lt"/>
              <a:buAutoNum type="alphaLcParenR"/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Find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the ball’s potential energy at a height of 10.0 m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above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the ground and it’s kinetic energy at that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height.</a:t>
            </a:r>
          </a:p>
          <a:p>
            <a:pPr marL="342900" indent="-342900">
              <a:buFont typeface="+mj-lt"/>
              <a:buAutoNum type="alphaLcParenR"/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Find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the ball’s speed just before it hits the ground. 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942000" y="3673670"/>
          <a:ext cx="7573350" cy="26078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05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38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2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2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622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622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15775">
                <a:tc>
                  <a:txBody>
                    <a:bodyPr/>
                    <a:lstStyle/>
                    <a:p>
                      <a:pPr algn="ctr"/>
                      <a:r>
                        <a:rPr lang="en-CA" sz="1400" b="1" dirty="0" smtClean="0"/>
                        <a:t>Position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b="1" dirty="0" smtClean="0"/>
                        <a:t>H - Height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b="1" dirty="0" smtClean="0"/>
                        <a:t>E</a:t>
                      </a:r>
                      <a:r>
                        <a:rPr lang="en-CA" sz="1400" b="1" baseline="-25000" dirty="0" smtClean="0"/>
                        <a:t>G</a:t>
                      </a:r>
                    </a:p>
                    <a:p>
                      <a:pPr algn="ctr"/>
                      <a:r>
                        <a:rPr lang="en-CA" sz="1400" b="1" dirty="0" smtClean="0"/>
                        <a:t>(</a:t>
                      </a:r>
                      <a:r>
                        <a:rPr lang="en-CA" sz="1400" b="1" dirty="0" err="1" smtClean="0"/>
                        <a:t>mgh</a:t>
                      </a:r>
                      <a:r>
                        <a:rPr lang="en-CA" sz="1400" b="1" dirty="0" smtClean="0"/>
                        <a:t>)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b="1" dirty="0" smtClean="0"/>
                        <a:t>V - Speed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b="1" dirty="0" smtClean="0"/>
                        <a:t>E</a:t>
                      </a:r>
                      <a:r>
                        <a:rPr lang="en-CA" sz="1400" b="1" baseline="-25000" dirty="0" smtClean="0"/>
                        <a:t>K</a:t>
                      </a:r>
                    </a:p>
                    <a:p>
                      <a:pPr algn="ctr"/>
                      <a:r>
                        <a:rPr lang="en-CA" sz="1400" b="1" dirty="0" smtClean="0"/>
                        <a:t>(1/2mv</a:t>
                      </a:r>
                      <a:r>
                        <a:rPr lang="en-CA" sz="1400" b="1" baseline="30000" dirty="0" smtClean="0"/>
                        <a:t>2</a:t>
                      </a:r>
                      <a:r>
                        <a:rPr lang="en-CA" sz="1400" b="1" dirty="0" smtClean="0"/>
                        <a:t>)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b="1" dirty="0" smtClean="0"/>
                        <a:t>E</a:t>
                      </a:r>
                      <a:r>
                        <a:rPr lang="en-CA" sz="1400" b="1" baseline="-25000" dirty="0" smtClean="0"/>
                        <a:t>T </a:t>
                      </a:r>
                      <a:r>
                        <a:rPr lang="en-CA" sz="1400" b="1" dirty="0" smtClean="0"/>
                        <a:t/>
                      </a:r>
                      <a:br>
                        <a:rPr lang="en-CA" sz="1400" b="1" dirty="0" smtClean="0"/>
                      </a:br>
                      <a:r>
                        <a:rPr lang="en-CA" sz="1400" b="1" dirty="0" smtClean="0"/>
                        <a:t>(Total Energy)</a:t>
                      </a:r>
                      <a:endParaRPr 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8750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/>
                        <a:t>Top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5461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/>
                        <a:t>Middle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5461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/>
                        <a:t>Bottom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62211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443</Words>
  <Application>Microsoft Office PowerPoint</Application>
  <PresentationFormat>On-screen Show (4:3)</PresentationFormat>
  <Paragraphs>86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Comic Sans MS</vt:lpstr>
      <vt:lpstr>Symbol</vt:lpstr>
      <vt:lpstr>Office Theme</vt:lpstr>
      <vt:lpstr>Conservation of Mechanical Energy</vt:lpstr>
      <vt:lpstr>PowerPoint Presentation</vt:lpstr>
      <vt:lpstr>   Total Mechanical Energy is conserved in cases where an object is moving freely in a gravitational field   -friction and air resistance are ignored</vt:lpstr>
      <vt:lpstr>PowerPoint Presentation</vt:lpstr>
      <vt:lpstr>Examples:  Roller Coaster</vt:lpstr>
      <vt:lpstr>Example 2: A Simple Pendulum</vt:lpstr>
      <vt:lpstr>PowerPoint Presentation</vt:lpstr>
      <vt:lpstr>Conservation Sample #1</vt:lpstr>
      <vt:lpstr>Conservation Sample #2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Greg</dc:creator>
  <cp:lastModifiedBy>Nestor, Gregory</cp:lastModifiedBy>
  <cp:revision>7</cp:revision>
  <dcterms:created xsi:type="dcterms:W3CDTF">2006-08-16T00:00:00Z</dcterms:created>
  <dcterms:modified xsi:type="dcterms:W3CDTF">2019-05-28T19:12:12Z</dcterms:modified>
</cp:coreProperties>
</file>