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5997-8816-491C-AB7F-0835C0F15277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8D00-5DE4-4B6A-8B22-3E643C791A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5997-8816-491C-AB7F-0835C0F15277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8D00-5DE4-4B6A-8B22-3E643C791A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5997-8816-491C-AB7F-0835C0F15277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8D00-5DE4-4B6A-8B22-3E643C791A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5997-8816-491C-AB7F-0835C0F15277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8D00-5DE4-4B6A-8B22-3E643C791A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5997-8816-491C-AB7F-0835C0F15277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8D00-5DE4-4B6A-8B22-3E643C791A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5997-8816-491C-AB7F-0835C0F15277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8D00-5DE4-4B6A-8B22-3E643C791A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5997-8816-491C-AB7F-0835C0F15277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8D00-5DE4-4B6A-8B22-3E643C791A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5997-8816-491C-AB7F-0835C0F15277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8D00-5DE4-4B6A-8B22-3E643C791A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5997-8816-491C-AB7F-0835C0F15277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8D00-5DE4-4B6A-8B22-3E643C791A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5997-8816-491C-AB7F-0835C0F15277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8D00-5DE4-4B6A-8B22-3E643C791A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5997-8816-491C-AB7F-0835C0F15277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8D00-5DE4-4B6A-8B22-3E643C791A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75997-8816-491C-AB7F-0835C0F15277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B8D00-5DE4-4B6A-8B22-3E643C791A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Conservation of Mechanical Energy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928934"/>
            <a:ext cx="2235388" cy="3552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>
                <a:latin typeface="Comic Sans MS" pitchFamily="66" charset="0"/>
              </a:rPr>
              <a:t/>
            </a:r>
            <a:br>
              <a:rPr lang="en-US" sz="3200" dirty="0" smtClean="0">
                <a:latin typeface="Comic Sans MS" pitchFamily="66" charset="0"/>
              </a:rPr>
            </a:br>
            <a:r>
              <a:rPr lang="en-US" sz="3200" dirty="0">
                <a:latin typeface="Comic Sans MS" pitchFamily="66" charset="0"/>
              </a:rPr>
              <a:t/>
            </a:r>
            <a:br>
              <a:rPr lang="en-US" sz="3200" dirty="0">
                <a:latin typeface="Comic Sans MS" pitchFamily="66" charset="0"/>
              </a:rPr>
            </a:br>
            <a:r>
              <a:rPr lang="en-US" sz="3200" dirty="0" smtClean="0">
                <a:latin typeface="Comic Sans MS" pitchFamily="66" charset="0"/>
              </a:rPr>
              <a:t/>
            </a:r>
            <a:br>
              <a:rPr lang="en-US" sz="3200" dirty="0" smtClean="0">
                <a:latin typeface="Comic Sans MS" pitchFamily="66" charset="0"/>
              </a:rPr>
            </a:br>
            <a:r>
              <a:rPr lang="en-US" sz="3200" dirty="0" smtClean="0">
                <a:latin typeface="Comic Sans MS" pitchFamily="66" charset="0"/>
              </a:rPr>
              <a:t>Total Mechanical Energy is conserved in cases where an object is moving freely in a gravitational field </a:t>
            </a:r>
            <a:br>
              <a:rPr lang="en-US" sz="3200" dirty="0" smtClean="0">
                <a:latin typeface="Comic Sans MS" pitchFamily="66" charset="0"/>
              </a:rPr>
            </a:br>
            <a:r>
              <a:rPr lang="en-US" sz="3200" dirty="0" smtClean="0">
                <a:latin typeface="Comic Sans MS" pitchFamily="66" charset="0"/>
              </a:rPr>
              <a:t/>
            </a:r>
            <a:br>
              <a:rPr lang="en-US" sz="3200" dirty="0" smtClean="0">
                <a:latin typeface="Comic Sans MS" pitchFamily="66" charset="0"/>
              </a:rPr>
            </a:br>
            <a:r>
              <a:rPr lang="en-US" sz="3200" dirty="0" smtClean="0">
                <a:latin typeface="Comic Sans MS" pitchFamily="66" charset="0"/>
              </a:rPr>
              <a:t>-friction and air resistance are ignored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3071810"/>
            <a:ext cx="8229600" cy="3257560"/>
          </a:xfrm>
        </p:spPr>
        <p:txBody>
          <a:bodyPr/>
          <a:lstStyle/>
          <a:p>
            <a:r>
              <a:rPr lang="en-US" dirty="0" smtClean="0"/>
              <a:t>Examples:</a:t>
            </a:r>
          </a:p>
          <a:p>
            <a:r>
              <a:rPr lang="en-US" dirty="0" smtClean="0"/>
              <a:t>Ball is thrown up in the air after leaving thrower’s hand</a:t>
            </a:r>
          </a:p>
          <a:p>
            <a:r>
              <a:rPr lang="en-US" dirty="0" smtClean="0"/>
              <a:t>“gravity rides” like roller coaster</a:t>
            </a:r>
          </a:p>
          <a:p>
            <a:r>
              <a:rPr lang="en-US" dirty="0"/>
              <a:t>p</a:t>
            </a:r>
            <a:r>
              <a:rPr lang="en-US" dirty="0" smtClean="0"/>
              <a:t>endulum swinging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000108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            E</a:t>
            </a:r>
            <a:r>
              <a:rPr lang="en-US" sz="4800" baseline="-25000" dirty="0" smtClean="0">
                <a:latin typeface="Comic Sans MS" pitchFamily="66" charset="0"/>
              </a:rPr>
              <a:t>T</a:t>
            </a:r>
            <a:r>
              <a:rPr lang="en-US" sz="4800" dirty="0" smtClean="0">
                <a:latin typeface="Comic Sans MS" pitchFamily="66" charset="0"/>
              </a:rPr>
              <a:t> = </a:t>
            </a:r>
            <a:r>
              <a:rPr lang="en-US" sz="4800" dirty="0" err="1" smtClean="0">
                <a:latin typeface="Comic Sans MS" pitchFamily="66" charset="0"/>
              </a:rPr>
              <a:t>E</a:t>
            </a:r>
            <a:r>
              <a:rPr lang="en-US" sz="4800" baseline="-25000" dirty="0" err="1" smtClean="0">
                <a:latin typeface="Comic Sans MS" pitchFamily="66" charset="0"/>
              </a:rPr>
              <a:t>g</a:t>
            </a:r>
            <a:r>
              <a:rPr lang="en-US" sz="4800" dirty="0" smtClean="0">
                <a:latin typeface="Comic Sans MS" pitchFamily="66" charset="0"/>
              </a:rPr>
              <a:t>  + </a:t>
            </a:r>
            <a:r>
              <a:rPr lang="en-US" sz="4800" dirty="0" err="1" smtClean="0">
                <a:latin typeface="Comic Sans MS" pitchFamily="66" charset="0"/>
              </a:rPr>
              <a:t>E</a:t>
            </a:r>
            <a:r>
              <a:rPr lang="en-US" sz="4800" baseline="-25000" dirty="0" err="1" smtClean="0">
                <a:latin typeface="Comic Sans MS" pitchFamily="66" charset="0"/>
              </a:rPr>
              <a:t>k</a:t>
            </a:r>
            <a:endParaRPr lang="en-US" sz="4800" baseline="-25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4800" baseline="-25000" dirty="0" smtClean="0">
                <a:latin typeface="Comic Sans MS" pitchFamily="66" charset="0"/>
              </a:rPr>
              <a:t>OR</a:t>
            </a: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       E</a:t>
            </a:r>
            <a:r>
              <a:rPr lang="en-US" sz="4800" baseline="-25000" dirty="0" smtClean="0">
                <a:latin typeface="Comic Sans MS" pitchFamily="66" charset="0"/>
              </a:rPr>
              <a:t>g1</a:t>
            </a:r>
            <a:r>
              <a:rPr lang="en-US" sz="4800" dirty="0" smtClean="0">
                <a:latin typeface="Comic Sans MS" pitchFamily="66" charset="0"/>
              </a:rPr>
              <a:t>  + E</a:t>
            </a:r>
            <a:r>
              <a:rPr lang="en-US" sz="4800" baseline="-25000" dirty="0" smtClean="0">
                <a:latin typeface="Comic Sans MS" pitchFamily="66" charset="0"/>
              </a:rPr>
              <a:t>k1= </a:t>
            </a:r>
            <a:r>
              <a:rPr lang="en-US" sz="4800" dirty="0" smtClean="0">
                <a:latin typeface="Comic Sans MS" pitchFamily="66" charset="0"/>
              </a:rPr>
              <a:t>E</a:t>
            </a:r>
            <a:r>
              <a:rPr lang="en-US" sz="4800" baseline="-25000" dirty="0" smtClean="0">
                <a:latin typeface="Comic Sans MS" pitchFamily="66" charset="0"/>
              </a:rPr>
              <a:t>g2</a:t>
            </a:r>
            <a:r>
              <a:rPr lang="en-US" sz="4800" dirty="0" smtClean="0">
                <a:latin typeface="Comic Sans MS" pitchFamily="66" charset="0"/>
              </a:rPr>
              <a:t>  + E</a:t>
            </a:r>
            <a:r>
              <a:rPr lang="en-US" sz="4800" baseline="-25000" dirty="0" smtClean="0">
                <a:latin typeface="Comic Sans MS" pitchFamily="66" charset="0"/>
              </a:rPr>
              <a:t>k2</a:t>
            </a:r>
            <a:endParaRPr lang="en-US" sz="4800" baseline="-25000" dirty="0">
              <a:latin typeface="Comic Sans MS" pitchFamily="66" charset="0"/>
            </a:endParaRPr>
          </a:p>
          <a:p>
            <a:pPr>
              <a:buNone/>
            </a:pPr>
            <a:r>
              <a:rPr lang="en-US" sz="4800" baseline="-25000" dirty="0" smtClean="0">
                <a:latin typeface="Comic Sans MS" pitchFamily="66" charset="0"/>
              </a:rPr>
              <a:t> </a:t>
            </a:r>
            <a:endParaRPr lang="en-US" sz="4800" baseline="-25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 Roller Coaster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1142984"/>
            <a:ext cx="654367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071538" y="4357694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the car falls it loses ________________ energy and gains ___________ energy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8662" y="5000636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the car rises it loses ________________ energy and gains ___________ energy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8662" y="5857892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SUM of the kinetic energy and potential energy is _______________.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43306" y="435769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potential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86578" y="492919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potential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43306" y="500063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kinetic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00892" y="435769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kinetic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86512" y="585789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constant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488" y="1785926"/>
            <a:ext cx="3095639" cy="24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2: A Simple Pendulum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1643050"/>
            <a:ext cx="8072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Assume the pendulum is released from rest from position 1</a:t>
            </a:r>
            <a:endParaRPr lang="en-US" sz="24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4000504"/>
            <a:ext cx="198784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14612" y="4143380"/>
            <a:ext cx="1928826" cy="125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72330" y="4286256"/>
            <a:ext cx="1783084" cy="1143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72066" y="4214818"/>
            <a:ext cx="1714512" cy="124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3714744" y="4857760"/>
            <a:ext cx="7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2 J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00760" y="4500984"/>
            <a:ext cx="7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0 J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01024" y="4527618"/>
            <a:ext cx="7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6 J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5720" y="5715016"/>
            <a:ext cx="8072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Energy is converted between Potential Energy and Kinetic Energy but the TOTAL ENERGY is CONSTANT!!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714356"/>
            <a:ext cx="77867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Problem:  A 0.550 kg ball is thrown down from a cliff 30.0 m high with a speed of 5.00 m/s.  Assume air resistance is </a:t>
            </a:r>
            <a:r>
              <a:rPr lang="en-US" dirty="0" err="1" smtClean="0">
                <a:latin typeface="Comic Sans MS" pitchFamily="66" charset="0"/>
              </a:rPr>
              <a:t>neglible</a:t>
            </a:r>
            <a:r>
              <a:rPr lang="en-US" dirty="0" smtClean="0">
                <a:latin typeface="Comic Sans MS" pitchFamily="66" charset="0"/>
              </a:rPr>
              <a:t>.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Find:</a:t>
            </a:r>
          </a:p>
          <a:p>
            <a:r>
              <a:rPr lang="en-US" dirty="0">
                <a:latin typeface="Comic Sans MS" pitchFamily="66" charset="0"/>
              </a:rPr>
              <a:t>	</a:t>
            </a:r>
            <a:r>
              <a:rPr lang="en-US" dirty="0" smtClean="0">
                <a:latin typeface="Comic Sans MS" pitchFamily="66" charset="0"/>
              </a:rPr>
              <a:t>a) The ball’s initial kinetic, gravitational potential and total</a:t>
            </a:r>
          </a:p>
          <a:p>
            <a:r>
              <a:rPr lang="en-US" dirty="0"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                mechanical energy.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              b) Find the ball’s potential energy at a height of 10.0 m </a:t>
            </a:r>
          </a:p>
          <a:p>
            <a:r>
              <a:rPr lang="en-US" dirty="0"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                  above the ground and it’s kinetic energy at that height.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              c) Find the ball’s speed just before it hits the ground.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5918" y="5000636"/>
            <a:ext cx="6572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Ans</a:t>
            </a:r>
            <a:r>
              <a:rPr lang="en-US" dirty="0" smtClean="0"/>
              <a:t>:  1.a) E</a:t>
            </a:r>
            <a:r>
              <a:rPr lang="en-US" baseline="-25000" dirty="0" smtClean="0"/>
              <a:t>k1</a:t>
            </a:r>
            <a:r>
              <a:rPr lang="en-US" dirty="0" smtClean="0"/>
              <a:t>=6.88 J, E</a:t>
            </a:r>
            <a:r>
              <a:rPr lang="en-US" baseline="-25000" dirty="0" smtClean="0"/>
              <a:t>g1</a:t>
            </a:r>
            <a:r>
              <a:rPr lang="en-US" dirty="0" smtClean="0"/>
              <a:t>=162 J E</a:t>
            </a:r>
            <a:r>
              <a:rPr lang="en-US" baseline="-25000" dirty="0" smtClean="0"/>
              <a:t>T</a:t>
            </a:r>
            <a:r>
              <a:rPr lang="en-US" dirty="0" smtClean="0"/>
              <a:t>=169 J</a:t>
            </a:r>
          </a:p>
          <a:p>
            <a:r>
              <a:rPr lang="en-US" dirty="0"/>
              <a:t> </a:t>
            </a:r>
            <a:r>
              <a:rPr lang="en-US" dirty="0" smtClean="0"/>
              <a:t>            b) E</a:t>
            </a:r>
            <a:r>
              <a:rPr lang="en-US" baseline="-25000" dirty="0" smtClean="0"/>
              <a:t>g2</a:t>
            </a:r>
            <a:r>
              <a:rPr lang="en-US" dirty="0" smtClean="0"/>
              <a:t>= 54.0 J,  E</a:t>
            </a:r>
            <a:r>
              <a:rPr lang="en-US" baseline="-25000" dirty="0" smtClean="0"/>
              <a:t>k2</a:t>
            </a:r>
            <a:r>
              <a:rPr lang="en-US" dirty="0" smtClean="0"/>
              <a:t>= 115J</a:t>
            </a:r>
          </a:p>
          <a:p>
            <a:r>
              <a:rPr lang="en-US" dirty="0"/>
              <a:t> </a:t>
            </a:r>
            <a:r>
              <a:rPr lang="en-US" dirty="0" smtClean="0"/>
              <a:t>            c)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final</a:t>
            </a:r>
            <a:r>
              <a:rPr lang="en-US" baseline="-25000" dirty="0" smtClean="0"/>
              <a:t> </a:t>
            </a:r>
            <a:r>
              <a:rPr lang="en-US" dirty="0" smtClean="0"/>
              <a:t>= 24.8 m/s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183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Conservation of Mechanical Energy</vt:lpstr>
      <vt:lpstr>   Total Mechanical Energy is conserved in cases where an object is moving freely in a gravitational field   -friction and air resistance are ignored</vt:lpstr>
      <vt:lpstr>Slide 3</vt:lpstr>
      <vt:lpstr>Examples:  Roller Coaster</vt:lpstr>
      <vt:lpstr>Example 2: A Simple Pendulum</vt:lpstr>
      <vt:lpstr>Slide 6</vt:lpstr>
    </vt:vector>
  </TitlesOfParts>
  <Company>Peel District School Board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Conservation of Mechanical Energy</dc:title>
  <dc:creator>PeelUser</dc:creator>
  <cp:lastModifiedBy>Peel District School Board</cp:lastModifiedBy>
  <cp:revision>5</cp:revision>
  <dcterms:created xsi:type="dcterms:W3CDTF">2010-11-22T15:58:41Z</dcterms:created>
  <dcterms:modified xsi:type="dcterms:W3CDTF">2013-12-02T23:58:21Z</dcterms:modified>
</cp:coreProperties>
</file>