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1" r:id="rId3"/>
    <p:sldId id="282" r:id="rId4"/>
    <p:sldId id="283" r:id="rId5"/>
    <p:sldId id="284" r:id="rId6"/>
    <p:sldId id="286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11/27/2011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ADF2-ADAE-4805-A1B2-ADA75F69B27E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of Energy </a:t>
            </a:r>
            <a:r>
              <a:rPr lang="en-US" dirty="0" smtClean="0"/>
              <a:t>– Nov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 smtClean="0"/>
              <a:t>Agenda (</a:t>
            </a:r>
            <a:r>
              <a:rPr lang="en-US" sz="2800" b="1" i="1" u="sng" dirty="0" smtClean="0"/>
              <a:t>90 min</a:t>
            </a:r>
            <a:r>
              <a:rPr lang="en-US" sz="2800" b="1" u="sng" dirty="0" smtClean="0"/>
              <a:t>):</a:t>
            </a:r>
            <a:endParaRPr lang="en-US" sz="2400" dirty="0" smtClean="0"/>
          </a:p>
          <a:p>
            <a:r>
              <a:rPr lang="en-US" sz="2400" dirty="0" smtClean="0"/>
              <a:t>Checkpoint: Friction Research Project</a:t>
            </a:r>
            <a:endParaRPr lang="en-US" sz="2400" dirty="0" smtClean="0"/>
          </a:p>
          <a:p>
            <a:r>
              <a:rPr lang="en-US" sz="2400" dirty="0" smtClean="0"/>
              <a:t>Review Question </a:t>
            </a:r>
            <a:endParaRPr lang="en-US" sz="2400" dirty="0" smtClean="0"/>
          </a:p>
          <a:p>
            <a:r>
              <a:rPr lang="en-US" sz="2400" dirty="0" smtClean="0"/>
              <a:t>Discussion: </a:t>
            </a:r>
            <a:r>
              <a:rPr lang="en-US" sz="2400" dirty="0" smtClean="0"/>
              <a:t>Conservation of Energy</a:t>
            </a:r>
          </a:p>
          <a:p>
            <a:r>
              <a:rPr lang="en-US" sz="2400" dirty="0" smtClean="0"/>
              <a:t>Practice Questions / Lab Prep</a:t>
            </a:r>
            <a:endParaRPr lang="en-US" sz="2400" dirty="0" smtClean="0"/>
          </a:p>
          <a:p>
            <a:r>
              <a:rPr lang="en-US" sz="2400" dirty="0" smtClean="0"/>
              <a:t>Hand Back Unit Test</a:t>
            </a:r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b="1" u="sng" dirty="0" smtClean="0"/>
              <a:t>Upcoming</a:t>
            </a:r>
            <a:endParaRPr lang="en-US" sz="2400" dirty="0" smtClean="0"/>
          </a:p>
          <a:p>
            <a:r>
              <a:rPr lang="en-US" sz="2400" dirty="0" smtClean="0"/>
              <a:t>Research Project – Due Wednesday, Nov 30 </a:t>
            </a:r>
            <a:endParaRPr lang="en-US" sz="2400" dirty="0" smtClean="0"/>
          </a:p>
          <a:p>
            <a:r>
              <a:rPr lang="en-US" sz="2400" dirty="0" smtClean="0"/>
              <a:t>Lab – Tomorrow</a:t>
            </a:r>
          </a:p>
          <a:p>
            <a:r>
              <a:rPr lang="en-US" sz="2400" dirty="0" smtClean="0"/>
              <a:t>Quiz – Wednesday (Types of Work, Kinetic &amp; Gravitational Energy)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50 Kg girl jumping on a trampoline reaches a maximum height of 1.49 m above the surface of the trampoline. What is her gravitational potential energy? </a:t>
            </a:r>
          </a:p>
          <a:p>
            <a:pPr marL="914400" lvl="1" indent="-514350"/>
            <a:r>
              <a:rPr lang="en-US" dirty="0" smtClean="0"/>
              <a:t>Hint: 		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= </a:t>
            </a:r>
            <a:r>
              <a:rPr lang="en-US" dirty="0" err="1" smtClean="0"/>
              <a:t>mgh</a:t>
            </a:r>
            <a:endParaRPr lang="en-US" dirty="0" smtClean="0"/>
          </a:p>
          <a:p>
            <a:pPr marL="914400" lvl="1" indent="-514350"/>
            <a:r>
              <a:rPr lang="en-US" dirty="0" smtClean="0"/>
              <a:t>Answer: 		730J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she reaches a speed of 5.41m/s just before she lands on the Trampoline, what is her kinetic energy at the surface of the trampoline?</a:t>
            </a:r>
          </a:p>
          <a:p>
            <a:pPr marL="914400" lvl="1" indent="-514350"/>
            <a:r>
              <a:rPr lang="en-US" dirty="0" smtClean="0"/>
              <a:t>Hint:		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½ mv</a:t>
            </a:r>
            <a:r>
              <a:rPr lang="en-US" baseline="30000" dirty="0" smtClean="0"/>
              <a:t>2</a:t>
            </a:r>
          </a:p>
          <a:p>
            <a:pPr marL="914400" lvl="1" indent="-514350"/>
            <a:r>
              <a:rPr lang="en-US" dirty="0" smtClean="0"/>
              <a:t>Answer:		730 J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she comes to a stop at the bottom of her bounce, what happens to the energy?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Energy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1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energy refers to the total energy in a mechanical system.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4600" b="1" dirty="0" err="1" smtClean="0"/>
              <a:t>E</a:t>
            </a:r>
            <a:r>
              <a:rPr lang="en-US" sz="4600" b="1" baseline="-25000" dirty="0" err="1" smtClean="0"/>
              <a:t>m</a:t>
            </a:r>
            <a:r>
              <a:rPr lang="en-US" sz="4600" b="1" dirty="0" smtClean="0"/>
              <a:t> = </a:t>
            </a:r>
            <a:r>
              <a:rPr lang="en-US" sz="4600" b="1" dirty="0" err="1" smtClean="0"/>
              <a:t>E</a:t>
            </a:r>
            <a:r>
              <a:rPr lang="en-US" sz="4600" b="1" baseline="-25000" dirty="0" err="1" smtClean="0"/>
              <a:t>k</a:t>
            </a:r>
            <a:r>
              <a:rPr lang="en-US" sz="4600" b="1" dirty="0" smtClean="0"/>
              <a:t> + </a:t>
            </a:r>
            <a:r>
              <a:rPr lang="en-US" sz="4600" b="1" dirty="0" err="1" smtClean="0"/>
              <a:t>E</a:t>
            </a:r>
            <a:r>
              <a:rPr lang="en-US" sz="4600" b="1" baseline="-25000" dirty="0" err="1" smtClean="0"/>
              <a:t>g</a:t>
            </a:r>
            <a:r>
              <a:rPr lang="en-US" sz="4600" b="1" dirty="0" smtClean="0"/>
              <a:t> + </a:t>
            </a:r>
            <a:r>
              <a:rPr lang="en-US" sz="4600" b="1" dirty="0" err="1" smtClean="0"/>
              <a:t>E</a:t>
            </a:r>
            <a:r>
              <a:rPr lang="en-US" sz="4600" b="1" baseline="-25000" dirty="0" err="1" smtClean="0"/>
              <a:t>e</a:t>
            </a:r>
            <a:endParaRPr lang="en-US" sz="4600" b="1" baseline="-250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It is composed of:</a:t>
            </a:r>
          </a:p>
          <a:p>
            <a:pPr lvl="1"/>
            <a:r>
              <a:rPr lang="en-US" dirty="0" smtClean="0"/>
              <a:t>Kinetic Energy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Gravitational Potential Energy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Elastic Potential Energy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Elastic Potential Energy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Energy stored is springs and other stretched or compressed parts of the system (e.g. trampoline)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elements (objects) that influence one another.</a:t>
            </a:r>
          </a:p>
          <a:p>
            <a:pPr lvl="1"/>
            <a:r>
              <a:rPr lang="en-US" dirty="0" smtClean="0"/>
              <a:t>When calculating work and energy we must consider all elements in the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isolated system </a:t>
            </a:r>
            <a:r>
              <a:rPr lang="en-US" dirty="0" smtClean="0"/>
              <a:t>is a</a:t>
            </a:r>
          </a:p>
          <a:p>
            <a:pPr lvl="1"/>
            <a:r>
              <a:rPr lang="en-US" dirty="0" smtClean="0"/>
              <a:t>Well defined (small) set of elements</a:t>
            </a:r>
          </a:p>
          <a:p>
            <a:pPr lvl="1"/>
            <a:r>
              <a:rPr lang="en-US" dirty="0" smtClean="0"/>
              <a:t>That only influence each other</a:t>
            </a:r>
          </a:p>
          <a:p>
            <a:pPr lvl="1"/>
            <a:r>
              <a:rPr lang="en-US" dirty="0" smtClean="0"/>
              <a:t>Are not influenced by elements outside the syste</a:t>
            </a:r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Year University Engineering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refrigerator with its own power source sits inside an isolated room. If it is running with its door open, does the room?</a:t>
            </a:r>
          </a:p>
          <a:p>
            <a:pPr lvl="2"/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Cool Down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Heat Up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Stay the Same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Trampoline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0988"/>
          </a:xfrm>
        </p:spPr>
        <p:txBody>
          <a:bodyPr/>
          <a:lstStyle/>
          <a:p>
            <a:pPr algn="ctr">
              <a:buNone/>
            </a:pPr>
            <a:r>
              <a:rPr lang="en-US" sz="4000" b="1" dirty="0" err="1" smtClean="0"/>
              <a:t>E</a:t>
            </a:r>
            <a:r>
              <a:rPr lang="en-US" sz="4000" b="1" baseline="-25000" dirty="0" err="1" smtClean="0"/>
              <a:t>m</a:t>
            </a:r>
            <a:r>
              <a:rPr lang="en-US" sz="4000" b="1" dirty="0" smtClean="0"/>
              <a:t> = </a:t>
            </a:r>
            <a:r>
              <a:rPr lang="en-US" sz="4000" b="1" dirty="0" err="1" smtClean="0"/>
              <a:t>E</a:t>
            </a:r>
            <a:r>
              <a:rPr lang="en-US" sz="4000" b="1" baseline="-25000" dirty="0" err="1" smtClean="0"/>
              <a:t>k</a:t>
            </a:r>
            <a:r>
              <a:rPr lang="en-US" sz="4000" b="1" dirty="0" smtClean="0"/>
              <a:t> + </a:t>
            </a:r>
            <a:r>
              <a:rPr lang="en-US" sz="4000" b="1" dirty="0" err="1" smtClean="0"/>
              <a:t>E</a:t>
            </a:r>
            <a:r>
              <a:rPr lang="en-US" sz="4000" b="1" baseline="-25000" dirty="0" err="1" smtClean="0"/>
              <a:t>g</a:t>
            </a:r>
            <a:r>
              <a:rPr lang="en-US" sz="4000" b="1" dirty="0" smtClean="0"/>
              <a:t> + </a:t>
            </a:r>
            <a:r>
              <a:rPr lang="en-US" sz="4000" b="1" dirty="0" err="1" smtClean="0"/>
              <a:t>E</a:t>
            </a:r>
            <a:r>
              <a:rPr lang="en-US" sz="4000" b="1" baseline="-25000" dirty="0" err="1" smtClean="0"/>
              <a:t>e</a:t>
            </a:r>
            <a:endParaRPr lang="en-US" sz="4000" b="1" baseline="-250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5644" y="2511188"/>
            <a:ext cx="5893686" cy="203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9554" y="4589061"/>
          <a:ext cx="7506272" cy="1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68"/>
                <a:gridCol w="1876568"/>
                <a:gridCol w="1876568"/>
                <a:gridCol w="1876568"/>
              </a:tblGrid>
              <a:tr h="499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400" b="1" baseline="-25000" dirty="0" err="1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mgh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9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400" b="1" baseline="-2500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½ mv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9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400" b="1" baseline="-25000" dirty="0" err="1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&gt;  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 Fundamental Law of the Universe:</a:t>
            </a:r>
          </a:p>
          <a:p>
            <a:pPr lvl="1"/>
            <a:r>
              <a:rPr lang="en-US" dirty="0" smtClean="0"/>
              <a:t>Energy can never be created or destroyed</a:t>
            </a:r>
          </a:p>
          <a:p>
            <a:pPr lvl="1"/>
            <a:r>
              <a:rPr lang="en-US" dirty="0" smtClean="0"/>
              <a:t>It is only changed from one form to another</a:t>
            </a:r>
          </a:p>
          <a:p>
            <a:endParaRPr lang="en-US" dirty="0" smtClean="0"/>
          </a:p>
          <a:p>
            <a:r>
              <a:rPr lang="en-US" dirty="0" smtClean="0"/>
              <a:t>In an Isolated System:</a:t>
            </a:r>
          </a:p>
          <a:p>
            <a:pPr lvl="1"/>
            <a:r>
              <a:rPr lang="en-US" dirty="0" smtClean="0"/>
              <a:t>The total amount of energy </a:t>
            </a:r>
            <a:r>
              <a:rPr lang="en-US" i="1" dirty="0" smtClean="0"/>
              <a:t>never</a:t>
            </a:r>
            <a:r>
              <a:rPr lang="en-US" dirty="0" smtClean="0"/>
              <a:t> changes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E</a:t>
            </a:r>
            <a:r>
              <a:rPr lang="en-US" b="1" baseline="-25000" dirty="0" err="1" smtClean="0"/>
              <a:t>m</a:t>
            </a:r>
            <a:r>
              <a:rPr lang="en-US" b="1" dirty="0" smtClean="0"/>
              <a:t> = 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 + 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g</a:t>
            </a:r>
            <a:r>
              <a:rPr lang="en-US" b="1" dirty="0" smtClean="0"/>
              <a:t> + 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e</a:t>
            </a:r>
            <a:endParaRPr lang="en-US" b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333</Words>
  <Application>Microsoft Office PowerPoint</Application>
  <PresentationFormat>On-screen Show (4:3)</PresentationFormat>
  <Paragraphs>73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Conservation of Energy – Nov 28</vt:lpstr>
      <vt:lpstr>Review Questions</vt:lpstr>
      <vt:lpstr>Mechanical Energy (Em)</vt:lpstr>
      <vt:lpstr>Isolated Systems</vt:lpstr>
      <vt:lpstr>1st Year University Engineering Question</vt:lpstr>
      <vt:lpstr>Our Trampoline System</vt:lpstr>
      <vt:lpstr>Conservation of Energy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Greg</cp:lastModifiedBy>
  <cp:revision>276</cp:revision>
  <dcterms:created xsi:type="dcterms:W3CDTF">2006-08-16T00:00:00Z</dcterms:created>
  <dcterms:modified xsi:type="dcterms:W3CDTF">2011-11-27T19:22:52Z</dcterms:modified>
</cp:coreProperties>
</file>