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228AA-4CF5-4D93-A5A8-DD75B902732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280D0-4560-4608-81D8-1E81EF9B300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CFC8AA-AD0B-45C8-BDB2-F2A9CB9E19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02056-9798-48B7-B198-F26564F2187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C6EEA-048A-4DB3-94E1-2D0AE2EAD6D0}" type="datetimeFigureOut">
              <a:rPr lang="en-US" smtClean="0"/>
              <a:pPr/>
              <a:t>11/5/2012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1329-C106-445F-9B4C-2D60F1CE764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Conservation of Energy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818038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8389938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600200"/>
            <a:ext cx="862965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86000"/>
            <a:ext cx="914400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417888"/>
            <a:ext cx="8310563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114800"/>
            <a:ext cx="9144000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659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75199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82200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19400"/>
            <a:ext cx="8924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886200"/>
            <a:ext cx="82597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668838"/>
            <a:ext cx="52578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575"/>
            <a:ext cx="785495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0"/>
            <a:ext cx="91440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943600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9763"/>
            <a:ext cx="9144000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213" y="407988"/>
            <a:ext cx="6491287" cy="854075"/>
          </a:xfrm>
        </p:spPr>
        <p:txBody>
          <a:bodyPr/>
          <a:lstStyle/>
          <a:p>
            <a:pPr eaLnBrk="1" hangingPunct="1"/>
            <a:r>
              <a:rPr lang="en-US" smtClean="0"/>
              <a:t>Energy Transformations</a:t>
            </a:r>
            <a:endParaRPr lang="en-GB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905000"/>
            <a:ext cx="8474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"/>
              </a:rPr>
              <a:t>Many mechanical processes involve interchanges between KE, PE, and work.</a:t>
            </a:r>
            <a:endParaRPr lang="en-GB" sz="2800">
              <a:latin typeface="Times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474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"/>
              </a:rPr>
              <a:t>Energy exists in some other forms: chemical energy, heat energy, radiant energy, etc.</a:t>
            </a:r>
            <a:endParaRPr lang="en-GB" sz="280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7888" y="242888"/>
            <a:ext cx="6486525" cy="774700"/>
          </a:xfrm>
        </p:spPr>
        <p:txBody>
          <a:bodyPr/>
          <a:lstStyle/>
          <a:p>
            <a:pPr eaLnBrk="1" hangingPunct="1"/>
            <a:r>
              <a:rPr lang="en-US" smtClean="0"/>
              <a:t>Conservation of Energy</a:t>
            </a:r>
            <a:endParaRPr lang="en-GB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17525" y="1365250"/>
            <a:ext cx="80168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"/>
              </a:rPr>
              <a:t>Energy cannot be created or destroyed.</a:t>
            </a:r>
          </a:p>
          <a:p>
            <a:r>
              <a:rPr lang="en-US" sz="2800">
                <a:latin typeface="Times"/>
              </a:rPr>
              <a:t>It can only be changed from one form to another.</a:t>
            </a:r>
            <a:endParaRPr lang="en-GB" sz="2800">
              <a:latin typeface="Times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8245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"/>
              </a:rPr>
              <a:t>The above statement is called</a:t>
            </a:r>
            <a:r>
              <a:rPr lang="en-US" sz="2800">
                <a:solidFill>
                  <a:srgbClr val="33CCCC"/>
                </a:solidFill>
                <a:latin typeface="Times"/>
              </a:rPr>
              <a:t> the law of conservation of energy</a:t>
            </a:r>
            <a:endParaRPr lang="en-GB" sz="280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486525" cy="774700"/>
          </a:xfrm>
        </p:spPr>
        <p:txBody>
          <a:bodyPr/>
          <a:lstStyle/>
          <a:p>
            <a:pPr eaLnBrk="1" hangingPunct="1"/>
            <a:r>
              <a:rPr lang="en-US" smtClean="0"/>
              <a:t>Conservation of Energy</a:t>
            </a:r>
            <a:endParaRPr lang="en-GB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245475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>
                <a:latin typeface="Times"/>
              </a:rPr>
              <a:t>The total amount of energy possessed by an object is equal to the objects potential energy plus its kinetic energy</a:t>
            </a:r>
          </a:p>
          <a:p>
            <a:endParaRPr lang="en-GB" sz="2800">
              <a:latin typeface="Times"/>
            </a:endParaRPr>
          </a:p>
          <a:p>
            <a:r>
              <a:rPr lang="en-GB" sz="2800">
                <a:latin typeface="Times"/>
              </a:rPr>
              <a:t>E</a:t>
            </a:r>
            <a:r>
              <a:rPr lang="en-GB" sz="2800" baseline="-25000">
                <a:latin typeface="Times"/>
              </a:rPr>
              <a:t>T</a:t>
            </a:r>
            <a:r>
              <a:rPr lang="en-GB" sz="2800">
                <a:latin typeface="Times"/>
              </a:rPr>
              <a:t> =    E</a:t>
            </a:r>
            <a:r>
              <a:rPr lang="en-GB" sz="2800" baseline="-25000">
                <a:latin typeface="Times"/>
              </a:rPr>
              <a:t>P</a:t>
            </a:r>
            <a:r>
              <a:rPr lang="en-GB" sz="2800">
                <a:latin typeface="Times"/>
              </a:rPr>
              <a:t>    +    E</a:t>
            </a:r>
            <a:r>
              <a:rPr lang="en-GB" sz="2800" baseline="-25000">
                <a:latin typeface="Times"/>
              </a:rPr>
              <a:t>K</a:t>
            </a:r>
            <a:endParaRPr lang="en-GB" sz="2800">
              <a:latin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68707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Energy Conservation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96200" cy="4419600"/>
          </a:xfrm>
        </p:spPr>
        <p:txBody>
          <a:bodyPr/>
          <a:lstStyle/>
          <a:p>
            <a:pPr eaLnBrk="1" hangingPunct="1"/>
            <a:r>
              <a:rPr lang="en-US" sz="2800" u="sng" smtClean="0"/>
              <a:t>First Law</a:t>
            </a:r>
            <a:r>
              <a:rPr lang="en-US" sz="2800" smtClean="0"/>
              <a:t>: Energy can be converted from one form to another</a:t>
            </a:r>
          </a:p>
          <a:p>
            <a:pPr eaLnBrk="1" hangingPunct="1"/>
            <a:r>
              <a:rPr lang="en-US" sz="2800" u="sng" smtClean="0"/>
              <a:t>Second Law</a:t>
            </a:r>
            <a:r>
              <a:rPr lang="en-US" sz="2800" smtClean="0"/>
              <a:t>: High quality energy sources can be effectively (almost 100%) converted to low quality energy sources.  The reverse is not true – eg. Electrical to heat</a:t>
            </a:r>
          </a:p>
          <a:p>
            <a:pPr eaLnBrk="1" hangingPunct="1"/>
            <a:r>
              <a:rPr lang="en-US" sz="2800" smtClean="0"/>
              <a:t>Key to conservation: matching the quality of energy to the task to be performed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Conservation of Energy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When an object has been raised to a </a:t>
            </a:r>
            <a:r>
              <a:rPr lang="en-US" sz="2800" i="1" smtClean="0"/>
              <a:t>new height</a:t>
            </a:r>
            <a:r>
              <a:rPr lang="en-US" sz="2800" smtClean="0"/>
              <a:t> and is held there, its </a:t>
            </a:r>
            <a:r>
              <a:rPr lang="en-US" sz="2800" b="1" smtClean="0"/>
              <a:t>total energy</a:t>
            </a:r>
            <a:r>
              <a:rPr lang="en-US" sz="2800" smtClean="0"/>
              <a:t> can be represented as </a:t>
            </a:r>
            <a:r>
              <a:rPr lang="en-US" sz="2800" b="1" smtClean="0"/>
              <a:t>100%</a:t>
            </a:r>
            <a:r>
              <a:rPr lang="en-US" sz="2800" smtClean="0"/>
              <a:t> </a:t>
            </a:r>
            <a:r>
              <a:rPr lang="en-US" sz="2800" u="sng" smtClean="0"/>
              <a:t>potential energy</a:t>
            </a:r>
            <a:r>
              <a:rPr lang="en-US" sz="2800" smtClean="0"/>
              <a:t> since there is </a:t>
            </a:r>
            <a:r>
              <a:rPr lang="en-US" sz="2800" b="1" i="1" smtClean="0"/>
              <a:t>no </a:t>
            </a:r>
            <a:r>
              <a:rPr lang="en-US" sz="2800" i="1" smtClean="0"/>
              <a:t>movement</a:t>
            </a:r>
            <a:r>
              <a:rPr lang="en-US" sz="2800" smtClean="0"/>
              <a:t>.</a:t>
            </a:r>
          </a:p>
          <a:p>
            <a:pPr eaLnBrk="1" hangingPunct="1"/>
            <a:r>
              <a:rPr lang="en-US" sz="2800" smtClean="0"/>
              <a:t>If that object is </a:t>
            </a:r>
            <a:r>
              <a:rPr lang="en-US" sz="2800" u="sng" smtClean="0"/>
              <a:t>released</a:t>
            </a:r>
            <a:r>
              <a:rPr lang="en-US" sz="2800" smtClean="0"/>
              <a:t> and allowed to fall, the instant before contact with the ground, the </a:t>
            </a:r>
            <a:r>
              <a:rPr lang="en-US" sz="2800" i="1" smtClean="0"/>
              <a:t>total energy</a:t>
            </a:r>
            <a:r>
              <a:rPr lang="en-US" sz="2800" smtClean="0"/>
              <a:t> of the object can be represented by </a:t>
            </a:r>
            <a:r>
              <a:rPr lang="en-US" sz="2800" u="sng" smtClean="0"/>
              <a:t>100% kinetic energy</a:t>
            </a:r>
            <a:r>
              <a:rPr lang="en-US" sz="2800" smtClean="0"/>
              <a:t> since </a:t>
            </a:r>
            <a:r>
              <a:rPr lang="en-US" sz="2800" b="1" smtClean="0"/>
              <a:t>all</a:t>
            </a:r>
            <a:r>
              <a:rPr lang="en-US" sz="2800" smtClean="0"/>
              <a:t> of the </a:t>
            </a:r>
            <a:r>
              <a:rPr lang="en-US" sz="2800" i="1" smtClean="0"/>
              <a:t>potential energy</a:t>
            </a:r>
            <a:r>
              <a:rPr lang="en-US" sz="2800" smtClean="0"/>
              <a:t> has been </a:t>
            </a:r>
            <a:r>
              <a:rPr lang="en-US" sz="2800" i="1" smtClean="0"/>
              <a:t>converted.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6870700" cy="1066800"/>
          </a:xfrm>
        </p:spPr>
        <p:txBody>
          <a:bodyPr/>
          <a:lstStyle/>
          <a:p>
            <a:pPr eaLnBrk="1" hangingPunct="1"/>
            <a:r>
              <a:rPr lang="en-US" smtClean="0"/>
              <a:t>Conservation of Energy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smtClean="0"/>
              <a:t>Half way</a:t>
            </a:r>
            <a:r>
              <a:rPr lang="en-US" smtClean="0"/>
              <a:t> between the </a:t>
            </a:r>
            <a:r>
              <a:rPr lang="en-US" i="1" smtClean="0"/>
              <a:t>top</a:t>
            </a:r>
            <a:r>
              <a:rPr lang="en-US" smtClean="0"/>
              <a:t> and </a:t>
            </a:r>
            <a:r>
              <a:rPr lang="en-US" i="1" smtClean="0"/>
              <a:t>impact</a:t>
            </a:r>
            <a:r>
              <a:rPr lang="en-US" smtClean="0"/>
              <a:t>, the </a:t>
            </a:r>
            <a:r>
              <a:rPr lang="en-US" u="sng" smtClean="0"/>
              <a:t>total energy</a:t>
            </a:r>
            <a:r>
              <a:rPr lang="en-US" smtClean="0"/>
              <a:t> of the object can be represented as follows: </a:t>
            </a:r>
            <a:r>
              <a:rPr lang="en-US" b="1" u="sng" smtClean="0"/>
              <a:t>50%</a:t>
            </a:r>
            <a:r>
              <a:rPr lang="en-US" u="sng" smtClean="0"/>
              <a:t> as kinetic energy and 50% as </a:t>
            </a:r>
            <a:r>
              <a:rPr lang="en-US" b="1" u="sng" smtClean="0"/>
              <a:t>potential energy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calculate potential energy, use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</a:t>
            </a:r>
            <a:r>
              <a:rPr lang="en-US" baseline="-25000" smtClean="0"/>
              <a:t>p</a:t>
            </a:r>
            <a:r>
              <a:rPr lang="en-US" smtClean="0"/>
              <a:t>= mgh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43000"/>
          </a:xfrm>
        </p:spPr>
        <p:txBody>
          <a:bodyPr/>
          <a:lstStyle/>
          <a:p>
            <a:pPr eaLnBrk="1" hangingPunct="1"/>
            <a:r>
              <a:rPr lang="en-US" smtClean="0"/>
              <a:t>Conservation of Energy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calculate kinetic energy, follow these </a:t>
            </a:r>
            <a:r>
              <a:rPr lang="en-US" u="sng" smtClean="0"/>
              <a:t>two </a:t>
            </a:r>
            <a:r>
              <a:rPr lang="en-US" smtClean="0"/>
              <a:t>steps.</a:t>
            </a:r>
          </a:p>
          <a:p>
            <a:pPr eaLnBrk="1" hangingPunct="1"/>
            <a:r>
              <a:rPr lang="en-US" smtClean="0"/>
              <a:t>A)	using a known </a:t>
            </a:r>
            <a:r>
              <a:rPr lang="en-US" b="1" smtClean="0"/>
              <a:t>d,</a:t>
            </a:r>
            <a:r>
              <a:rPr lang="en-US" smtClean="0"/>
              <a:t> </a:t>
            </a:r>
            <a:r>
              <a:rPr lang="en-US" b="1" smtClean="0"/>
              <a:t>v</a:t>
            </a:r>
            <a:r>
              <a:rPr lang="en-US" b="1" baseline="-25000" smtClean="0"/>
              <a:t>2</a:t>
            </a:r>
            <a:r>
              <a:rPr lang="en-US" b="1" baseline="30000" smtClean="0"/>
              <a:t>2 </a:t>
            </a:r>
            <a:r>
              <a:rPr lang="en-US" b="1" smtClean="0"/>
              <a:t>= v</a:t>
            </a:r>
            <a:r>
              <a:rPr lang="en-US" b="1" baseline="-25000" smtClean="0"/>
              <a:t>1</a:t>
            </a:r>
            <a:r>
              <a:rPr lang="en-US" b="1" baseline="30000" smtClean="0"/>
              <a:t>2 </a:t>
            </a:r>
            <a:r>
              <a:rPr lang="en-US" b="1" smtClean="0"/>
              <a:t>+ 2ad</a:t>
            </a:r>
          </a:p>
          <a:p>
            <a:pPr eaLnBrk="1" hangingPunct="1"/>
            <a:r>
              <a:rPr lang="en-US" smtClean="0"/>
              <a:t>Therefore   </a:t>
            </a:r>
            <a:r>
              <a:rPr lang="en-US" b="1" smtClean="0"/>
              <a:t>v = √2ad</a:t>
            </a:r>
          </a:p>
          <a:p>
            <a:pPr eaLnBrk="1" hangingPunct="1"/>
            <a:r>
              <a:rPr lang="en-US" smtClean="0"/>
              <a:t>B) use this v in </a:t>
            </a:r>
            <a:r>
              <a:rPr lang="en-US" b="1" smtClean="0"/>
              <a:t>E</a:t>
            </a:r>
            <a:r>
              <a:rPr lang="en-US" b="1" baseline="-25000" smtClean="0"/>
              <a:t>k</a:t>
            </a:r>
            <a:r>
              <a:rPr lang="en-US" b="1" smtClean="0"/>
              <a:t> = mv</a:t>
            </a:r>
            <a:r>
              <a:rPr lang="en-US" b="1" baseline="30000" smtClean="0"/>
              <a:t>2  </a:t>
            </a:r>
            <a:r>
              <a:rPr lang="en-US" b="1" smtClean="0"/>
              <a:t>/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0725"/>
            <a:ext cx="8534400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2565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67000"/>
            <a:ext cx="91440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038600"/>
            <a:ext cx="84899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4343400"/>
            <a:ext cx="8620125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294</Words>
  <Application>Microsoft Office PowerPoint</Application>
  <PresentationFormat>On-screen Show (4:3)</PresentationFormat>
  <Paragraphs>30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Conservation of Energy</vt:lpstr>
      <vt:lpstr>Energy Transformations</vt:lpstr>
      <vt:lpstr>Conservation of Energy</vt:lpstr>
      <vt:lpstr>Conservation of Energy</vt:lpstr>
      <vt:lpstr>Energy Conservation</vt:lpstr>
      <vt:lpstr>Conservation of Energy</vt:lpstr>
      <vt:lpstr>Conservation of Energy</vt:lpstr>
      <vt:lpstr>Conservation of Energy</vt:lpstr>
      <vt:lpstr>Slide 9</vt:lpstr>
      <vt:lpstr>Slide 10</vt:lpstr>
      <vt:lpstr>Slide 11</vt:lpstr>
      <vt:lpstr>Slide 12</vt:lpstr>
      <vt:lpstr>Slide 13</vt:lpstr>
    </vt:vector>
  </TitlesOfParts>
  <Company>Peel District School Board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Transformations</dc:title>
  <dc:creator>Peel District School Board</dc:creator>
  <cp:lastModifiedBy>Peel District School Board</cp:lastModifiedBy>
  <cp:revision>5</cp:revision>
  <dcterms:created xsi:type="dcterms:W3CDTF">2012-11-05T13:02:41Z</dcterms:created>
  <dcterms:modified xsi:type="dcterms:W3CDTF">2012-11-05T13:55:19Z</dcterms:modified>
</cp:coreProperties>
</file>