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85" r:id="rId3"/>
    <p:sldId id="277" r:id="rId4"/>
    <p:sldId id="261" r:id="rId5"/>
    <p:sldId id="276" r:id="rId6"/>
    <p:sldId id="278" r:id="rId7"/>
    <p:sldId id="286" r:id="rId8"/>
    <p:sldId id="275" r:id="rId9"/>
    <p:sldId id="274" r:id="rId10"/>
    <p:sldId id="288" r:id="rId11"/>
    <p:sldId id="290" r:id="rId12"/>
    <p:sldId id="289" r:id="rId13"/>
    <p:sldId id="291" r:id="rId14"/>
    <p:sldId id="287" r:id="rId15"/>
    <p:sldId id="279" r:id="rId16"/>
    <p:sldId id="280" r:id="rId17"/>
    <p:sldId id="281" r:id="rId18"/>
    <p:sldId id="282" r:id="rId19"/>
    <p:sldId id="283" r:id="rId20"/>
    <p:sldId id="28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0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6CA73-373A-4CBA-AA32-1972D21C5157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899C2-E801-465B-9E79-B34A2F950F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4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899C2-E801-465B-9E79-B34A2F950FA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65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62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900" dirty="0" smtClean="0"/>
              <a:t>Motion Graph Analysis</a:t>
            </a:r>
            <a:br>
              <a:rPr lang="en-US" sz="4900" dirty="0" smtClean="0"/>
            </a:br>
            <a:r>
              <a:rPr lang="en-US" sz="3600" dirty="0" smtClean="0"/>
              <a:t>P-T, V-T, and A-T Graphs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PT to VT Graphs </a:t>
            </a:r>
            <a:br>
              <a:rPr lang="en-US" dirty="0" smtClean="0"/>
            </a:br>
            <a:r>
              <a:rPr lang="en-US" dirty="0" smtClean="0"/>
              <a:t>(Instantaneous Velocity)</a:t>
            </a:r>
            <a:endParaRPr lang="en-US" dirty="0"/>
          </a:p>
        </p:txBody>
      </p:sp>
      <p:grpSp>
        <p:nvGrpSpPr>
          <p:cNvPr id="4" name="Group 4"/>
          <p:cNvGrpSpPr/>
          <p:nvPr/>
        </p:nvGrpSpPr>
        <p:grpSpPr>
          <a:xfrm>
            <a:off x="609600" y="1981200"/>
            <a:ext cx="3352801" cy="3200400"/>
            <a:chOff x="1524000" y="1600200"/>
            <a:chExt cx="3352801" cy="3200400"/>
          </a:xfrm>
        </p:grpSpPr>
        <p:pic>
          <p:nvPicPr>
            <p:cNvPr id="6" name="Picture 2" descr="14 x 14 blank"/>
            <p:cNvPicPr>
              <a:picLocks noChangeAspect="1" noChangeArrowheads="1"/>
            </p:cNvPicPr>
            <p:nvPr/>
          </p:nvPicPr>
          <p:blipFill>
            <a:blip r:embed="rId2" cstate="print">
              <a:lum bright="-28000" contrast="55000"/>
            </a:blip>
            <a:stretch>
              <a:fillRect/>
            </a:stretch>
          </p:blipFill>
          <p:spPr bwMode="auto">
            <a:xfrm>
              <a:off x="1981200" y="1600200"/>
              <a:ext cx="2895601" cy="273260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" name="Group 21"/>
            <p:cNvGrpSpPr/>
            <p:nvPr/>
          </p:nvGrpSpPr>
          <p:grpSpPr>
            <a:xfrm>
              <a:off x="1524000" y="1600200"/>
              <a:ext cx="2958207" cy="3200400"/>
              <a:chOff x="1524000" y="1600200"/>
              <a:chExt cx="2958207" cy="320040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695761" y="41910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4</a:t>
                </a:r>
                <a:endParaRPr lang="en-US" sz="14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457761" y="41910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8</a:t>
                </a:r>
                <a:endParaRPr lang="en-US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114799" y="419100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12</a:t>
                </a:r>
                <a:endParaRPr lang="en-US" sz="14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895599" y="4431268"/>
                <a:ext cx="946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Time (s)</a:t>
                </a:r>
                <a:endParaRPr lang="en-US" b="1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 rot="16200000">
                <a:off x="852758" y="2792736"/>
                <a:ext cx="1711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Position  (m [E])</a:t>
                </a:r>
                <a:endParaRPr lang="en-US" b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828799" y="4035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</a:t>
                </a:r>
                <a:endParaRPr lang="en-US" sz="14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28799" y="320040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10</a:t>
                </a:r>
                <a:endParaRPr lang="en-US" sz="14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828799" y="236220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20</a:t>
                </a:r>
                <a:endParaRPr lang="en-US" sz="14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828799" y="160020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30</a:t>
                </a:r>
                <a:endParaRPr lang="en-US" sz="1400" dirty="0"/>
              </a:p>
            </p:txBody>
          </p:sp>
        </p:grpSp>
      </p:grpSp>
      <p:grpSp>
        <p:nvGrpSpPr>
          <p:cNvPr id="7" name="Group 16"/>
          <p:cNvGrpSpPr/>
          <p:nvPr/>
        </p:nvGrpSpPr>
        <p:grpSpPr>
          <a:xfrm>
            <a:off x="4953002" y="2057400"/>
            <a:ext cx="3352799" cy="3200400"/>
            <a:chOff x="1524002" y="1600200"/>
            <a:chExt cx="3352799" cy="3200400"/>
          </a:xfrm>
        </p:grpSpPr>
        <p:pic>
          <p:nvPicPr>
            <p:cNvPr id="18" name="Picture 2" descr="14 x 14 blank"/>
            <p:cNvPicPr>
              <a:picLocks noChangeAspect="1" noChangeArrowheads="1"/>
            </p:cNvPicPr>
            <p:nvPr/>
          </p:nvPicPr>
          <p:blipFill>
            <a:blip r:embed="rId2" cstate="print">
              <a:lum bright="-28000" contrast="55000"/>
            </a:blip>
            <a:stretch>
              <a:fillRect/>
            </a:stretch>
          </p:blipFill>
          <p:spPr bwMode="auto">
            <a:xfrm>
              <a:off x="1981200" y="1600200"/>
              <a:ext cx="2895601" cy="273260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" name="Group 21"/>
            <p:cNvGrpSpPr/>
            <p:nvPr/>
          </p:nvGrpSpPr>
          <p:grpSpPr>
            <a:xfrm>
              <a:off x="1524002" y="2009252"/>
              <a:ext cx="2958205" cy="2791348"/>
              <a:chOff x="1524002" y="2009252"/>
              <a:chExt cx="2958205" cy="2791348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695761" y="41910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4</a:t>
                </a:r>
                <a:endParaRPr lang="en-US" sz="14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457761" y="41910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8</a:t>
                </a:r>
                <a:endParaRPr lang="en-US" sz="14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114799" y="419100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12</a:t>
                </a:r>
                <a:endParaRPr lang="en-US" sz="14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895599" y="4431268"/>
                <a:ext cx="946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Time (s)</a:t>
                </a:r>
                <a:endParaRPr lang="en-US" b="1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 rot="16200000">
                <a:off x="740518" y="2792736"/>
                <a:ext cx="1936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Velocity  (m /s [E])</a:t>
                </a:r>
                <a:endParaRPr lang="en-US" b="1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828799" y="4035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</a:t>
                </a:r>
                <a:endParaRPr lang="en-US" sz="14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828800" y="3505200"/>
                <a:ext cx="3674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:endParaRPr lang="en-US" sz="14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828800" y="28956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</a:t>
                </a:r>
                <a:endParaRPr lang="en-US" sz="1400" dirty="0"/>
              </a:p>
            </p:txBody>
          </p:sp>
        </p:grpSp>
      </p:grpSp>
      <p:cxnSp>
        <p:nvCxnSpPr>
          <p:cNvPr id="29" name="Shape 28"/>
          <p:cNvCxnSpPr/>
          <p:nvPr/>
        </p:nvCxnSpPr>
        <p:spPr>
          <a:xfrm rot="5400000" flipH="1" flipV="1">
            <a:off x="1295404" y="2362197"/>
            <a:ext cx="2144758" cy="2144763"/>
          </a:xfrm>
          <a:prstGeom prst="curvedConnector2">
            <a:avLst/>
          </a:prstGeom>
          <a:ln w="28575">
            <a:solidFill>
              <a:srgbClr val="FF0000"/>
            </a:solidFill>
          </a:ln>
          <a:scene3d>
            <a:camera prst="orthographicFront">
              <a:rot lat="6000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30"/>
          <p:cNvSpPr/>
          <p:nvPr/>
        </p:nvSpPr>
        <p:spPr>
          <a:xfrm>
            <a:off x="4114800" y="3124200"/>
            <a:ext cx="609600" cy="2286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667000" y="38100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8" idx="0"/>
          </p:cNvCxnSpPr>
          <p:nvPr/>
        </p:nvCxnSpPr>
        <p:spPr>
          <a:xfrm rot="5400000" flipH="1" flipV="1">
            <a:off x="1988390" y="2978990"/>
            <a:ext cx="1524000" cy="166202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2819400" y="3810000"/>
            <a:ext cx="1524000" cy="15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981200" y="4495800"/>
            <a:ext cx="1600200" cy="15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 flipV="1">
            <a:off x="6248400" y="4038600"/>
            <a:ext cx="76200" cy="1219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flipV="1">
            <a:off x="7010400" y="3352800"/>
            <a:ext cx="76200" cy="1219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5562600" y="2667000"/>
            <a:ext cx="2362200" cy="1981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71600" y="5257800"/>
            <a:ext cx="62640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u="sng" dirty="0" smtClean="0"/>
              <a:t>Instantaneous Velocity </a:t>
            </a:r>
            <a:r>
              <a:rPr lang="en-CA" sz="2800" dirty="0" smtClean="0"/>
              <a:t>is the velocity at a </a:t>
            </a:r>
          </a:p>
          <a:p>
            <a:pPr algn="ctr"/>
            <a:r>
              <a:rPr lang="en-CA" sz="2800" dirty="0" smtClean="0"/>
              <a:t>specific </a:t>
            </a:r>
            <a:r>
              <a:rPr lang="en-CA" sz="2800" u="sng" dirty="0" smtClean="0"/>
              <a:t>point in time</a:t>
            </a:r>
            <a:r>
              <a:rPr lang="en-CA" sz="2800" dirty="0" smtClean="0"/>
              <a:t>.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Instantaneous Velocity </a:t>
            </a:r>
            <a:br>
              <a:rPr lang="en-CA" dirty="0" smtClean="0"/>
            </a:br>
            <a:r>
              <a:rPr lang="en-CA" dirty="0" smtClean="0"/>
              <a:t>(Uniform &amp; Accelerated Motion)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42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Instantaneous </a:t>
            </a:r>
            <a:r>
              <a:rPr lang="en-US" dirty="0" smtClean="0"/>
              <a:t>Velocity</a:t>
            </a:r>
            <a:br>
              <a:rPr lang="en-US" dirty="0" smtClean="0"/>
            </a:br>
            <a:r>
              <a:rPr lang="en-US" dirty="0" smtClean="0"/>
              <a:t>(Uniform Motion)</a:t>
            </a:r>
            <a:endParaRPr lang="en-US" dirty="0"/>
          </a:p>
        </p:txBody>
      </p:sp>
      <p:pic>
        <p:nvPicPr>
          <p:cNvPr id="4" name="Content Placeholder 3" descr="PT Graph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2057400"/>
            <a:ext cx="7678653" cy="3886200"/>
          </a:xfrm>
        </p:spPr>
      </p:pic>
      <p:sp>
        <p:nvSpPr>
          <p:cNvPr id="5" name="TextBox 4"/>
          <p:cNvSpPr txBox="1"/>
          <p:nvPr/>
        </p:nvSpPr>
        <p:spPr>
          <a:xfrm>
            <a:off x="2743200" y="3429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19600" y="2667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67400" y="3657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6403" y="5800457"/>
            <a:ext cx="75080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rgbClr val="FF0000"/>
                </a:solidFill>
              </a:rPr>
              <a:t>Examine Each Straight Line Segment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solidFill>
                  <a:srgbClr val="FF0000"/>
                </a:solidFill>
              </a:rPr>
              <a:t>Slope of the segment is the </a:t>
            </a:r>
            <a:r>
              <a:rPr lang="en-CA" sz="2000" i="1" dirty="0" smtClean="0">
                <a:solidFill>
                  <a:srgbClr val="FF0000"/>
                </a:solidFill>
              </a:rPr>
              <a:t>Instantaneous Velocity </a:t>
            </a:r>
            <a:r>
              <a:rPr lang="en-CA" sz="2000" dirty="0" smtClean="0">
                <a:solidFill>
                  <a:srgbClr val="FF0000"/>
                </a:solidFill>
              </a:rPr>
              <a:t>for the segment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solidFill>
                  <a:srgbClr val="FF0000"/>
                </a:solidFill>
              </a:rPr>
              <a:t>Total Displacement / Total Time give the Average Velocity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Instantaneous Velocity</a:t>
            </a:r>
            <a:br>
              <a:rPr lang="en-US" dirty="0"/>
            </a:br>
            <a:r>
              <a:rPr lang="en-US" dirty="0" smtClean="0"/>
              <a:t>(Accelerated </a:t>
            </a:r>
            <a:r>
              <a:rPr lang="en-US" dirty="0"/>
              <a:t>Motion)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09600" y="1981200"/>
            <a:ext cx="3352801" cy="3200400"/>
            <a:chOff x="1524000" y="1600200"/>
            <a:chExt cx="3352801" cy="3200400"/>
          </a:xfrm>
        </p:grpSpPr>
        <p:pic>
          <p:nvPicPr>
            <p:cNvPr id="5" name="Picture 2" descr="14 x 14 blank"/>
            <p:cNvPicPr>
              <a:picLocks noChangeAspect="1" noChangeArrowheads="1"/>
            </p:cNvPicPr>
            <p:nvPr/>
          </p:nvPicPr>
          <p:blipFill>
            <a:blip r:embed="rId2" cstate="print">
              <a:lum bright="-28000" contrast="55000"/>
            </a:blip>
            <a:stretch>
              <a:fillRect/>
            </a:stretch>
          </p:blipFill>
          <p:spPr bwMode="auto">
            <a:xfrm>
              <a:off x="1981200" y="1600200"/>
              <a:ext cx="2895601" cy="273260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" name="Group 21"/>
            <p:cNvGrpSpPr/>
            <p:nvPr/>
          </p:nvGrpSpPr>
          <p:grpSpPr>
            <a:xfrm>
              <a:off x="1524000" y="1600200"/>
              <a:ext cx="2958207" cy="3200400"/>
              <a:chOff x="1524000" y="1600200"/>
              <a:chExt cx="2958207" cy="320040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695761" y="41910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4</a:t>
                </a:r>
                <a:endParaRPr lang="en-US" sz="14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457761" y="41910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8</a:t>
                </a:r>
                <a:endParaRPr lang="en-US" sz="14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114799" y="419100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12</a:t>
                </a:r>
                <a:endParaRPr lang="en-US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895599" y="4431268"/>
                <a:ext cx="946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Time (s)</a:t>
                </a:r>
                <a:endParaRPr lang="en-US" b="1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 rot="16200000">
                <a:off x="852758" y="2792736"/>
                <a:ext cx="1711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Position  (m [E])</a:t>
                </a:r>
                <a:endParaRPr lang="en-US" b="1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828799" y="4035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</a:t>
                </a:r>
                <a:endParaRPr lang="en-US" sz="14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828799" y="320040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10</a:t>
                </a:r>
                <a:endParaRPr lang="en-US" sz="14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28799" y="236220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20</a:t>
                </a:r>
                <a:endParaRPr lang="en-US" sz="14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828799" y="160020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30</a:t>
                </a:r>
                <a:endParaRPr lang="en-US" sz="1400" dirty="0"/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4953002" y="2057400"/>
            <a:ext cx="3352799" cy="3200400"/>
            <a:chOff x="1524002" y="1600200"/>
            <a:chExt cx="3352799" cy="3200400"/>
          </a:xfrm>
        </p:grpSpPr>
        <p:pic>
          <p:nvPicPr>
            <p:cNvPr id="17" name="Picture 2" descr="14 x 14 blank"/>
            <p:cNvPicPr>
              <a:picLocks noChangeAspect="1" noChangeArrowheads="1"/>
            </p:cNvPicPr>
            <p:nvPr/>
          </p:nvPicPr>
          <p:blipFill>
            <a:blip r:embed="rId2" cstate="print">
              <a:lum bright="-28000" contrast="55000"/>
            </a:blip>
            <a:stretch>
              <a:fillRect/>
            </a:stretch>
          </p:blipFill>
          <p:spPr bwMode="auto">
            <a:xfrm>
              <a:off x="1981200" y="1600200"/>
              <a:ext cx="2895601" cy="273260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" name="Group 21"/>
            <p:cNvGrpSpPr/>
            <p:nvPr/>
          </p:nvGrpSpPr>
          <p:grpSpPr>
            <a:xfrm>
              <a:off x="1524002" y="2009252"/>
              <a:ext cx="2958205" cy="2791348"/>
              <a:chOff x="1524002" y="2009252"/>
              <a:chExt cx="2958205" cy="2791348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2695761" y="41910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4</a:t>
                </a:r>
                <a:endParaRPr lang="en-US" sz="14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457761" y="41910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8</a:t>
                </a:r>
                <a:endParaRPr lang="en-US" sz="14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114799" y="419100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12</a:t>
                </a:r>
                <a:endParaRPr lang="en-US" sz="14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895599" y="4431268"/>
                <a:ext cx="946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Time (s)</a:t>
                </a:r>
                <a:endParaRPr lang="en-US" b="1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 rot="16200000">
                <a:off x="740518" y="2792736"/>
                <a:ext cx="1936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Velocity  (m /s [E])</a:t>
                </a:r>
                <a:endParaRPr lang="en-US" b="1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828799" y="4035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</a:t>
                </a:r>
                <a:endParaRPr lang="en-US" sz="14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828800" y="35052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:endParaRPr lang="en-US" sz="14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828800" y="27432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</a:t>
                </a:r>
                <a:endParaRPr lang="en-US" sz="1400" dirty="0"/>
              </a:p>
            </p:txBody>
          </p:sp>
        </p:grpSp>
      </p:grpSp>
      <p:cxnSp>
        <p:nvCxnSpPr>
          <p:cNvPr id="28" name="Shape 27"/>
          <p:cNvCxnSpPr/>
          <p:nvPr/>
        </p:nvCxnSpPr>
        <p:spPr>
          <a:xfrm rot="5400000" flipH="1" flipV="1">
            <a:off x="1295404" y="2362197"/>
            <a:ext cx="2144758" cy="2144763"/>
          </a:xfrm>
          <a:prstGeom prst="curvedConnector2">
            <a:avLst/>
          </a:prstGeom>
          <a:ln w="28575">
            <a:solidFill>
              <a:srgbClr val="FF0000"/>
            </a:solidFill>
          </a:ln>
          <a:scene3d>
            <a:camera prst="orthographicFront">
              <a:rot lat="6000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/>
          <p:cNvSpPr/>
          <p:nvPr/>
        </p:nvSpPr>
        <p:spPr>
          <a:xfrm>
            <a:off x="4114800" y="3124200"/>
            <a:ext cx="609600" cy="2286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1371600" y="3886200"/>
            <a:ext cx="152400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905000" y="43434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flipV="1">
            <a:off x="2819400" y="3886200"/>
            <a:ext cx="121919" cy="762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 flipV="1">
            <a:off x="1600200" y="4495800"/>
            <a:ext cx="76200" cy="762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45" idx="1"/>
          </p:cNvCxnSpPr>
          <p:nvPr/>
        </p:nvCxnSpPr>
        <p:spPr>
          <a:xfrm rot="16200000" flipH="1">
            <a:off x="2247900" y="3924299"/>
            <a:ext cx="11159" cy="128424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4" idx="0"/>
          </p:cNvCxnSpPr>
          <p:nvPr/>
        </p:nvCxnSpPr>
        <p:spPr>
          <a:xfrm rot="16200000" flipH="1">
            <a:off x="2583180" y="4259580"/>
            <a:ext cx="609600" cy="152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 flipV="1">
            <a:off x="6248400" y="4038600"/>
            <a:ext cx="76200" cy="1219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70711" y="5324939"/>
            <a:ext cx="701955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rgbClr val="FF0000"/>
                </a:solidFill>
              </a:rPr>
              <a:t>Use Tangent Line &amp; Slope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solidFill>
                  <a:srgbClr val="FF0000"/>
                </a:solidFill>
              </a:rPr>
              <a:t>For a specific point in time (e.g. t = 4s)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solidFill>
                  <a:srgbClr val="FF0000"/>
                </a:solidFill>
              </a:rPr>
              <a:t>Slope m = 1 so Velocity = 1 m/s at t=4s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solidFill>
                  <a:srgbClr val="FF0000"/>
                </a:solidFill>
              </a:rPr>
              <a:t>Note: Line, Slope, and Velocity will be different for other times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28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Using V-T graphs to find Displacement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30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096000" y="4648200"/>
            <a:ext cx="1752600" cy="685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area = b x 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Position-Time </a:t>
            </a:r>
            <a:r>
              <a:rPr lang="en-US" i="1" dirty="0" smtClean="0"/>
              <a:t>from</a:t>
            </a:r>
            <a:r>
              <a:rPr lang="en-US" dirty="0" smtClean="0"/>
              <a:t> Velocity-Time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the </a:t>
            </a:r>
            <a:r>
              <a:rPr lang="en-US" i="1" u="sng" dirty="0" smtClean="0"/>
              <a:t>area</a:t>
            </a:r>
            <a:r>
              <a:rPr lang="en-US" dirty="0" smtClean="0"/>
              <a:t> under a velocity-time to find displacement!</a:t>
            </a:r>
          </a:p>
          <a:p>
            <a:endParaRPr lang="en-US" dirty="0" smtClean="0"/>
          </a:p>
          <a:p>
            <a:r>
              <a:rPr lang="en-US" dirty="0" smtClean="0"/>
              <a:t>For uniform motion:</a:t>
            </a:r>
          </a:p>
          <a:p>
            <a:pPr lvl="1"/>
            <a:r>
              <a:rPr lang="en-US" dirty="0" smtClean="0"/>
              <a:t>area = base x height</a:t>
            </a:r>
          </a:p>
          <a:p>
            <a:pPr lvl="1"/>
            <a:r>
              <a:rPr lang="en-US" dirty="0" smtClean="0"/>
              <a:t>d = </a:t>
            </a:r>
            <a:r>
              <a:rPr lang="el-GR" dirty="0" smtClean="0"/>
              <a:t>Δ</a:t>
            </a:r>
            <a:r>
              <a:rPr lang="en-US" dirty="0" smtClean="0"/>
              <a:t>t x v</a:t>
            </a:r>
          </a:p>
          <a:p>
            <a:pPr lvl="1"/>
            <a:r>
              <a:rPr lang="en-US" dirty="0" smtClean="0"/>
              <a:t>therefore: d= area</a:t>
            </a:r>
          </a:p>
          <a:p>
            <a:pPr lvl="1"/>
            <a:r>
              <a:rPr lang="en-US" dirty="0" smtClean="0"/>
              <a:t>check units: (s) x (m/s) = m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295400" y="4419600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438400" y="4419600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819400" y="4953000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6096000" y="3429000"/>
            <a:ext cx="2242243" cy="1905000"/>
            <a:chOff x="5638800" y="654614"/>
            <a:chExt cx="1371600" cy="1010118"/>
          </a:xfrm>
        </p:grpSpPr>
        <p:grpSp>
          <p:nvGrpSpPr>
            <p:cNvPr id="8" name="Group 15"/>
            <p:cNvGrpSpPr/>
            <p:nvPr/>
          </p:nvGrpSpPr>
          <p:grpSpPr>
            <a:xfrm>
              <a:off x="5638800" y="654614"/>
              <a:ext cx="1371600" cy="1010118"/>
              <a:chOff x="914400" y="590082"/>
              <a:chExt cx="1371600" cy="1010118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914400" y="685800"/>
                <a:ext cx="0" cy="914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14400" y="1600200"/>
                <a:ext cx="13716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100849" y="590082"/>
                <a:ext cx="982768" cy="2121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Velocity-Time</a:t>
                </a:r>
                <a:endParaRPr lang="en-US" sz="2000" dirty="0"/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>
              <a:off x="5638800" y="1295400"/>
              <a:ext cx="1066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Uniform Motion (t=0s)</a:t>
            </a:r>
            <a:endParaRPr lang="en-US" dirty="0"/>
          </a:p>
        </p:txBody>
      </p:sp>
      <p:pic>
        <p:nvPicPr>
          <p:cNvPr id="6" name="Picture 2" descr="14 x 14 blank"/>
          <p:cNvPicPr>
            <a:picLocks noChangeAspect="1" noChangeArrowheads="1"/>
          </p:cNvPicPr>
          <p:nvPr/>
        </p:nvPicPr>
        <p:blipFill>
          <a:blip r:embed="rId2" cstate="print">
            <a:lum bright="-28000" contrast="55000"/>
          </a:blip>
          <a:stretch>
            <a:fillRect/>
          </a:stretch>
        </p:blipFill>
        <p:spPr bwMode="auto">
          <a:xfrm>
            <a:off x="761999" y="1447799"/>
            <a:ext cx="2895601" cy="27326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Connector 7"/>
          <p:cNvCxnSpPr/>
          <p:nvPr/>
        </p:nvCxnSpPr>
        <p:spPr>
          <a:xfrm>
            <a:off x="914400" y="1600200"/>
            <a:ext cx="0" cy="2362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14400" y="3962400"/>
            <a:ext cx="2514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2000" y="3962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476562" y="3962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238562" y="3962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895600" y="39624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676400" y="4202668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(s)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-506736" y="2564136"/>
            <a:ext cx="199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Velocity (m/s [Up])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09600" y="3807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09600" y="29718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" y="2133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" y="1371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cxnSp>
        <p:nvCxnSpPr>
          <p:cNvPr id="22" name="Straight Connector 21"/>
          <p:cNvCxnSpPr>
            <a:stCxn id="19" idx="3"/>
          </p:cNvCxnSpPr>
          <p:nvPr/>
        </p:nvCxnSpPr>
        <p:spPr>
          <a:xfrm flipV="1">
            <a:off x="885638" y="2286000"/>
            <a:ext cx="2238562" cy="14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14 x 14 blank"/>
          <p:cNvPicPr>
            <a:picLocks noChangeAspect="1" noChangeArrowheads="1"/>
          </p:cNvPicPr>
          <p:nvPr/>
        </p:nvPicPr>
        <p:blipFill>
          <a:blip r:embed="rId2" cstate="print">
            <a:lum bright="-28000" contrast="55000"/>
          </a:blip>
          <a:stretch>
            <a:fillRect/>
          </a:stretch>
        </p:blipFill>
        <p:spPr bwMode="auto">
          <a:xfrm>
            <a:off x="5867400" y="1447800"/>
            <a:ext cx="2895601" cy="27326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" name="Straight Connector 23"/>
          <p:cNvCxnSpPr/>
          <p:nvPr/>
        </p:nvCxnSpPr>
        <p:spPr>
          <a:xfrm>
            <a:off x="6019801" y="1600201"/>
            <a:ext cx="0" cy="2362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019801" y="3962401"/>
            <a:ext cx="2514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67401" y="39624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581963" y="39624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7343963" y="39624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8001001" y="39624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6781801" y="4202669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(s)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4658009" y="2564137"/>
            <a:ext cx="1873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Position  (m [Up])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715001" y="38070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715001" y="2971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5715001" y="21336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20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5715001" y="13716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30</a:t>
            </a:r>
            <a:endParaRPr lang="en-US" sz="1400" dirty="0"/>
          </a:p>
        </p:txBody>
      </p:sp>
      <p:sp>
        <p:nvSpPr>
          <p:cNvPr id="37" name="Right Arrow 36"/>
          <p:cNvSpPr/>
          <p:nvPr/>
        </p:nvSpPr>
        <p:spPr>
          <a:xfrm>
            <a:off x="4114800" y="2438400"/>
            <a:ext cx="838200" cy="2286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090263" y="2743200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 = 0s</a:t>
            </a:r>
            <a:endParaRPr lang="en-US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47800" y="4876800"/>
            <a:ext cx="6858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area = b x h = 0 x 2 = </a:t>
            </a:r>
            <a:r>
              <a:rPr lang="en-US" sz="2800" dirty="0" smtClean="0">
                <a:solidFill>
                  <a:srgbClr val="FF0000"/>
                </a:solidFill>
              </a:rPr>
              <a:t>0</a:t>
            </a:r>
          </a:p>
          <a:p>
            <a:endParaRPr lang="en-US" sz="1400" dirty="0" smtClean="0">
              <a:solidFill>
                <a:srgbClr val="002060"/>
              </a:solidFill>
            </a:endParaRPr>
          </a:p>
          <a:p>
            <a:r>
              <a:rPr lang="en-US" sz="2800" dirty="0" smtClean="0">
                <a:solidFill>
                  <a:srgbClr val="002060"/>
                </a:solidFill>
              </a:rPr>
              <a:t>position = </a:t>
            </a:r>
            <a:r>
              <a:rPr lang="el-GR" sz="2800" dirty="0" smtClean="0">
                <a:solidFill>
                  <a:srgbClr val="002060"/>
                </a:solidFill>
              </a:rPr>
              <a:t>Δ</a:t>
            </a:r>
            <a:r>
              <a:rPr lang="en-US" sz="2800" dirty="0" smtClean="0">
                <a:solidFill>
                  <a:srgbClr val="002060"/>
                </a:solidFill>
              </a:rPr>
              <a:t>t x v = 0 s x 2 m/s [Up] = </a:t>
            </a:r>
            <a:r>
              <a:rPr lang="en-US" sz="2800" b="1" dirty="0" smtClean="0">
                <a:solidFill>
                  <a:srgbClr val="FF0000"/>
                </a:solidFill>
              </a:rPr>
              <a:t>0 m [Up]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581400" y="5638800"/>
            <a:ext cx="228600" cy="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Uniform Motion (t=4s)</a:t>
            </a:r>
            <a:endParaRPr lang="en-US" dirty="0"/>
          </a:p>
        </p:txBody>
      </p:sp>
      <p:pic>
        <p:nvPicPr>
          <p:cNvPr id="6" name="Picture 2" descr="14 x 14 blank"/>
          <p:cNvPicPr>
            <a:picLocks noChangeAspect="1" noChangeArrowheads="1"/>
          </p:cNvPicPr>
          <p:nvPr/>
        </p:nvPicPr>
        <p:blipFill>
          <a:blip r:embed="rId2" cstate="print">
            <a:lum bright="-28000" contrast="55000"/>
          </a:blip>
          <a:stretch>
            <a:fillRect/>
          </a:stretch>
        </p:blipFill>
        <p:spPr bwMode="auto">
          <a:xfrm>
            <a:off x="761999" y="1447799"/>
            <a:ext cx="2895601" cy="27326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Connector 7"/>
          <p:cNvCxnSpPr/>
          <p:nvPr/>
        </p:nvCxnSpPr>
        <p:spPr>
          <a:xfrm>
            <a:off x="914400" y="1600200"/>
            <a:ext cx="0" cy="2362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14400" y="3962400"/>
            <a:ext cx="2514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2000" y="3962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476562" y="3962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238562" y="3962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895600" y="39624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676400" y="4202668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(s)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-506736" y="2564136"/>
            <a:ext cx="199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Velocity (m/s [Up])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09600" y="3807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09600" y="29718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" y="2133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" y="1371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cxnSp>
        <p:nvCxnSpPr>
          <p:cNvPr id="22" name="Straight Connector 21"/>
          <p:cNvCxnSpPr>
            <a:stCxn id="19" idx="3"/>
          </p:cNvCxnSpPr>
          <p:nvPr/>
        </p:nvCxnSpPr>
        <p:spPr>
          <a:xfrm flipV="1">
            <a:off x="885638" y="2286000"/>
            <a:ext cx="2238562" cy="14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14 x 14 blank"/>
          <p:cNvPicPr>
            <a:picLocks noChangeAspect="1" noChangeArrowheads="1"/>
          </p:cNvPicPr>
          <p:nvPr/>
        </p:nvPicPr>
        <p:blipFill>
          <a:blip r:embed="rId2" cstate="print">
            <a:lum bright="-28000" contrast="55000"/>
          </a:blip>
          <a:stretch>
            <a:fillRect/>
          </a:stretch>
        </p:blipFill>
        <p:spPr bwMode="auto">
          <a:xfrm>
            <a:off x="5867400" y="1447800"/>
            <a:ext cx="2895601" cy="27326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" name="Straight Connector 23"/>
          <p:cNvCxnSpPr/>
          <p:nvPr/>
        </p:nvCxnSpPr>
        <p:spPr>
          <a:xfrm>
            <a:off x="6019801" y="1600201"/>
            <a:ext cx="0" cy="2362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019801" y="3962401"/>
            <a:ext cx="2514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67401" y="39624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581963" y="39624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7343963" y="39624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8001001" y="39624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6781801" y="4202669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(s)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4658009" y="2564137"/>
            <a:ext cx="1873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Position  (m [Up])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715001" y="38070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715001" y="2971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5715001" y="21336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20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5715001" y="13716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30</a:t>
            </a:r>
            <a:endParaRPr lang="en-US" sz="1400" dirty="0"/>
          </a:p>
        </p:txBody>
      </p:sp>
      <p:sp>
        <p:nvSpPr>
          <p:cNvPr id="37" name="Right Arrow 36"/>
          <p:cNvSpPr/>
          <p:nvPr/>
        </p:nvSpPr>
        <p:spPr>
          <a:xfrm>
            <a:off x="4114800" y="2438400"/>
            <a:ext cx="838200" cy="2286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090263" y="2743200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 = 4s</a:t>
            </a:r>
            <a:endParaRPr lang="en-US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47800" y="4876800"/>
            <a:ext cx="6705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area = b x h = 4 x 2 = </a:t>
            </a:r>
            <a:r>
              <a:rPr lang="en-US" sz="2800" dirty="0" smtClean="0">
                <a:solidFill>
                  <a:srgbClr val="FF0000"/>
                </a:solidFill>
              </a:rPr>
              <a:t>8</a:t>
            </a:r>
          </a:p>
          <a:p>
            <a:endParaRPr lang="en-US" sz="1400" dirty="0" smtClean="0">
              <a:solidFill>
                <a:srgbClr val="002060"/>
              </a:solidFill>
            </a:endParaRPr>
          </a:p>
          <a:p>
            <a:r>
              <a:rPr lang="en-US" sz="2800" dirty="0" smtClean="0">
                <a:solidFill>
                  <a:srgbClr val="002060"/>
                </a:solidFill>
              </a:rPr>
              <a:t>position = </a:t>
            </a:r>
            <a:r>
              <a:rPr lang="el-GR" sz="2800" dirty="0" smtClean="0">
                <a:solidFill>
                  <a:srgbClr val="002060"/>
                </a:solidFill>
              </a:rPr>
              <a:t>Δ</a:t>
            </a:r>
            <a:r>
              <a:rPr lang="en-US" sz="2800" dirty="0" smtClean="0">
                <a:solidFill>
                  <a:srgbClr val="002060"/>
                </a:solidFill>
              </a:rPr>
              <a:t>t x v = 4 s x 2 m/s [Up] = </a:t>
            </a:r>
            <a:r>
              <a:rPr lang="en-US" sz="2800" b="1" dirty="0" smtClean="0">
                <a:solidFill>
                  <a:srgbClr val="FF0000"/>
                </a:solidFill>
              </a:rPr>
              <a:t>8 m [Up]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657600" y="5638800"/>
            <a:ext cx="228600" cy="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705600" y="32766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14400" y="2286000"/>
            <a:ext cx="762000" cy="167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Uniform Motion (t=8s)</a:t>
            </a:r>
            <a:endParaRPr lang="en-US" dirty="0"/>
          </a:p>
        </p:txBody>
      </p:sp>
      <p:pic>
        <p:nvPicPr>
          <p:cNvPr id="6" name="Picture 2" descr="14 x 14 blank"/>
          <p:cNvPicPr>
            <a:picLocks noChangeAspect="1" noChangeArrowheads="1"/>
          </p:cNvPicPr>
          <p:nvPr/>
        </p:nvPicPr>
        <p:blipFill>
          <a:blip r:embed="rId2" cstate="print">
            <a:lum bright="-28000" contrast="55000"/>
          </a:blip>
          <a:stretch>
            <a:fillRect/>
          </a:stretch>
        </p:blipFill>
        <p:spPr bwMode="auto">
          <a:xfrm>
            <a:off x="761999" y="1447799"/>
            <a:ext cx="2895601" cy="27326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Connector 7"/>
          <p:cNvCxnSpPr/>
          <p:nvPr/>
        </p:nvCxnSpPr>
        <p:spPr>
          <a:xfrm>
            <a:off x="914400" y="1600200"/>
            <a:ext cx="0" cy="2362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14400" y="3962400"/>
            <a:ext cx="2514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2000" y="3962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476562" y="3962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238562" y="3962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895600" y="39624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676400" y="4202668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(s)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-506736" y="2564136"/>
            <a:ext cx="199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Velocity (m/s [Up])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09600" y="3807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09600" y="29718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" y="2133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" y="1371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cxnSp>
        <p:nvCxnSpPr>
          <p:cNvPr id="22" name="Straight Connector 21"/>
          <p:cNvCxnSpPr>
            <a:stCxn id="19" idx="3"/>
          </p:cNvCxnSpPr>
          <p:nvPr/>
        </p:nvCxnSpPr>
        <p:spPr>
          <a:xfrm flipV="1">
            <a:off x="885638" y="2286000"/>
            <a:ext cx="2238562" cy="14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14 x 14 blank"/>
          <p:cNvPicPr>
            <a:picLocks noChangeAspect="1" noChangeArrowheads="1"/>
          </p:cNvPicPr>
          <p:nvPr/>
        </p:nvPicPr>
        <p:blipFill>
          <a:blip r:embed="rId2" cstate="print">
            <a:lum bright="-28000" contrast="55000"/>
          </a:blip>
          <a:stretch>
            <a:fillRect/>
          </a:stretch>
        </p:blipFill>
        <p:spPr bwMode="auto">
          <a:xfrm>
            <a:off x="5867400" y="1447800"/>
            <a:ext cx="2895601" cy="27326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" name="Straight Connector 23"/>
          <p:cNvCxnSpPr/>
          <p:nvPr/>
        </p:nvCxnSpPr>
        <p:spPr>
          <a:xfrm>
            <a:off x="6019801" y="1600201"/>
            <a:ext cx="0" cy="2362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019801" y="3962401"/>
            <a:ext cx="2514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67401" y="39624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581963" y="39624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7343963" y="39624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8001001" y="39624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6781801" y="4202669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(s)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4658009" y="2564137"/>
            <a:ext cx="1873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Position  (m [Up])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715001" y="38070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715001" y="2971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5715001" y="21336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20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5715001" y="13716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30</a:t>
            </a:r>
            <a:endParaRPr lang="en-US" sz="1400" dirty="0"/>
          </a:p>
        </p:txBody>
      </p:sp>
      <p:sp>
        <p:nvSpPr>
          <p:cNvPr id="37" name="Right Arrow 36"/>
          <p:cNvSpPr/>
          <p:nvPr/>
        </p:nvSpPr>
        <p:spPr>
          <a:xfrm>
            <a:off x="4114800" y="2438400"/>
            <a:ext cx="838200" cy="2286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090263" y="2743200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 = 8s</a:t>
            </a:r>
            <a:endParaRPr lang="en-US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47800" y="4876800"/>
            <a:ext cx="7010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area = b x h = 8 x 2 = </a:t>
            </a:r>
            <a:r>
              <a:rPr lang="en-US" sz="2800" dirty="0" smtClean="0">
                <a:solidFill>
                  <a:srgbClr val="FF0000"/>
                </a:solidFill>
              </a:rPr>
              <a:t>16</a:t>
            </a:r>
          </a:p>
          <a:p>
            <a:endParaRPr lang="en-US" sz="1400" dirty="0" smtClean="0">
              <a:solidFill>
                <a:srgbClr val="002060"/>
              </a:solidFill>
            </a:endParaRPr>
          </a:p>
          <a:p>
            <a:r>
              <a:rPr lang="en-US" sz="2800" dirty="0" smtClean="0">
                <a:solidFill>
                  <a:srgbClr val="002060"/>
                </a:solidFill>
              </a:rPr>
              <a:t>position = </a:t>
            </a:r>
            <a:r>
              <a:rPr lang="el-GR" sz="2800" dirty="0" smtClean="0">
                <a:solidFill>
                  <a:srgbClr val="002060"/>
                </a:solidFill>
              </a:rPr>
              <a:t>Δ</a:t>
            </a:r>
            <a:r>
              <a:rPr lang="en-US" sz="2800" dirty="0" smtClean="0">
                <a:solidFill>
                  <a:srgbClr val="002060"/>
                </a:solidFill>
              </a:rPr>
              <a:t>t x v = 8 s x 2 m/s [Up] = </a:t>
            </a:r>
            <a:r>
              <a:rPr lang="en-US" sz="2800" b="1" dirty="0" smtClean="0">
                <a:solidFill>
                  <a:srgbClr val="FF0000"/>
                </a:solidFill>
              </a:rPr>
              <a:t>16 m [Up]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657600" y="5638800"/>
            <a:ext cx="228600" cy="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705600" y="32766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14400" y="2286000"/>
            <a:ext cx="1447800" cy="167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467600" y="2590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Uniform Motion (t=12s)</a:t>
            </a:r>
            <a:endParaRPr lang="en-US" dirty="0"/>
          </a:p>
        </p:txBody>
      </p:sp>
      <p:pic>
        <p:nvPicPr>
          <p:cNvPr id="6" name="Picture 2" descr="14 x 14 blank"/>
          <p:cNvPicPr>
            <a:picLocks noChangeAspect="1" noChangeArrowheads="1"/>
          </p:cNvPicPr>
          <p:nvPr/>
        </p:nvPicPr>
        <p:blipFill>
          <a:blip r:embed="rId2" cstate="print">
            <a:lum bright="-28000" contrast="55000"/>
          </a:blip>
          <a:stretch>
            <a:fillRect/>
          </a:stretch>
        </p:blipFill>
        <p:spPr bwMode="auto">
          <a:xfrm>
            <a:off x="761999" y="1447799"/>
            <a:ext cx="2895601" cy="27326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Connector 7"/>
          <p:cNvCxnSpPr/>
          <p:nvPr/>
        </p:nvCxnSpPr>
        <p:spPr>
          <a:xfrm>
            <a:off x="914400" y="1600200"/>
            <a:ext cx="0" cy="2362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14400" y="3962400"/>
            <a:ext cx="2514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2000" y="3962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476562" y="3962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238562" y="3962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895600" y="39624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676400" y="4202668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(s)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-506736" y="2564136"/>
            <a:ext cx="199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Velocity (m/s [Up])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09600" y="3807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09600" y="29718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" y="2133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" y="1371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pic>
        <p:nvPicPr>
          <p:cNvPr id="23" name="Picture 2" descr="14 x 14 blank"/>
          <p:cNvPicPr>
            <a:picLocks noChangeAspect="1" noChangeArrowheads="1"/>
          </p:cNvPicPr>
          <p:nvPr/>
        </p:nvPicPr>
        <p:blipFill>
          <a:blip r:embed="rId2" cstate="print">
            <a:lum bright="-28000" contrast="55000"/>
          </a:blip>
          <a:stretch>
            <a:fillRect/>
          </a:stretch>
        </p:blipFill>
        <p:spPr bwMode="auto">
          <a:xfrm>
            <a:off x="5867400" y="1447800"/>
            <a:ext cx="2895601" cy="27326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" name="Straight Connector 23"/>
          <p:cNvCxnSpPr/>
          <p:nvPr/>
        </p:nvCxnSpPr>
        <p:spPr>
          <a:xfrm>
            <a:off x="6019801" y="1600201"/>
            <a:ext cx="0" cy="2362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019801" y="3962401"/>
            <a:ext cx="2514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67401" y="39624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581963" y="39624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7343963" y="39624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8001001" y="39624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6781801" y="4202669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(s)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4658009" y="2564137"/>
            <a:ext cx="1873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Position  (m [Up])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715001" y="38070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715001" y="2971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5715001" y="21336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20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5715001" y="13716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30</a:t>
            </a:r>
            <a:endParaRPr lang="en-US" sz="1400" dirty="0"/>
          </a:p>
        </p:txBody>
      </p:sp>
      <p:sp>
        <p:nvSpPr>
          <p:cNvPr id="37" name="Right Arrow 36"/>
          <p:cNvSpPr/>
          <p:nvPr/>
        </p:nvSpPr>
        <p:spPr>
          <a:xfrm>
            <a:off x="4114800" y="2438400"/>
            <a:ext cx="838200" cy="2286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090263" y="2743200"/>
            <a:ext cx="1018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 = 12s</a:t>
            </a:r>
            <a:endParaRPr lang="en-US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47800" y="4876800"/>
            <a:ext cx="7315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area = b x h = 12 x 2 = </a:t>
            </a:r>
            <a:r>
              <a:rPr lang="en-US" sz="2800" dirty="0" smtClean="0">
                <a:solidFill>
                  <a:srgbClr val="FF0000"/>
                </a:solidFill>
              </a:rPr>
              <a:t>24</a:t>
            </a:r>
          </a:p>
          <a:p>
            <a:endParaRPr lang="en-US" sz="1400" dirty="0" smtClean="0">
              <a:solidFill>
                <a:srgbClr val="002060"/>
              </a:solidFill>
            </a:endParaRPr>
          </a:p>
          <a:p>
            <a:r>
              <a:rPr lang="en-US" sz="2800" dirty="0" smtClean="0">
                <a:solidFill>
                  <a:srgbClr val="002060"/>
                </a:solidFill>
              </a:rPr>
              <a:t>position = </a:t>
            </a:r>
            <a:r>
              <a:rPr lang="el-GR" sz="2800" dirty="0" smtClean="0">
                <a:solidFill>
                  <a:srgbClr val="002060"/>
                </a:solidFill>
              </a:rPr>
              <a:t>Δ</a:t>
            </a:r>
            <a:r>
              <a:rPr lang="en-US" sz="2800" dirty="0" smtClean="0">
                <a:solidFill>
                  <a:srgbClr val="002060"/>
                </a:solidFill>
              </a:rPr>
              <a:t>t x v = 12 s x 2 m/s [Up] = </a:t>
            </a:r>
            <a:r>
              <a:rPr lang="en-US" sz="2800" b="1" dirty="0" smtClean="0">
                <a:solidFill>
                  <a:srgbClr val="FF0000"/>
                </a:solidFill>
              </a:rPr>
              <a:t>24 m [Up]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657600" y="5638800"/>
            <a:ext cx="228600" cy="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705600" y="32766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14400" y="2286000"/>
            <a:ext cx="2209800" cy="167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467600" y="2590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19" idx="3"/>
          </p:cNvCxnSpPr>
          <p:nvPr/>
        </p:nvCxnSpPr>
        <p:spPr>
          <a:xfrm flipV="1">
            <a:off x="885638" y="2286000"/>
            <a:ext cx="2238562" cy="14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8153400" y="19050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stCxn id="40" idx="7"/>
            <a:endCxn id="44" idx="7"/>
          </p:cNvCxnSpPr>
          <p:nvPr/>
        </p:nvCxnSpPr>
        <p:spPr>
          <a:xfrm flipV="1">
            <a:off x="6084841" y="1916159"/>
            <a:ext cx="2133600" cy="198120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Graph Relationships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64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Determine the Position-Time graph from the following Velocity-Time graph</a:t>
            </a:r>
          </a:p>
          <a:p>
            <a:pPr lvl="1"/>
            <a:r>
              <a:rPr lang="en-US" sz="2400" dirty="0" smtClean="0"/>
              <a:t>Hint: </a:t>
            </a:r>
            <a:r>
              <a:rPr lang="en-US" sz="2400" i="1" dirty="0" smtClean="0"/>
              <a:t>Think Triangles</a:t>
            </a:r>
            <a:endParaRPr lang="en-US" sz="2400" i="1" dirty="0"/>
          </a:p>
        </p:txBody>
      </p:sp>
      <p:pic>
        <p:nvPicPr>
          <p:cNvPr id="4" name="Picture 2" descr="14 x 14 blank"/>
          <p:cNvPicPr>
            <a:picLocks noChangeAspect="1" noChangeArrowheads="1"/>
          </p:cNvPicPr>
          <p:nvPr/>
        </p:nvPicPr>
        <p:blipFill>
          <a:blip r:embed="rId2" cstate="print">
            <a:lum bright="-28000" contrast="55000"/>
          </a:blip>
          <a:stretch>
            <a:fillRect/>
          </a:stretch>
        </p:blipFill>
        <p:spPr bwMode="auto">
          <a:xfrm>
            <a:off x="2362200" y="2895600"/>
            <a:ext cx="3886200" cy="3667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/>
          <p:cNvCxnSpPr/>
          <p:nvPr/>
        </p:nvCxnSpPr>
        <p:spPr>
          <a:xfrm>
            <a:off x="2590800" y="3124200"/>
            <a:ext cx="0" cy="3200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90800" y="6324600"/>
            <a:ext cx="335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38400" y="6324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6324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372162" y="6324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347592" y="6324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886200" y="6488668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(s)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941065" y="4240536"/>
            <a:ext cx="199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Velocity (m/s [Up])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209800" y="6172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209800" y="5029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209800" y="3886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209800" y="2971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14</a:t>
            </a:r>
            <a:endParaRPr lang="en-US" sz="1400" dirty="0"/>
          </a:p>
        </p:txBody>
      </p:sp>
      <p:cxnSp>
        <p:nvCxnSpPr>
          <p:cNvPr id="17" name="Straight Connector 16"/>
          <p:cNvCxnSpPr>
            <a:endCxn id="23" idx="2"/>
          </p:cNvCxnSpPr>
          <p:nvPr/>
        </p:nvCxnSpPr>
        <p:spPr>
          <a:xfrm>
            <a:off x="2590800" y="3124200"/>
            <a:ext cx="2895600" cy="27051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590800" y="31242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05200" y="39624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495800" y="4876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486400" y="57912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PT to VT Graphs (Recap)</a:t>
            </a:r>
            <a:br>
              <a:rPr lang="en-US" dirty="0" smtClean="0"/>
            </a:br>
            <a:r>
              <a:rPr lang="en-US" sz="2700" dirty="0" smtClean="0"/>
              <a:t>(Position-Time to Velocity-Time)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Uniform Motion: 	v = constant, 	a = 0</a:t>
            </a:r>
          </a:p>
          <a:p>
            <a:endParaRPr lang="en-US" sz="2800" b="1" dirty="0" smtClean="0"/>
          </a:p>
          <a:p>
            <a:endParaRPr lang="en-US" sz="2800" b="1" dirty="0" smtClean="0"/>
          </a:p>
          <a:p>
            <a:endParaRPr lang="en-US" sz="2800" b="1" dirty="0" smtClean="0"/>
          </a:p>
          <a:p>
            <a:endParaRPr lang="en-US" sz="2800" dirty="0" smtClean="0"/>
          </a:p>
          <a:p>
            <a:r>
              <a:rPr lang="en-US" sz="2800" dirty="0" smtClean="0"/>
              <a:t>Non-uniform Motion:	v = changing,	a &lt;&gt; 0</a:t>
            </a:r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1347330" y="2286000"/>
            <a:ext cx="1548270" cy="1143000"/>
            <a:chOff x="5638800" y="533400"/>
            <a:chExt cx="1548270" cy="1143000"/>
          </a:xfrm>
        </p:grpSpPr>
        <p:grpSp>
          <p:nvGrpSpPr>
            <p:cNvPr id="5" name="Group 15"/>
            <p:cNvGrpSpPr/>
            <p:nvPr/>
          </p:nvGrpSpPr>
          <p:grpSpPr>
            <a:xfrm>
              <a:off x="5638800" y="533400"/>
              <a:ext cx="1548270" cy="1131332"/>
              <a:chOff x="914400" y="468868"/>
              <a:chExt cx="1548270" cy="1131332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914400" y="685800"/>
                <a:ext cx="0" cy="914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914400" y="1600200"/>
                <a:ext cx="13716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990600" y="468868"/>
                <a:ext cx="1472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Position-Time</a:t>
                </a:r>
                <a:endParaRPr lang="en-US" dirty="0"/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 flipV="1">
              <a:off x="5638800" y="990600"/>
              <a:ext cx="1143000" cy="685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ight Arrow 9"/>
          <p:cNvSpPr/>
          <p:nvPr/>
        </p:nvSpPr>
        <p:spPr>
          <a:xfrm>
            <a:off x="2971800" y="2819400"/>
            <a:ext cx="609600" cy="2286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57600" y="2438400"/>
            <a:ext cx="1734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Slope of Line</a:t>
            </a:r>
          </a:p>
          <a:p>
            <a:pPr algn="ctr"/>
            <a:r>
              <a:rPr lang="en-US" dirty="0" smtClean="0"/>
              <a:t>=</a:t>
            </a:r>
          </a:p>
          <a:p>
            <a:pPr algn="ctr"/>
            <a:r>
              <a:rPr lang="en-US" dirty="0" smtClean="0"/>
              <a:t>Average Velocity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5486400" y="2819400"/>
            <a:ext cx="609600" cy="2286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400800" y="2286000"/>
            <a:ext cx="1538203" cy="1131332"/>
            <a:chOff x="5638800" y="533400"/>
            <a:chExt cx="1538203" cy="1131332"/>
          </a:xfrm>
        </p:grpSpPr>
        <p:grpSp>
          <p:nvGrpSpPr>
            <p:cNvPr id="14" name="Group 15"/>
            <p:cNvGrpSpPr/>
            <p:nvPr/>
          </p:nvGrpSpPr>
          <p:grpSpPr>
            <a:xfrm>
              <a:off x="5638800" y="533400"/>
              <a:ext cx="1538203" cy="1131332"/>
              <a:chOff x="914400" y="468868"/>
              <a:chExt cx="1538203" cy="1131332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914400" y="685800"/>
                <a:ext cx="0" cy="914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914400" y="1600200"/>
                <a:ext cx="13716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990600" y="468868"/>
                <a:ext cx="14620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Velocity-Time</a:t>
                </a:r>
                <a:endParaRPr lang="en-US" dirty="0"/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>
              <a:off x="5638800" y="1295400"/>
              <a:ext cx="1066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400800" y="4800600"/>
            <a:ext cx="1538203" cy="1143000"/>
            <a:chOff x="5638800" y="533400"/>
            <a:chExt cx="1538203" cy="1143000"/>
          </a:xfrm>
        </p:grpSpPr>
        <p:grpSp>
          <p:nvGrpSpPr>
            <p:cNvPr id="20" name="Group 15"/>
            <p:cNvGrpSpPr/>
            <p:nvPr/>
          </p:nvGrpSpPr>
          <p:grpSpPr>
            <a:xfrm>
              <a:off x="5638800" y="533400"/>
              <a:ext cx="1538203" cy="1131332"/>
              <a:chOff x="914400" y="468868"/>
              <a:chExt cx="1538203" cy="1131332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914400" y="685800"/>
                <a:ext cx="0" cy="914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914400" y="1600200"/>
                <a:ext cx="13716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990600" y="468868"/>
                <a:ext cx="14620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Velocity-Time</a:t>
                </a:r>
                <a:endParaRPr lang="en-US" dirty="0"/>
              </a:p>
            </p:txBody>
          </p:sp>
        </p:grpSp>
        <p:cxnSp>
          <p:nvCxnSpPr>
            <p:cNvPr id="21" name="Straight Connector 20"/>
            <p:cNvCxnSpPr/>
            <p:nvPr/>
          </p:nvCxnSpPr>
          <p:spPr>
            <a:xfrm flipV="1">
              <a:off x="5638800" y="990600"/>
              <a:ext cx="1143000" cy="685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ight Arrow 24"/>
          <p:cNvSpPr/>
          <p:nvPr/>
        </p:nvSpPr>
        <p:spPr>
          <a:xfrm>
            <a:off x="2957597" y="5334000"/>
            <a:ext cx="609600" cy="2286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637274" y="4953000"/>
            <a:ext cx="17463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Slope of Tangent</a:t>
            </a:r>
          </a:p>
          <a:p>
            <a:pPr algn="ctr"/>
            <a:r>
              <a:rPr lang="en-US" dirty="0" smtClean="0"/>
              <a:t>=</a:t>
            </a:r>
          </a:p>
          <a:p>
            <a:pPr algn="ctr"/>
            <a:r>
              <a:rPr lang="en-US" dirty="0" smtClean="0"/>
              <a:t>Instantaneous </a:t>
            </a:r>
            <a:br>
              <a:rPr lang="en-US" dirty="0" smtClean="0"/>
            </a:br>
            <a:r>
              <a:rPr lang="en-US" dirty="0" smtClean="0"/>
              <a:t>Velocity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5472197" y="5334000"/>
            <a:ext cx="609600" cy="2286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33"/>
          <p:cNvGrpSpPr/>
          <p:nvPr/>
        </p:nvGrpSpPr>
        <p:grpSpPr>
          <a:xfrm>
            <a:off x="1347330" y="4724400"/>
            <a:ext cx="1548270" cy="1134849"/>
            <a:chOff x="914400" y="468868"/>
            <a:chExt cx="1548270" cy="1134849"/>
          </a:xfrm>
        </p:grpSpPr>
        <p:grpSp>
          <p:nvGrpSpPr>
            <p:cNvPr id="29" name="Group 14"/>
            <p:cNvGrpSpPr/>
            <p:nvPr/>
          </p:nvGrpSpPr>
          <p:grpSpPr>
            <a:xfrm>
              <a:off x="914400" y="468868"/>
              <a:ext cx="1548270" cy="1131332"/>
              <a:chOff x="914400" y="468868"/>
              <a:chExt cx="1548270" cy="1131332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914400" y="685800"/>
                <a:ext cx="0" cy="914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914400" y="1600200"/>
                <a:ext cx="13716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990600" y="468868"/>
                <a:ext cx="1472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Position-Time</a:t>
                </a:r>
                <a:endParaRPr lang="en-US" dirty="0"/>
              </a:p>
            </p:txBody>
          </p:sp>
        </p:grpSp>
        <p:sp>
          <p:nvSpPr>
            <p:cNvPr id="36" name="Freeform 35"/>
            <p:cNvSpPr/>
            <p:nvPr/>
          </p:nvSpPr>
          <p:spPr>
            <a:xfrm>
              <a:off x="928468" y="844062"/>
              <a:ext cx="1083212" cy="759655"/>
            </a:xfrm>
            <a:custGeom>
              <a:avLst/>
              <a:gdLst>
                <a:gd name="connsiteX0" fmla="*/ 0 w 1083212"/>
                <a:gd name="connsiteY0" fmla="*/ 759655 h 759655"/>
                <a:gd name="connsiteX1" fmla="*/ 464234 w 1083212"/>
                <a:gd name="connsiteY1" fmla="*/ 647113 h 759655"/>
                <a:gd name="connsiteX2" fmla="*/ 872197 w 1083212"/>
                <a:gd name="connsiteY2" fmla="*/ 365760 h 759655"/>
                <a:gd name="connsiteX3" fmla="*/ 1083212 w 1083212"/>
                <a:gd name="connsiteY3" fmla="*/ 0 h 759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212" h="759655">
                  <a:moveTo>
                    <a:pt x="0" y="759655"/>
                  </a:moveTo>
                  <a:cubicBezTo>
                    <a:pt x="159434" y="736208"/>
                    <a:pt x="318868" y="712762"/>
                    <a:pt x="464234" y="647113"/>
                  </a:cubicBezTo>
                  <a:cubicBezTo>
                    <a:pt x="609600" y="581464"/>
                    <a:pt x="769034" y="473612"/>
                    <a:pt x="872197" y="365760"/>
                  </a:cubicBezTo>
                  <a:cubicBezTo>
                    <a:pt x="975360" y="257908"/>
                    <a:pt x="1083212" y="0"/>
                    <a:pt x="1083212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PT and  VT Graphs </a:t>
            </a:r>
            <a:br>
              <a:rPr lang="en-US" dirty="0" smtClean="0"/>
            </a:br>
            <a:endParaRPr lang="en-US" sz="2700" dirty="0"/>
          </a:p>
        </p:txBody>
      </p:sp>
      <p:sp>
        <p:nvSpPr>
          <p:cNvPr id="12" name="Right Arrow 11"/>
          <p:cNvSpPr/>
          <p:nvPr/>
        </p:nvSpPr>
        <p:spPr>
          <a:xfrm>
            <a:off x="5486400" y="1905000"/>
            <a:ext cx="609600" cy="2286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347330" y="1371600"/>
            <a:ext cx="1548270" cy="1143000"/>
            <a:chOff x="5638800" y="533400"/>
            <a:chExt cx="1548270" cy="1143000"/>
          </a:xfrm>
        </p:grpSpPr>
        <p:grpSp>
          <p:nvGrpSpPr>
            <p:cNvPr id="5" name="Group 15"/>
            <p:cNvGrpSpPr/>
            <p:nvPr/>
          </p:nvGrpSpPr>
          <p:grpSpPr>
            <a:xfrm>
              <a:off x="5638800" y="533400"/>
              <a:ext cx="1548270" cy="1131332"/>
              <a:chOff x="914400" y="468868"/>
              <a:chExt cx="1548270" cy="1131332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914400" y="685800"/>
                <a:ext cx="0" cy="914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914400" y="1600200"/>
                <a:ext cx="13716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990600" y="468868"/>
                <a:ext cx="1472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Position-Time</a:t>
                </a:r>
                <a:endParaRPr lang="en-US" dirty="0"/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 flipV="1">
              <a:off x="5638800" y="990600"/>
              <a:ext cx="1143000" cy="685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ight Arrow 9"/>
          <p:cNvSpPr/>
          <p:nvPr/>
        </p:nvSpPr>
        <p:spPr>
          <a:xfrm>
            <a:off x="2971800" y="1905000"/>
            <a:ext cx="609600" cy="2286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57600" y="1524000"/>
            <a:ext cx="17341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Slope </a:t>
            </a:r>
            <a:r>
              <a:rPr lang="en-US" dirty="0" smtClean="0"/>
              <a:t>of Line</a:t>
            </a:r>
          </a:p>
          <a:p>
            <a:pPr algn="ctr"/>
            <a:r>
              <a:rPr lang="en-US" dirty="0" smtClean="0"/>
              <a:t>=</a:t>
            </a:r>
          </a:p>
          <a:p>
            <a:pPr algn="ctr"/>
            <a:r>
              <a:rPr lang="en-US" dirty="0" smtClean="0"/>
              <a:t>Average Velocity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400800" y="1371600"/>
            <a:ext cx="1538203" cy="1131332"/>
            <a:chOff x="5638800" y="533400"/>
            <a:chExt cx="1538203" cy="1131332"/>
          </a:xfrm>
        </p:grpSpPr>
        <p:grpSp>
          <p:nvGrpSpPr>
            <p:cNvPr id="14" name="Group 15"/>
            <p:cNvGrpSpPr/>
            <p:nvPr/>
          </p:nvGrpSpPr>
          <p:grpSpPr>
            <a:xfrm>
              <a:off x="5638800" y="533400"/>
              <a:ext cx="1538203" cy="1131332"/>
              <a:chOff x="914400" y="468868"/>
              <a:chExt cx="1538203" cy="1131332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914400" y="685800"/>
                <a:ext cx="0" cy="914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914400" y="1600200"/>
                <a:ext cx="13716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990600" y="468868"/>
                <a:ext cx="14620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Velocity-Time</a:t>
                </a:r>
                <a:endParaRPr lang="en-US" dirty="0"/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>
              <a:off x="5638800" y="1295400"/>
              <a:ext cx="1066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/>
          <p:cNvCxnSpPr/>
          <p:nvPr/>
        </p:nvCxnSpPr>
        <p:spPr>
          <a:xfrm>
            <a:off x="1295400" y="3810000"/>
            <a:ext cx="1066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6553200" y="3429000"/>
            <a:ext cx="1143000" cy="685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1295400" y="2971800"/>
            <a:ext cx="6806070" cy="1207532"/>
            <a:chOff x="1295400" y="4343400"/>
            <a:chExt cx="6806070" cy="1207532"/>
          </a:xfrm>
        </p:grpSpPr>
        <p:grpSp>
          <p:nvGrpSpPr>
            <p:cNvPr id="37" name="Group 15"/>
            <p:cNvGrpSpPr/>
            <p:nvPr/>
          </p:nvGrpSpPr>
          <p:grpSpPr>
            <a:xfrm>
              <a:off x="1295400" y="4419600"/>
              <a:ext cx="1538203" cy="1131332"/>
              <a:chOff x="914400" y="468868"/>
              <a:chExt cx="1538203" cy="1131332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914400" y="685800"/>
                <a:ext cx="0" cy="914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914400" y="1600200"/>
                <a:ext cx="13716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990600" y="468868"/>
                <a:ext cx="14620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Velocity-Time</a:t>
                </a:r>
                <a:endParaRPr lang="en-US" dirty="0"/>
              </a:p>
            </p:txBody>
          </p:sp>
        </p:grpSp>
        <p:sp>
          <p:nvSpPr>
            <p:cNvPr id="42" name="Right Arrow 41"/>
            <p:cNvSpPr/>
            <p:nvPr/>
          </p:nvSpPr>
          <p:spPr>
            <a:xfrm>
              <a:off x="3048000" y="4953000"/>
              <a:ext cx="609600" cy="228600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62400" y="4419600"/>
              <a:ext cx="169501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B050"/>
                  </a:solidFill>
                </a:rPr>
                <a:t>Area</a:t>
              </a:r>
              <a:r>
                <a:rPr lang="en-US" dirty="0" smtClean="0"/>
                <a:t> under line</a:t>
              </a:r>
            </a:p>
            <a:p>
              <a:pPr algn="ctr"/>
              <a:r>
                <a:rPr lang="en-US" dirty="0" smtClean="0"/>
                <a:t>=</a:t>
              </a:r>
            </a:p>
            <a:p>
              <a:pPr algn="ctr"/>
              <a:r>
                <a:rPr lang="en-US" dirty="0" smtClean="0"/>
                <a:t>Displacement</a:t>
              </a:r>
              <a:endParaRPr lang="en-US" dirty="0"/>
            </a:p>
          </p:txBody>
        </p:sp>
        <p:grpSp>
          <p:nvGrpSpPr>
            <p:cNvPr id="45" name="Group 15"/>
            <p:cNvGrpSpPr/>
            <p:nvPr/>
          </p:nvGrpSpPr>
          <p:grpSpPr>
            <a:xfrm>
              <a:off x="6553200" y="4343400"/>
              <a:ext cx="1548270" cy="1131332"/>
              <a:chOff x="914400" y="468868"/>
              <a:chExt cx="1548270" cy="1131332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914400" y="685800"/>
                <a:ext cx="0" cy="914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914400" y="1600200"/>
                <a:ext cx="13716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990600" y="468868"/>
                <a:ext cx="1472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Position-Time</a:t>
                </a:r>
                <a:endParaRPr lang="en-US" dirty="0"/>
              </a:p>
            </p:txBody>
          </p:sp>
        </p:grpSp>
        <p:sp>
          <p:nvSpPr>
            <p:cNvPr id="50" name="Right Arrow 49"/>
            <p:cNvSpPr/>
            <p:nvPr/>
          </p:nvSpPr>
          <p:spPr>
            <a:xfrm>
              <a:off x="5638800" y="4800600"/>
              <a:ext cx="609600" cy="228600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4572000"/>
            <a:ext cx="4138613" cy="183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/>
          <p:cNvSpPr txBox="1"/>
          <p:nvPr/>
        </p:nvSpPr>
        <p:spPr>
          <a:xfrm>
            <a:off x="3200400" y="449580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Slope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200400" y="6096000"/>
            <a:ext cx="632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Area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V-T and A-T Graphs 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066800" y="1600200"/>
            <a:ext cx="7223813" cy="1207532"/>
            <a:chOff x="1295400" y="4343400"/>
            <a:chExt cx="7223813" cy="1207532"/>
          </a:xfrm>
        </p:grpSpPr>
        <p:grpSp>
          <p:nvGrpSpPr>
            <p:cNvPr id="30" name="Group 15"/>
            <p:cNvGrpSpPr/>
            <p:nvPr/>
          </p:nvGrpSpPr>
          <p:grpSpPr>
            <a:xfrm>
              <a:off x="1295400" y="4419600"/>
              <a:ext cx="1538203" cy="1131332"/>
              <a:chOff x="914400" y="468868"/>
              <a:chExt cx="1538203" cy="1131332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914400" y="685800"/>
                <a:ext cx="0" cy="914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914400" y="1600200"/>
                <a:ext cx="13716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990600" y="468868"/>
                <a:ext cx="14620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Velocity-Time</a:t>
                </a:r>
                <a:endParaRPr lang="en-US" dirty="0"/>
              </a:p>
            </p:txBody>
          </p:sp>
        </p:grpSp>
        <p:sp>
          <p:nvSpPr>
            <p:cNvPr id="31" name="Right Arrow 30"/>
            <p:cNvSpPr/>
            <p:nvPr/>
          </p:nvSpPr>
          <p:spPr>
            <a:xfrm>
              <a:off x="3048000" y="4953000"/>
              <a:ext cx="609600" cy="228600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62400" y="4419600"/>
              <a:ext cx="146706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B050"/>
                  </a:solidFill>
                </a:rPr>
                <a:t>Slope</a:t>
              </a:r>
              <a:r>
                <a:rPr lang="en-US" dirty="0" smtClean="0"/>
                <a:t> of line</a:t>
              </a:r>
            </a:p>
            <a:p>
              <a:pPr algn="ctr"/>
              <a:r>
                <a:rPr lang="en-US" dirty="0" smtClean="0"/>
                <a:t>=</a:t>
              </a:r>
            </a:p>
            <a:p>
              <a:pPr algn="ctr"/>
              <a:r>
                <a:rPr lang="en-US" dirty="0" smtClean="0"/>
                <a:t>Acceleration</a:t>
              </a:r>
              <a:endParaRPr lang="en-US" dirty="0"/>
            </a:p>
          </p:txBody>
        </p:sp>
        <p:grpSp>
          <p:nvGrpSpPr>
            <p:cNvPr id="33" name="Group 15"/>
            <p:cNvGrpSpPr/>
            <p:nvPr/>
          </p:nvGrpSpPr>
          <p:grpSpPr>
            <a:xfrm>
              <a:off x="6553200" y="4343400"/>
              <a:ext cx="1966013" cy="1131332"/>
              <a:chOff x="914400" y="468868"/>
              <a:chExt cx="1966013" cy="1131332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914400" y="685800"/>
                <a:ext cx="0" cy="914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914400" y="1600200"/>
                <a:ext cx="13716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990600" y="468868"/>
                <a:ext cx="1889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Acceleration-Time</a:t>
                </a:r>
                <a:endParaRPr lang="en-US" dirty="0"/>
              </a:p>
            </p:txBody>
          </p:sp>
        </p:grpSp>
        <p:sp>
          <p:nvSpPr>
            <p:cNvPr id="34" name="Right Arrow 33"/>
            <p:cNvSpPr/>
            <p:nvPr/>
          </p:nvSpPr>
          <p:spPr>
            <a:xfrm>
              <a:off x="5638800" y="4800600"/>
              <a:ext cx="609600" cy="228600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Straight Connector 40"/>
          <p:cNvCxnSpPr/>
          <p:nvPr/>
        </p:nvCxnSpPr>
        <p:spPr>
          <a:xfrm>
            <a:off x="6324600" y="2286000"/>
            <a:ext cx="12954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066800" y="2133600"/>
            <a:ext cx="1143000" cy="685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1066800" y="3276600"/>
            <a:ext cx="6796003" cy="1207532"/>
            <a:chOff x="1295400" y="4343400"/>
            <a:chExt cx="6796003" cy="1207532"/>
          </a:xfrm>
        </p:grpSpPr>
        <p:grpSp>
          <p:nvGrpSpPr>
            <p:cNvPr id="46" name="Group 15"/>
            <p:cNvGrpSpPr/>
            <p:nvPr/>
          </p:nvGrpSpPr>
          <p:grpSpPr>
            <a:xfrm>
              <a:off x="1295400" y="4419600"/>
              <a:ext cx="1966013" cy="1131332"/>
              <a:chOff x="914400" y="468868"/>
              <a:chExt cx="1966013" cy="1131332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914400" y="685800"/>
                <a:ext cx="0" cy="914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914400" y="1600200"/>
                <a:ext cx="13716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990600" y="468868"/>
                <a:ext cx="1889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Acceleration-Time</a:t>
                </a:r>
                <a:endParaRPr lang="en-US" dirty="0"/>
              </a:p>
            </p:txBody>
          </p:sp>
        </p:grpSp>
        <p:sp>
          <p:nvSpPr>
            <p:cNvPr id="47" name="Right Arrow 46"/>
            <p:cNvSpPr/>
            <p:nvPr/>
          </p:nvSpPr>
          <p:spPr>
            <a:xfrm>
              <a:off x="3048000" y="4953000"/>
              <a:ext cx="609600" cy="228600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962400" y="4419600"/>
              <a:ext cx="190731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B050"/>
                  </a:solidFill>
                </a:rPr>
                <a:t>Area</a:t>
              </a:r>
              <a:r>
                <a:rPr lang="en-US" dirty="0" smtClean="0"/>
                <a:t> under line</a:t>
              </a:r>
            </a:p>
            <a:p>
              <a:pPr algn="ctr"/>
              <a:r>
                <a:rPr lang="en-US" dirty="0" smtClean="0"/>
                <a:t>=</a:t>
              </a:r>
            </a:p>
            <a:p>
              <a:pPr algn="ctr"/>
              <a:r>
                <a:rPr lang="en-US" dirty="0" smtClean="0"/>
                <a:t>Change in Velocity</a:t>
              </a:r>
              <a:endParaRPr lang="en-US" dirty="0"/>
            </a:p>
          </p:txBody>
        </p:sp>
        <p:grpSp>
          <p:nvGrpSpPr>
            <p:cNvPr id="49" name="Group 15"/>
            <p:cNvGrpSpPr/>
            <p:nvPr/>
          </p:nvGrpSpPr>
          <p:grpSpPr>
            <a:xfrm>
              <a:off x="6553200" y="4343400"/>
              <a:ext cx="1538203" cy="1131332"/>
              <a:chOff x="914400" y="468868"/>
              <a:chExt cx="1538203" cy="1131332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914400" y="685800"/>
                <a:ext cx="0" cy="914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914400" y="1600200"/>
                <a:ext cx="13716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990600" y="468868"/>
                <a:ext cx="14620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Velocity-Time</a:t>
                </a:r>
                <a:endParaRPr lang="en-US" dirty="0"/>
              </a:p>
            </p:txBody>
          </p:sp>
        </p:grpSp>
        <p:sp>
          <p:nvSpPr>
            <p:cNvPr id="50" name="Right Arrow 49"/>
            <p:cNvSpPr/>
            <p:nvPr/>
          </p:nvSpPr>
          <p:spPr>
            <a:xfrm>
              <a:off x="5638800" y="4800600"/>
              <a:ext cx="609600" cy="228600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7" name="Straight Connector 56"/>
          <p:cNvCxnSpPr/>
          <p:nvPr/>
        </p:nvCxnSpPr>
        <p:spPr>
          <a:xfrm flipV="1">
            <a:off x="6324600" y="3733800"/>
            <a:ext cx="1143000" cy="685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066800" y="3962400"/>
            <a:ext cx="13716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4648200"/>
            <a:ext cx="4138613" cy="183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TextBox 43"/>
          <p:cNvSpPr txBox="1"/>
          <p:nvPr/>
        </p:nvSpPr>
        <p:spPr>
          <a:xfrm>
            <a:off x="3200400" y="457200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Slope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200400" y="6172200"/>
            <a:ext cx="632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Area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002946" y="457200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Slope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082455" y="6172200"/>
            <a:ext cx="632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Area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VT to AT Graphs  </a:t>
            </a:r>
            <a:br>
              <a:rPr lang="en-US" dirty="0" smtClean="0"/>
            </a:br>
            <a:r>
              <a:rPr lang="en-US" sz="2700" dirty="0" smtClean="0"/>
              <a:t>(Special Cases)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Uniform Motion: 	v = constant, 	a = 0</a:t>
            </a:r>
          </a:p>
          <a:p>
            <a:endParaRPr lang="en-US" sz="2800" b="1" dirty="0" smtClean="0"/>
          </a:p>
          <a:p>
            <a:endParaRPr lang="en-US" sz="2800" b="1" dirty="0" smtClean="0"/>
          </a:p>
          <a:p>
            <a:endParaRPr lang="en-US" sz="2800" b="1" dirty="0" smtClean="0"/>
          </a:p>
          <a:p>
            <a:endParaRPr lang="en-US" sz="2800" dirty="0" smtClean="0"/>
          </a:p>
          <a:p>
            <a:r>
              <a:rPr lang="en-US" sz="2800" dirty="0" smtClean="0"/>
              <a:t>Non-uniform Motion:	v = changing,	a &lt;&gt; 0</a:t>
            </a:r>
            <a:endParaRPr lang="en-US" sz="2800" dirty="0"/>
          </a:p>
        </p:txBody>
      </p:sp>
      <p:sp>
        <p:nvSpPr>
          <p:cNvPr id="10" name="Right Arrow 9"/>
          <p:cNvSpPr/>
          <p:nvPr/>
        </p:nvSpPr>
        <p:spPr>
          <a:xfrm>
            <a:off x="2971800" y="2819400"/>
            <a:ext cx="609600" cy="2286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30404" y="2438400"/>
            <a:ext cx="13885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Slope of Line</a:t>
            </a:r>
          </a:p>
          <a:p>
            <a:pPr algn="ctr"/>
            <a:r>
              <a:rPr lang="en-US" dirty="0" smtClean="0"/>
              <a:t>=</a:t>
            </a:r>
          </a:p>
          <a:p>
            <a:pPr algn="ctr"/>
            <a:r>
              <a:rPr lang="en-US" dirty="0" smtClean="0"/>
              <a:t>Acceleration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5486400" y="2819400"/>
            <a:ext cx="609600" cy="2286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2"/>
          <p:cNvGrpSpPr/>
          <p:nvPr/>
        </p:nvGrpSpPr>
        <p:grpSpPr>
          <a:xfrm>
            <a:off x="6400800" y="2286000"/>
            <a:ext cx="1966013" cy="1143000"/>
            <a:chOff x="5638800" y="533400"/>
            <a:chExt cx="1966013" cy="1143000"/>
          </a:xfrm>
        </p:grpSpPr>
        <p:grpSp>
          <p:nvGrpSpPr>
            <p:cNvPr id="5" name="Group 15"/>
            <p:cNvGrpSpPr/>
            <p:nvPr/>
          </p:nvGrpSpPr>
          <p:grpSpPr>
            <a:xfrm>
              <a:off x="5638800" y="533400"/>
              <a:ext cx="1966013" cy="1131332"/>
              <a:chOff x="914400" y="468868"/>
              <a:chExt cx="1966013" cy="1131332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914400" y="685800"/>
                <a:ext cx="0" cy="914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990600" y="468868"/>
                <a:ext cx="1889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Acceleration-Time</a:t>
                </a:r>
                <a:endParaRPr lang="en-US" dirty="0"/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>
              <a:off x="5638800" y="1676400"/>
              <a:ext cx="1371600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8"/>
          <p:cNvGrpSpPr/>
          <p:nvPr/>
        </p:nvGrpSpPr>
        <p:grpSpPr>
          <a:xfrm>
            <a:off x="1295400" y="4800600"/>
            <a:ext cx="1538203" cy="1143000"/>
            <a:chOff x="5638800" y="533400"/>
            <a:chExt cx="1538203" cy="1143000"/>
          </a:xfrm>
        </p:grpSpPr>
        <p:grpSp>
          <p:nvGrpSpPr>
            <p:cNvPr id="7" name="Group 15"/>
            <p:cNvGrpSpPr/>
            <p:nvPr/>
          </p:nvGrpSpPr>
          <p:grpSpPr>
            <a:xfrm>
              <a:off x="5638800" y="533400"/>
              <a:ext cx="1538203" cy="1131332"/>
              <a:chOff x="914400" y="468868"/>
              <a:chExt cx="1538203" cy="1131332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914400" y="685800"/>
                <a:ext cx="0" cy="914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914400" y="1600200"/>
                <a:ext cx="13716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990600" y="468868"/>
                <a:ext cx="14620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Velocity-Time</a:t>
                </a:r>
                <a:endParaRPr lang="en-US" dirty="0"/>
              </a:p>
            </p:txBody>
          </p:sp>
        </p:grpSp>
        <p:cxnSp>
          <p:nvCxnSpPr>
            <p:cNvPr id="21" name="Straight Connector 20"/>
            <p:cNvCxnSpPr/>
            <p:nvPr/>
          </p:nvCxnSpPr>
          <p:spPr>
            <a:xfrm flipV="1">
              <a:off x="5638800" y="990600"/>
              <a:ext cx="1143000" cy="685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ight Arrow 24"/>
          <p:cNvSpPr/>
          <p:nvPr/>
        </p:nvSpPr>
        <p:spPr>
          <a:xfrm>
            <a:off x="2957597" y="5334000"/>
            <a:ext cx="609600" cy="2286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816201" y="4953000"/>
            <a:ext cx="13885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Slope of Line</a:t>
            </a:r>
          </a:p>
          <a:p>
            <a:pPr algn="ctr"/>
            <a:r>
              <a:rPr lang="en-US" dirty="0" smtClean="0"/>
              <a:t>=</a:t>
            </a:r>
          </a:p>
          <a:p>
            <a:pPr algn="ctr"/>
            <a:r>
              <a:rPr lang="en-US" dirty="0" smtClean="0"/>
              <a:t>Acceleration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5472197" y="5334000"/>
            <a:ext cx="609600" cy="2286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33"/>
          <p:cNvGrpSpPr/>
          <p:nvPr/>
        </p:nvGrpSpPr>
        <p:grpSpPr>
          <a:xfrm>
            <a:off x="1295400" y="2286000"/>
            <a:ext cx="1538203" cy="1131332"/>
            <a:chOff x="5638800" y="533400"/>
            <a:chExt cx="1538203" cy="1131332"/>
          </a:xfrm>
        </p:grpSpPr>
        <p:grpSp>
          <p:nvGrpSpPr>
            <p:cNvPr id="9" name="Group 15"/>
            <p:cNvGrpSpPr/>
            <p:nvPr/>
          </p:nvGrpSpPr>
          <p:grpSpPr>
            <a:xfrm>
              <a:off x="5638800" y="533400"/>
              <a:ext cx="1538203" cy="1131332"/>
              <a:chOff x="914400" y="468868"/>
              <a:chExt cx="1538203" cy="1131332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914400" y="685800"/>
                <a:ext cx="0" cy="914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914400" y="1600200"/>
                <a:ext cx="13716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990600" y="468868"/>
                <a:ext cx="14620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Velocity-Time</a:t>
                </a:r>
                <a:endParaRPr lang="en-US" dirty="0"/>
              </a:p>
            </p:txBody>
          </p:sp>
        </p:grpSp>
        <p:cxnSp>
          <p:nvCxnSpPr>
            <p:cNvPr id="40" name="Straight Connector 39"/>
            <p:cNvCxnSpPr/>
            <p:nvPr/>
          </p:nvCxnSpPr>
          <p:spPr>
            <a:xfrm>
              <a:off x="5638800" y="1295400"/>
              <a:ext cx="1066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44"/>
          <p:cNvGrpSpPr/>
          <p:nvPr/>
        </p:nvGrpSpPr>
        <p:grpSpPr>
          <a:xfrm>
            <a:off x="6386597" y="4812268"/>
            <a:ext cx="1966013" cy="1131332"/>
            <a:chOff x="5638800" y="533400"/>
            <a:chExt cx="1966013" cy="1131332"/>
          </a:xfrm>
        </p:grpSpPr>
        <p:grpSp>
          <p:nvGrpSpPr>
            <p:cNvPr id="14" name="Group 15"/>
            <p:cNvGrpSpPr/>
            <p:nvPr/>
          </p:nvGrpSpPr>
          <p:grpSpPr>
            <a:xfrm>
              <a:off x="5638800" y="533400"/>
              <a:ext cx="1966013" cy="1131332"/>
              <a:chOff x="914400" y="468868"/>
              <a:chExt cx="1966013" cy="1131332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>
                <a:off x="914400" y="685800"/>
                <a:ext cx="0" cy="914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914400" y="1600200"/>
                <a:ext cx="13716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990600" y="468868"/>
                <a:ext cx="1889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Acceleration-Time</a:t>
                </a:r>
                <a:endParaRPr lang="en-US" dirty="0"/>
              </a:p>
            </p:txBody>
          </p:sp>
        </p:grpSp>
        <p:cxnSp>
          <p:nvCxnSpPr>
            <p:cNvPr id="47" name="Straight Connector 46"/>
            <p:cNvCxnSpPr/>
            <p:nvPr/>
          </p:nvCxnSpPr>
          <p:spPr>
            <a:xfrm>
              <a:off x="5638800" y="1295400"/>
              <a:ext cx="1066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Using P-T graphs to find acceleration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71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PT to VT Graphs </a:t>
            </a:r>
            <a:br>
              <a:rPr lang="en-US" dirty="0" smtClean="0"/>
            </a:br>
            <a:r>
              <a:rPr lang="en-US" dirty="0" smtClean="0"/>
              <a:t>(Tangent &amp; Slope)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09600" y="1981200"/>
            <a:ext cx="3352801" cy="3200400"/>
            <a:chOff x="1524000" y="1600200"/>
            <a:chExt cx="3352801" cy="3200400"/>
          </a:xfrm>
        </p:grpSpPr>
        <p:pic>
          <p:nvPicPr>
            <p:cNvPr id="5" name="Picture 2" descr="14 x 14 blank"/>
            <p:cNvPicPr>
              <a:picLocks noChangeAspect="1" noChangeArrowheads="1"/>
            </p:cNvPicPr>
            <p:nvPr/>
          </p:nvPicPr>
          <p:blipFill>
            <a:blip r:embed="rId2" cstate="print">
              <a:lum bright="-28000" contrast="55000"/>
            </a:blip>
            <a:stretch>
              <a:fillRect/>
            </a:stretch>
          </p:blipFill>
          <p:spPr bwMode="auto">
            <a:xfrm>
              <a:off x="1981200" y="1600200"/>
              <a:ext cx="2895601" cy="273260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" name="Group 21"/>
            <p:cNvGrpSpPr/>
            <p:nvPr/>
          </p:nvGrpSpPr>
          <p:grpSpPr>
            <a:xfrm>
              <a:off x="1524000" y="1600200"/>
              <a:ext cx="2958207" cy="3200400"/>
              <a:chOff x="1524000" y="1600200"/>
              <a:chExt cx="2958207" cy="320040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695761" y="41910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4</a:t>
                </a:r>
                <a:endParaRPr lang="en-US" sz="14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457761" y="41910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8</a:t>
                </a:r>
                <a:endParaRPr lang="en-US" sz="14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114799" y="419100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12</a:t>
                </a:r>
                <a:endParaRPr lang="en-US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895599" y="4431268"/>
                <a:ext cx="946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Time (s)</a:t>
                </a:r>
                <a:endParaRPr lang="en-US" b="1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 rot="16200000">
                <a:off x="852758" y="2792736"/>
                <a:ext cx="1711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Position  (m [E])</a:t>
                </a:r>
                <a:endParaRPr lang="en-US" b="1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828799" y="4035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</a:t>
                </a:r>
                <a:endParaRPr lang="en-US" sz="14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828799" y="320040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10</a:t>
                </a:r>
                <a:endParaRPr lang="en-US" sz="14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28799" y="236220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20</a:t>
                </a:r>
                <a:endParaRPr lang="en-US" sz="14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828799" y="160020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30</a:t>
                </a:r>
                <a:endParaRPr lang="en-US" sz="1400" dirty="0"/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4953002" y="2057400"/>
            <a:ext cx="3352799" cy="3200400"/>
            <a:chOff x="1524002" y="1600200"/>
            <a:chExt cx="3352799" cy="3200400"/>
          </a:xfrm>
        </p:grpSpPr>
        <p:pic>
          <p:nvPicPr>
            <p:cNvPr id="17" name="Picture 2" descr="14 x 14 blank"/>
            <p:cNvPicPr>
              <a:picLocks noChangeAspect="1" noChangeArrowheads="1"/>
            </p:cNvPicPr>
            <p:nvPr/>
          </p:nvPicPr>
          <p:blipFill>
            <a:blip r:embed="rId2" cstate="print">
              <a:lum bright="-28000" contrast="55000"/>
            </a:blip>
            <a:stretch>
              <a:fillRect/>
            </a:stretch>
          </p:blipFill>
          <p:spPr bwMode="auto">
            <a:xfrm>
              <a:off x="1981200" y="1600200"/>
              <a:ext cx="2895601" cy="273260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" name="Group 21"/>
            <p:cNvGrpSpPr/>
            <p:nvPr/>
          </p:nvGrpSpPr>
          <p:grpSpPr>
            <a:xfrm>
              <a:off x="1524002" y="2009252"/>
              <a:ext cx="2958205" cy="2791348"/>
              <a:chOff x="1524002" y="2009252"/>
              <a:chExt cx="2958205" cy="2791348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2695761" y="41910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4</a:t>
                </a:r>
                <a:endParaRPr lang="en-US" sz="14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457761" y="41910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8</a:t>
                </a:r>
                <a:endParaRPr lang="en-US" sz="14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114799" y="419100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12</a:t>
                </a:r>
                <a:endParaRPr lang="en-US" sz="14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895599" y="4431268"/>
                <a:ext cx="946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Time (s)</a:t>
                </a:r>
                <a:endParaRPr lang="en-US" b="1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 rot="16200000">
                <a:off x="740518" y="2792736"/>
                <a:ext cx="1936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Velocity  (m /s [E])</a:t>
                </a:r>
                <a:endParaRPr lang="en-US" b="1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828799" y="4035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</a:t>
                </a:r>
                <a:endParaRPr lang="en-US" sz="14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828800" y="35052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:endParaRPr lang="en-US" sz="14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828800" y="27432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</a:t>
                </a:r>
                <a:endParaRPr lang="en-US" sz="1400" dirty="0"/>
              </a:p>
            </p:txBody>
          </p:sp>
        </p:grpSp>
      </p:grpSp>
      <p:cxnSp>
        <p:nvCxnSpPr>
          <p:cNvPr id="28" name="Shape 27"/>
          <p:cNvCxnSpPr/>
          <p:nvPr/>
        </p:nvCxnSpPr>
        <p:spPr>
          <a:xfrm rot="5400000" flipH="1" flipV="1">
            <a:off x="1295404" y="2362197"/>
            <a:ext cx="2144758" cy="2144763"/>
          </a:xfrm>
          <a:prstGeom prst="curvedConnector2">
            <a:avLst/>
          </a:prstGeom>
          <a:ln w="28575">
            <a:solidFill>
              <a:srgbClr val="FF0000"/>
            </a:solidFill>
          </a:ln>
          <a:scene3d>
            <a:camera prst="orthographicFront">
              <a:rot lat="6000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/>
          <p:cNvSpPr/>
          <p:nvPr/>
        </p:nvSpPr>
        <p:spPr>
          <a:xfrm>
            <a:off x="4114800" y="3124200"/>
            <a:ext cx="609600" cy="2286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1371600" y="3886200"/>
            <a:ext cx="152400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905000" y="43434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flipV="1">
            <a:off x="2819400" y="3886200"/>
            <a:ext cx="121919" cy="762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 flipV="1">
            <a:off x="1600200" y="4495800"/>
            <a:ext cx="76200" cy="762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45" idx="1"/>
          </p:cNvCxnSpPr>
          <p:nvPr/>
        </p:nvCxnSpPr>
        <p:spPr>
          <a:xfrm rot="16200000" flipH="1">
            <a:off x="2247900" y="3924299"/>
            <a:ext cx="11159" cy="128424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4" idx="0"/>
          </p:cNvCxnSpPr>
          <p:nvPr/>
        </p:nvCxnSpPr>
        <p:spPr>
          <a:xfrm rot="16200000" flipH="1">
            <a:off x="2583180" y="4259580"/>
            <a:ext cx="609600" cy="152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 flipV="1">
            <a:off x="6248400" y="4038600"/>
            <a:ext cx="76200" cy="1219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PT to VT Graphs </a:t>
            </a:r>
            <a:br>
              <a:rPr lang="en-US" dirty="0" smtClean="0"/>
            </a:br>
            <a:r>
              <a:rPr lang="en-US" dirty="0" smtClean="0"/>
              <a:t>(Tangent &amp; Slope)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9600" y="1981200"/>
            <a:ext cx="3352801" cy="3200400"/>
            <a:chOff x="1524000" y="1600200"/>
            <a:chExt cx="3352801" cy="3200400"/>
          </a:xfrm>
        </p:grpSpPr>
        <p:pic>
          <p:nvPicPr>
            <p:cNvPr id="6" name="Picture 2" descr="14 x 14 blank"/>
            <p:cNvPicPr>
              <a:picLocks noChangeAspect="1" noChangeArrowheads="1"/>
            </p:cNvPicPr>
            <p:nvPr/>
          </p:nvPicPr>
          <p:blipFill>
            <a:blip r:embed="rId2" cstate="print">
              <a:lum bright="-28000" contrast="55000"/>
            </a:blip>
            <a:stretch>
              <a:fillRect/>
            </a:stretch>
          </p:blipFill>
          <p:spPr bwMode="auto">
            <a:xfrm>
              <a:off x="1981200" y="1600200"/>
              <a:ext cx="2895601" cy="273260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" name="Group 21"/>
            <p:cNvGrpSpPr/>
            <p:nvPr/>
          </p:nvGrpSpPr>
          <p:grpSpPr>
            <a:xfrm>
              <a:off x="1524000" y="1600200"/>
              <a:ext cx="2958207" cy="3200400"/>
              <a:chOff x="1524000" y="1600200"/>
              <a:chExt cx="2958207" cy="320040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695761" y="41910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4</a:t>
                </a:r>
                <a:endParaRPr lang="en-US" sz="14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457761" y="41910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8</a:t>
                </a:r>
                <a:endParaRPr lang="en-US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114799" y="419100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12</a:t>
                </a:r>
                <a:endParaRPr lang="en-US" sz="14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895599" y="4431268"/>
                <a:ext cx="946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Time (s)</a:t>
                </a:r>
                <a:endParaRPr lang="en-US" b="1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 rot="16200000">
                <a:off x="852758" y="2792736"/>
                <a:ext cx="1711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Position  (m [E])</a:t>
                </a:r>
                <a:endParaRPr lang="en-US" b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828799" y="4035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</a:t>
                </a:r>
                <a:endParaRPr lang="en-US" sz="14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28799" y="320040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10</a:t>
                </a:r>
                <a:endParaRPr lang="en-US" sz="14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828799" y="236220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20</a:t>
                </a:r>
                <a:endParaRPr lang="en-US" sz="14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828799" y="160020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30</a:t>
                </a:r>
                <a:endParaRPr lang="en-US" sz="1400" dirty="0"/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4953002" y="2057400"/>
            <a:ext cx="3352799" cy="3200400"/>
            <a:chOff x="1524002" y="1600200"/>
            <a:chExt cx="3352799" cy="3200400"/>
          </a:xfrm>
        </p:grpSpPr>
        <p:pic>
          <p:nvPicPr>
            <p:cNvPr id="18" name="Picture 2" descr="14 x 14 blank"/>
            <p:cNvPicPr>
              <a:picLocks noChangeAspect="1" noChangeArrowheads="1"/>
            </p:cNvPicPr>
            <p:nvPr/>
          </p:nvPicPr>
          <p:blipFill>
            <a:blip r:embed="rId2" cstate="print">
              <a:lum bright="-28000" contrast="55000"/>
            </a:blip>
            <a:stretch>
              <a:fillRect/>
            </a:stretch>
          </p:blipFill>
          <p:spPr bwMode="auto">
            <a:xfrm>
              <a:off x="1981200" y="1600200"/>
              <a:ext cx="2895601" cy="273260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" name="Group 21"/>
            <p:cNvGrpSpPr/>
            <p:nvPr/>
          </p:nvGrpSpPr>
          <p:grpSpPr>
            <a:xfrm>
              <a:off x="1524002" y="2009252"/>
              <a:ext cx="2958205" cy="2791348"/>
              <a:chOff x="1524002" y="2009252"/>
              <a:chExt cx="2958205" cy="2791348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695761" y="41910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4</a:t>
                </a:r>
                <a:endParaRPr lang="en-US" sz="14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457761" y="41910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8</a:t>
                </a:r>
                <a:endParaRPr lang="en-US" sz="14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114799" y="419100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12</a:t>
                </a:r>
                <a:endParaRPr lang="en-US" sz="14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895599" y="4431268"/>
                <a:ext cx="946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Time (s)</a:t>
                </a:r>
                <a:endParaRPr lang="en-US" b="1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 rot="16200000">
                <a:off x="740518" y="2792736"/>
                <a:ext cx="1936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Velocity  (m /s [E])</a:t>
                </a:r>
                <a:endParaRPr lang="en-US" b="1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828799" y="4035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</a:t>
                </a:r>
                <a:endParaRPr lang="en-US" sz="14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828800" y="3505200"/>
                <a:ext cx="3674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:endParaRPr lang="en-US" sz="14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828800" y="28956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</a:t>
                </a:r>
                <a:endParaRPr lang="en-US" sz="1400" dirty="0"/>
              </a:p>
            </p:txBody>
          </p:sp>
        </p:grpSp>
      </p:grpSp>
      <p:cxnSp>
        <p:nvCxnSpPr>
          <p:cNvPr id="29" name="Shape 28"/>
          <p:cNvCxnSpPr/>
          <p:nvPr/>
        </p:nvCxnSpPr>
        <p:spPr>
          <a:xfrm rot="5400000" flipH="1" flipV="1">
            <a:off x="1295404" y="2362197"/>
            <a:ext cx="2144758" cy="2144763"/>
          </a:xfrm>
          <a:prstGeom prst="curvedConnector2">
            <a:avLst/>
          </a:prstGeom>
          <a:ln w="28575">
            <a:solidFill>
              <a:srgbClr val="FF0000"/>
            </a:solidFill>
          </a:ln>
          <a:scene3d>
            <a:camera prst="orthographicFront">
              <a:rot lat="6000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30"/>
          <p:cNvSpPr/>
          <p:nvPr/>
        </p:nvSpPr>
        <p:spPr>
          <a:xfrm>
            <a:off x="4114800" y="3124200"/>
            <a:ext cx="609600" cy="2286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667000" y="38100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8" idx="0"/>
          </p:cNvCxnSpPr>
          <p:nvPr/>
        </p:nvCxnSpPr>
        <p:spPr>
          <a:xfrm rot="5400000" flipH="1" flipV="1">
            <a:off x="1988390" y="2978990"/>
            <a:ext cx="1524000" cy="166202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2819400" y="3810000"/>
            <a:ext cx="1524000" cy="15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981200" y="4495800"/>
            <a:ext cx="1600200" cy="15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 flipV="1">
            <a:off x="6248400" y="4038600"/>
            <a:ext cx="76200" cy="1219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flipV="1">
            <a:off x="7010400" y="3352800"/>
            <a:ext cx="76200" cy="1219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5562600" y="2667000"/>
            <a:ext cx="2362200" cy="1981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820161" y="5533886"/>
            <a:ext cx="5685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Slope of V-T Graph is the Acceleration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755</Words>
  <Application>Microsoft Office PowerPoint</Application>
  <PresentationFormat>On-screen Show (4:3)</PresentationFormat>
  <Paragraphs>277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Motion Graph Analysis P-T, V-T, and A-T Graphs</vt:lpstr>
      <vt:lpstr>Graph Relationships</vt:lpstr>
      <vt:lpstr>PT to VT Graphs (Recap) (Position-Time to Velocity-Time)</vt:lpstr>
      <vt:lpstr>PT and  VT Graphs  </vt:lpstr>
      <vt:lpstr>V-T and A-T Graphs </vt:lpstr>
      <vt:lpstr>VT to AT Graphs   (Special Cases)</vt:lpstr>
      <vt:lpstr>Using P-T graphs to find acceleration</vt:lpstr>
      <vt:lpstr>PT to VT Graphs  (Tangent &amp; Slope)</vt:lpstr>
      <vt:lpstr>PT to VT Graphs  (Tangent &amp; Slope)</vt:lpstr>
      <vt:lpstr>PT to VT Graphs  (Instantaneous Velocity)</vt:lpstr>
      <vt:lpstr>Instantaneous Velocity  (Uniform &amp; Accelerated Motion)</vt:lpstr>
      <vt:lpstr>Instantaneous Velocity (Uniform Motion)</vt:lpstr>
      <vt:lpstr>Instantaneous Velocity (Accelerated Motion)</vt:lpstr>
      <vt:lpstr>Using V-T graphs to find Displacement</vt:lpstr>
      <vt:lpstr>Position-Time from Velocity-Time</vt:lpstr>
      <vt:lpstr>Example: Uniform Motion (t=0s)</vt:lpstr>
      <vt:lpstr>Example: Uniform Motion (t=4s)</vt:lpstr>
      <vt:lpstr>Example: Uniform Motion (t=8s)</vt:lpstr>
      <vt:lpstr>Example: Uniform Motion (t=12s)</vt:lpstr>
      <vt:lpstr>Your Turn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Acceleration Lab</dc:title>
  <dc:creator>Greg</dc:creator>
  <cp:lastModifiedBy>Nestor, Gregory</cp:lastModifiedBy>
  <cp:revision>72</cp:revision>
  <dcterms:created xsi:type="dcterms:W3CDTF">2006-08-16T00:00:00Z</dcterms:created>
  <dcterms:modified xsi:type="dcterms:W3CDTF">2018-11-02T12:06:16Z</dcterms:modified>
</cp:coreProperties>
</file>