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76" r:id="rId3"/>
    <p:sldId id="272" r:id="rId4"/>
    <p:sldId id="277" r:id="rId5"/>
    <p:sldId id="274" r:id="rId6"/>
    <p:sldId id="278" r:id="rId7"/>
    <p:sldId id="279" r:id="rId8"/>
    <p:sldId id="273" r:id="rId9"/>
    <p:sldId id="280" r:id="rId10"/>
    <p:sldId id="281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A1391-B8D7-40F3-B247-C9A7306C5C38}" type="datetimeFigureOut">
              <a:rPr lang="en-US" smtClean="0"/>
              <a:pPr/>
              <a:t>12/5/2019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7ADF2-ADAE-4805-A1B2-ADA75F69B27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1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 smtClean="0"/>
              <a:t>Friction</a:t>
            </a:r>
            <a:r>
              <a:rPr lang="en-US" dirty="0" smtClean="0"/>
              <a:t>: A force that resists the motion of an object across a surface.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Factors That Affect Friction: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Normal Force applied by the surface on the object.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types of materials in contact.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>
              <a:buNone/>
            </a:pPr>
            <a:r>
              <a:rPr lang="en-US" sz="2800" i="1" dirty="0" smtClean="0"/>
              <a:t>Note: Factors such as surface area and shape do not affect the force of friction.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73705" y="2289849"/>
            <a:ext cx="1905429" cy="1548674"/>
            <a:chOff x="3472377" y="2307102"/>
            <a:chExt cx="1905429" cy="1548674"/>
          </a:xfrm>
        </p:grpSpPr>
        <p:sp>
          <p:nvSpPr>
            <p:cNvPr id="5" name="Rectangle 4"/>
            <p:cNvSpPr/>
            <p:nvPr/>
          </p:nvSpPr>
          <p:spPr>
            <a:xfrm>
              <a:off x="4149969" y="2897945"/>
              <a:ext cx="506437" cy="422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4403188" y="2489982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400844" y="3050345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389120" y="3094892"/>
              <a:ext cx="858129" cy="140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559126" y="3106615"/>
              <a:ext cx="855784" cy="1641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45392" y="230710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N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19823" y="2656450"/>
              <a:ext cx="357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318" y="348644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g</a:t>
              </a:r>
              <a:endParaRPr lang="en-US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72377" y="2684585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f</a:t>
              </a:r>
              <a:endParaRPr lang="en-US" baseline="-25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546119" y="2380891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21214" y="2723073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577749" y="3533956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59832" y="2748951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Friction – Sample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4624"/>
            <a:ext cx="8229600" cy="38195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Find the normal force (F</a:t>
            </a:r>
            <a:r>
              <a:rPr lang="en-CA" sz="2800" baseline="-25000" dirty="0" smtClean="0"/>
              <a:t>N</a:t>
            </a:r>
            <a:r>
              <a:rPr lang="en-CA" sz="2800" dirty="0" smtClean="0"/>
              <a:t>)</a:t>
            </a:r>
          </a:p>
          <a:p>
            <a:pPr marL="1314450" lvl="2" indent="-514350"/>
            <a:r>
              <a:rPr lang="en-CA" sz="2000" dirty="0"/>
              <a:t>F</a:t>
            </a:r>
            <a:r>
              <a:rPr lang="en-CA" sz="2000" baseline="-25000" dirty="0"/>
              <a:t>N</a:t>
            </a:r>
            <a:r>
              <a:rPr lang="en-CA" sz="2000" dirty="0" smtClean="0"/>
              <a:t> = mg	</a:t>
            </a:r>
            <a:r>
              <a:rPr lang="en-CA" sz="2000" dirty="0"/>
              <a:t> F</a:t>
            </a:r>
            <a:r>
              <a:rPr lang="en-CA" sz="2000" baseline="-25000" dirty="0"/>
              <a:t>N</a:t>
            </a:r>
            <a:r>
              <a:rPr lang="en-CA" sz="2000" dirty="0"/>
              <a:t> </a:t>
            </a:r>
            <a:r>
              <a:rPr lang="en-CA" sz="2000" dirty="0" smtClean="0"/>
              <a:t>= </a:t>
            </a:r>
            <a:r>
              <a:rPr lang="en-CA" sz="2000" dirty="0" smtClean="0"/>
              <a:t>5450 </a:t>
            </a:r>
            <a:r>
              <a:rPr lang="en-CA" sz="2000" dirty="0" smtClean="0"/>
              <a:t>N</a:t>
            </a:r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Determine if it is static or kinetic fiction</a:t>
            </a:r>
          </a:p>
          <a:p>
            <a:pPr marL="1314450" lvl="2" indent="-514350"/>
            <a:r>
              <a:rPr lang="en-CA" sz="2000" dirty="0" smtClean="0"/>
              <a:t>Static	(**** Note: “just starting to move”)</a:t>
            </a:r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Calculate the coefficient of friction (</a:t>
            </a:r>
            <a:r>
              <a:rPr lang="el-GR" sz="2800" i="1" dirty="0"/>
              <a:t>μ</a:t>
            </a:r>
            <a:r>
              <a:rPr lang="en-CA" sz="2800" dirty="0" smtClean="0"/>
              <a:t>)</a:t>
            </a:r>
          </a:p>
          <a:p>
            <a:pPr marL="1314450" lvl="2" indent="-514350"/>
            <a:r>
              <a:rPr lang="el-GR" sz="2000" i="1" dirty="0"/>
              <a:t>μ </a:t>
            </a:r>
            <a:r>
              <a:rPr lang="en-CA" sz="2000" i="1" dirty="0"/>
              <a:t> </a:t>
            </a:r>
            <a:r>
              <a:rPr lang="en-CA" sz="2000" dirty="0"/>
              <a:t>= </a:t>
            </a:r>
            <a:r>
              <a:rPr lang="en-CA" sz="2000" dirty="0" smtClean="0"/>
              <a:t>?</a:t>
            </a:r>
            <a:r>
              <a:rPr lang="en-CA" sz="2000" dirty="0"/>
              <a:t>	</a:t>
            </a:r>
            <a:r>
              <a:rPr lang="en-CA" sz="2000" dirty="0" smtClean="0"/>
              <a:t>(Asked to calculate Wood on Dry snow)</a:t>
            </a:r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Use: </a:t>
            </a:r>
            <a:r>
              <a:rPr lang="en-US" sz="2800" dirty="0" err="1"/>
              <a:t>F</a:t>
            </a:r>
            <a:r>
              <a:rPr lang="en-US" sz="2800" baseline="-25000" dirty="0" err="1"/>
              <a:t>f</a:t>
            </a:r>
            <a:r>
              <a:rPr lang="en-US" sz="2800" dirty="0"/>
              <a:t> = </a:t>
            </a:r>
            <a:r>
              <a:rPr lang="el-GR" sz="2800" i="1" dirty="0"/>
              <a:t>μ</a:t>
            </a:r>
            <a:r>
              <a:rPr lang="en-US" sz="2800" dirty="0" smtClean="0"/>
              <a:t>F</a:t>
            </a:r>
            <a:r>
              <a:rPr lang="en-US" sz="2800" baseline="-25000" dirty="0" smtClean="0"/>
              <a:t>N</a:t>
            </a:r>
          </a:p>
          <a:p>
            <a:pPr marL="1314450" lvl="2" indent="-514350"/>
            <a:r>
              <a:rPr lang="el-GR" sz="2000" i="1" dirty="0"/>
              <a:t>μ </a:t>
            </a:r>
            <a:r>
              <a:rPr lang="en-CA" sz="2000" i="1" dirty="0"/>
              <a:t> </a:t>
            </a:r>
            <a:r>
              <a:rPr lang="en-CA" sz="2000" dirty="0"/>
              <a:t>= </a:t>
            </a:r>
            <a:r>
              <a:rPr lang="en-CA" sz="2000" dirty="0" err="1" smtClean="0"/>
              <a:t>F</a:t>
            </a:r>
            <a:r>
              <a:rPr lang="en-CA" sz="2000" baseline="-25000" dirty="0" err="1" smtClean="0"/>
              <a:t>f</a:t>
            </a:r>
            <a:r>
              <a:rPr lang="en-CA" sz="2000" dirty="0" smtClean="0"/>
              <a:t> / F</a:t>
            </a:r>
            <a:r>
              <a:rPr lang="en-CA" sz="2000" baseline="-25000" dirty="0" smtClean="0"/>
              <a:t>N</a:t>
            </a:r>
            <a:r>
              <a:rPr lang="en-CA" sz="2000" dirty="0" smtClean="0"/>
              <a:t> 	 </a:t>
            </a:r>
            <a:r>
              <a:rPr lang="el-GR" sz="2000" i="1" dirty="0"/>
              <a:t>μ </a:t>
            </a:r>
            <a:r>
              <a:rPr lang="en-CA" sz="2000" i="1" dirty="0"/>
              <a:t> </a:t>
            </a:r>
            <a:r>
              <a:rPr lang="en-CA" sz="2000" dirty="0" smtClean="0"/>
              <a:t>= 88 </a:t>
            </a:r>
            <a:r>
              <a:rPr lang="en-CA" sz="2000" smtClean="0"/>
              <a:t>/ </a:t>
            </a:r>
            <a:r>
              <a:rPr lang="en-CA" sz="2000" smtClean="0"/>
              <a:t>5450 </a:t>
            </a:r>
            <a:r>
              <a:rPr lang="en-CA" sz="2000" smtClean="0"/>
              <a:t>= </a:t>
            </a:r>
            <a:r>
              <a:rPr lang="en-CA" sz="2000" smtClean="0"/>
              <a:t>0.016</a:t>
            </a:r>
            <a:endParaRPr lang="en-CA" sz="2000" dirty="0" smtClean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441460" cy="96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4000" dirty="0" smtClean="0"/>
              <a:t>Note that </a:t>
            </a:r>
            <a:r>
              <a:rPr lang="en-US" sz="4000" i="1" dirty="0" err="1" smtClean="0"/>
              <a:t>μ</a:t>
            </a:r>
            <a:r>
              <a:rPr lang="en-US" sz="4000" baseline="-25000" dirty="0" err="1" smtClean="0"/>
              <a:t>k</a:t>
            </a:r>
            <a:r>
              <a:rPr lang="en-US" sz="3600" dirty="0" smtClean="0"/>
              <a:t> is usually less than </a:t>
            </a:r>
            <a:r>
              <a:rPr lang="en-US" sz="4000" i="1" dirty="0" err="1" smtClean="0"/>
              <a:t>μ</a:t>
            </a:r>
            <a:r>
              <a:rPr lang="en-US" sz="4000" baseline="-25000" dirty="0" err="1" smtClean="0"/>
              <a:t>s</a:t>
            </a:r>
            <a:r>
              <a:rPr lang="en-US" sz="3600" dirty="0" smtClean="0"/>
              <a:t> 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</a:t>
            </a:r>
            <a:r>
              <a:rPr lang="en-US" sz="3600" i="1" dirty="0" err="1" smtClean="0"/>
              <a:t>μ</a:t>
            </a:r>
            <a:r>
              <a:rPr lang="en-US" sz="3600" baseline="-25000" dirty="0" err="1" smtClean="0"/>
              <a:t>k</a:t>
            </a:r>
            <a:r>
              <a:rPr lang="en-US" dirty="0" smtClean="0"/>
              <a:t> be </a:t>
            </a:r>
            <a:r>
              <a:rPr lang="en-US" i="1" u="sng" dirty="0" smtClean="0"/>
              <a:t>exactly equal </a:t>
            </a:r>
            <a:r>
              <a:rPr lang="en-US" dirty="0" smtClean="0"/>
              <a:t>to </a:t>
            </a:r>
            <a:r>
              <a:rPr lang="en-US" sz="3600" i="1" dirty="0" err="1" smtClean="0"/>
              <a:t>μ</a:t>
            </a:r>
            <a:r>
              <a:rPr lang="en-US" sz="3600" baseline="-25000" dirty="0" err="1" smtClean="0"/>
              <a:t>s</a:t>
            </a:r>
            <a:r>
              <a:rPr lang="en-US" dirty="0" smtClean="0"/>
              <a:t>? </a:t>
            </a:r>
          </a:p>
          <a:p>
            <a:pPr marL="914400" lvl="1" indent="-514350"/>
            <a:r>
              <a:rPr lang="en-US" dirty="0" smtClean="0"/>
              <a:t>Describe the motion as you start pulling on an object initially at rest.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</a:t>
            </a:r>
            <a:r>
              <a:rPr lang="en-US" sz="3600" i="1" dirty="0" err="1" smtClean="0"/>
              <a:t>μ</a:t>
            </a:r>
            <a:r>
              <a:rPr lang="en-US" sz="3600" baseline="-25000" dirty="0" err="1" smtClean="0"/>
              <a:t>k</a:t>
            </a:r>
            <a:r>
              <a:rPr lang="en-US" dirty="0" smtClean="0"/>
              <a:t> be </a:t>
            </a:r>
            <a:r>
              <a:rPr lang="en-US" i="1" u="sng" dirty="0" smtClean="0"/>
              <a:t>greater</a:t>
            </a:r>
            <a:r>
              <a:rPr lang="en-US" dirty="0" smtClean="0"/>
              <a:t> than </a:t>
            </a:r>
            <a:r>
              <a:rPr lang="en-US" sz="3600" i="1" dirty="0" err="1" smtClean="0"/>
              <a:t>μ</a:t>
            </a:r>
            <a:r>
              <a:rPr lang="en-US" sz="3600" baseline="-25000" dirty="0" err="1" smtClean="0"/>
              <a:t>s</a:t>
            </a:r>
            <a:r>
              <a:rPr lang="en-US" dirty="0" smtClean="0"/>
              <a:t>? </a:t>
            </a:r>
          </a:p>
          <a:p>
            <a:pPr marL="914400" lvl="1" indent="-514350"/>
            <a:r>
              <a:rPr lang="en-US" dirty="0" smtClean="0"/>
              <a:t>Describe the motion as you start pulling on an object initially at rest.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 smtClean="0"/>
              <a:t>Friction</a:t>
            </a:r>
            <a:r>
              <a:rPr lang="en-US" dirty="0" smtClean="0"/>
              <a:t>: A force that resists the motion of an object across a surface.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Factors That Affect Friction: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Normal Force </a:t>
            </a:r>
            <a:r>
              <a:rPr lang="en-US" dirty="0" smtClean="0"/>
              <a:t>applied by the surface on the object.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types of materials in contact.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>
              <a:buNone/>
            </a:pPr>
            <a:r>
              <a:rPr lang="en-US" sz="2800" i="1" dirty="0" smtClean="0"/>
              <a:t>Note: Factors such as surface area and shape do not affect the force of friction.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73705" y="2289849"/>
            <a:ext cx="1905429" cy="1548674"/>
            <a:chOff x="3472377" y="2307102"/>
            <a:chExt cx="1905429" cy="1548674"/>
          </a:xfrm>
        </p:grpSpPr>
        <p:sp>
          <p:nvSpPr>
            <p:cNvPr id="5" name="Rectangle 4"/>
            <p:cNvSpPr/>
            <p:nvPr/>
          </p:nvSpPr>
          <p:spPr>
            <a:xfrm>
              <a:off x="4149969" y="2897945"/>
              <a:ext cx="506437" cy="422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4403188" y="2489982"/>
              <a:ext cx="0" cy="5908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400844" y="3050345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389120" y="3094892"/>
              <a:ext cx="858129" cy="140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559126" y="3106615"/>
              <a:ext cx="855784" cy="1641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45392" y="230710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</a:t>
              </a:r>
              <a:r>
                <a:rPr lang="en-US" baseline="-25000" dirty="0" smtClean="0">
                  <a:solidFill>
                    <a:srgbClr val="FF0000"/>
                  </a:solidFill>
                </a:rPr>
                <a:t>N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19823" y="2656450"/>
              <a:ext cx="357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318" y="348644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g</a:t>
              </a:r>
              <a:endParaRPr lang="en-US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72377" y="2684585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</a:t>
              </a:r>
              <a:r>
                <a:rPr lang="en-US" baseline="-25000" dirty="0" smtClean="0">
                  <a:solidFill>
                    <a:srgbClr val="FF0000"/>
                  </a:solidFill>
                </a:rPr>
                <a:t>f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546119" y="2380891"/>
              <a:ext cx="177041" cy="583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21214" y="2723073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577749" y="3533956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59832" y="2748951"/>
              <a:ext cx="177041" cy="583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72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 of 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3800" i="1" dirty="0" smtClean="0">
                <a:solidFill>
                  <a:srgbClr val="FF0000"/>
                </a:solidFill>
              </a:rPr>
              <a:t>μ</a:t>
            </a:r>
            <a:r>
              <a:rPr lang="en-US" dirty="0" smtClean="0"/>
              <a:t> is the Coefficient of Friction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4700" dirty="0" smtClean="0"/>
              <a:t>F</a:t>
            </a:r>
            <a:r>
              <a:rPr lang="en-US" sz="4700" baseline="-25000" dirty="0" smtClean="0"/>
              <a:t>f</a:t>
            </a:r>
            <a:r>
              <a:rPr lang="en-US" sz="4700" dirty="0" smtClean="0"/>
              <a:t> = </a:t>
            </a:r>
            <a:r>
              <a:rPr lang="el-GR" sz="4700" i="1" dirty="0" smtClean="0">
                <a:solidFill>
                  <a:srgbClr val="FF0000"/>
                </a:solidFill>
              </a:rPr>
              <a:t>μ</a:t>
            </a:r>
            <a:r>
              <a:rPr lang="en-US" sz="4700" dirty="0" smtClean="0"/>
              <a:t>F</a:t>
            </a:r>
            <a:r>
              <a:rPr lang="en-US" sz="4700" baseline="-25000" dirty="0" smtClean="0"/>
              <a:t>N</a:t>
            </a:r>
            <a:endParaRPr lang="en-US" baseline="-25000" dirty="0" smtClean="0"/>
          </a:p>
          <a:p>
            <a:endParaRPr lang="en-US" dirty="0" smtClean="0"/>
          </a:p>
          <a:p>
            <a:pPr marL="571500" indent="-514350"/>
            <a:r>
              <a:rPr lang="en-US" sz="2400" dirty="0" smtClean="0"/>
              <a:t>The Coefficient of Friction is a physical property of the two materials in contact</a:t>
            </a:r>
          </a:p>
          <a:p>
            <a:pPr lvl="1"/>
            <a:r>
              <a:rPr lang="en-US" sz="2000" dirty="0" smtClean="0"/>
              <a:t>Each combination of materials has a different value of </a:t>
            </a:r>
            <a:r>
              <a:rPr lang="el-GR" sz="2000" i="1" dirty="0" smtClean="0"/>
              <a:t>μ</a:t>
            </a:r>
            <a:endParaRPr lang="en-US" sz="2000" i="1" dirty="0" smtClean="0"/>
          </a:p>
          <a:p>
            <a:pPr lvl="1"/>
            <a:r>
              <a:rPr lang="en-US" sz="2000" dirty="0" smtClean="0"/>
              <a:t>The value of </a:t>
            </a:r>
            <a:r>
              <a:rPr lang="el-GR" sz="2000" i="1" dirty="0" smtClean="0"/>
              <a:t>μ</a:t>
            </a:r>
            <a:r>
              <a:rPr lang="en-US" sz="2000" dirty="0" smtClean="0"/>
              <a:t> is determined by experiment 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85580" y="2515480"/>
            <a:ext cx="1905429" cy="1548674"/>
            <a:chOff x="3472377" y="2307102"/>
            <a:chExt cx="1905429" cy="1548674"/>
          </a:xfrm>
        </p:grpSpPr>
        <p:sp>
          <p:nvSpPr>
            <p:cNvPr id="5" name="Rectangle 4"/>
            <p:cNvSpPr/>
            <p:nvPr/>
          </p:nvSpPr>
          <p:spPr>
            <a:xfrm>
              <a:off x="4149969" y="2897945"/>
              <a:ext cx="506437" cy="422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4403188" y="2489982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400844" y="3050345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389120" y="3094892"/>
              <a:ext cx="858129" cy="140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559126" y="3106615"/>
              <a:ext cx="855784" cy="1641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45392" y="230710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N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19823" y="2656450"/>
              <a:ext cx="357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318" y="348644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g</a:t>
              </a:r>
              <a:endParaRPr lang="en-US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72377" y="2684585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f</a:t>
              </a:r>
              <a:endParaRPr lang="en-US" baseline="-25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546119" y="2380891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21214" y="2723073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577749" y="3533956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59832" y="2748951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of Friction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" y="1619249"/>
            <a:ext cx="8170246" cy="441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3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Kinetic 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6952"/>
          </a:xfrm>
        </p:spPr>
        <p:txBody>
          <a:bodyPr>
            <a:normAutofit fontScale="62500" lnSpcReduction="20000"/>
          </a:bodyPr>
          <a:lstStyle/>
          <a:p>
            <a:r>
              <a:rPr lang="en-US" u="sng" dirty="0" smtClean="0"/>
              <a:t>Kinetic Friction</a:t>
            </a:r>
            <a:r>
              <a:rPr lang="en-US" dirty="0" smtClean="0"/>
              <a:t>: A force of friction that resists the motion of an object while the object is moving.</a:t>
            </a:r>
          </a:p>
          <a:p>
            <a:endParaRPr lang="en-US" dirty="0" smtClean="0"/>
          </a:p>
          <a:p>
            <a:r>
              <a:rPr lang="en-US" sz="4100" i="1" dirty="0" err="1" smtClean="0"/>
              <a:t>μ</a:t>
            </a:r>
            <a:r>
              <a:rPr lang="en-US" baseline="-25000" dirty="0" err="1" smtClean="0"/>
              <a:t>k</a:t>
            </a:r>
            <a:r>
              <a:rPr lang="en-US" dirty="0" smtClean="0"/>
              <a:t> is the Coefficient of Kinetic Friction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4500" dirty="0" smtClean="0"/>
              <a:t>F</a:t>
            </a:r>
            <a:r>
              <a:rPr lang="en-US" sz="4500" baseline="-25000" dirty="0" smtClean="0"/>
              <a:t>K</a:t>
            </a:r>
            <a:r>
              <a:rPr lang="en-US" sz="4500" dirty="0" smtClean="0"/>
              <a:t> = </a:t>
            </a:r>
            <a:r>
              <a:rPr lang="en-US" sz="4500" i="1" dirty="0" err="1" smtClean="0"/>
              <a:t>μ</a:t>
            </a:r>
            <a:r>
              <a:rPr lang="en-US" sz="4500" baseline="-25000" dirty="0" err="1" smtClean="0"/>
              <a:t>K</a:t>
            </a:r>
            <a:r>
              <a:rPr lang="en-US" sz="4500" dirty="0" err="1" smtClean="0"/>
              <a:t>F</a:t>
            </a:r>
            <a:r>
              <a:rPr lang="en-US" sz="4500" baseline="-25000" dirty="0" err="1" smtClean="0"/>
              <a:t>N</a:t>
            </a:r>
            <a:endParaRPr lang="en-US" sz="3800" dirty="0" smtClean="0"/>
          </a:p>
          <a:p>
            <a:pPr>
              <a:buNone/>
            </a:pPr>
            <a:endParaRPr lang="en-US" dirty="0" smtClean="0"/>
          </a:p>
          <a:p>
            <a:pPr marL="571500" indent="-514350"/>
            <a:r>
              <a:rPr lang="en-US" dirty="0" smtClean="0"/>
              <a:t>If force of friction (F</a:t>
            </a:r>
            <a:r>
              <a:rPr lang="en-US" baseline="-25000" dirty="0" smtClean="0"/>
              <a:t>f</a:t>
            </a:r>
            <a:r>
              <a:rPr lang="en-US" dirty="0" smtClean="0"/>
              <a:t>) equals F</a:t>
            </a:r>
            <a:r>
              <a:rPr lang="en-US" baseline="-25000" dirty="0" smtClean="0"/>
              <a:t>K</a:t>
            </a:r>
            <a:r>
              <a:rPr lang="en-US" dirty="0" smtClean="0"/>
              <a:t> as long as the object is moving.</a:t>
            </a:r>
          </a:p>
          <a:p>
            <a:pPr marL="571500" indent="-514350"/>
            <a:endParaRPr lang="en-US" dirty="0" smtClean="0"/>
          </a:p>
          <a:p>
            <a:pPr marL="571500" indent="-514350"/>
            <a:r>
              <a:rPr lang="en-US" dirty="0" smtClean="0"/>
              <a:t>F</a:t>
            </a:r>
            <a:r>
              <a:rPr lang="en-US" baseline="-25000" dirty="0" smtClean="0"/>
              <a:t>K</a:t>
            </a:r>
            <a:r>
              <a:rPr lang="en-US" dirty="0" smtClean="0"/>
              <a:t> does not depend on the applied force 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a</a:t>
            </a:r>
            <a:r>
              <a:rPr lang="en-US" dirty="0" smtClean="0"/>
              <a:t>) </a:t>
            </a:r>
          </a:p>
          <a:p>
            <a:pPr marL="571500" indent="-514350"/>
            <a:endParaRPr lang="en-US" dirty="0" smtClean="0"/>
          </a:p>
          <a:p>
            <a:pPr marL="571500" indent="-514350"/>
            <a:r>
              <a:rPr lang="en-US" dirty="0" smtClean="0"/>
              <a:t>F</a:t>
            </a:r>
            <a:r>
              <a:rPr lang="en-US" baseline="-25000" dirty="0" smtClean="0"/>
              <a:t>K</a:t>
            </a:r>
            <a:r>
              <a:rPr lang="en-US" dirty="0" smtClean="0"/>
              <a:t> and F</a:t>
            </a:r>
            <a:r>
              <a:rPr lang="en-US" baseline="-25000" dirty="0" smtClean="0"/>
              <a:t>S</a:t>
            </a:r>
            <a:r>
              <a:rPr lang="en-US" dirty="0" smtClean="0"/>
              <a:t> cannot be acting at the same time</a:t>
            </a:r>
          </a:p>
          <a:p>
            <a:pPr marL="571500" indent="-514350"/>
            <a:endParaRPr lang="en-US" dirty="0" smtClean="0"/>
          </a:p>
          <a:p>
            <a:pPr marL="571500" indent="-514350"/>
            <a:r>
              <a:rPr lang="en-US" sz="3800" i="1" dirty="0" err="1" smtClean="0"/>
              <a:t>μ</a:t>
            </a:r>
            <a:r>
              <a:rPr lang="en-US" sz="3800" baseline="-25000" dirty="0" err="1" smtClean="0"/>
              <a:t>k</a:t>
            </a:r>
            <a:r>
              <a:rPr lang="en-US" dirty="0" smtClean="0"/>
              <a:t> and </a:t>
            </a:r>
            <a:r>
              <a:rPr lang="en-US" sz="3800" i="1" dirty="0" err="1" smtClean="0"/>
              <a:t>μ</a:t>
            </a:r>
            <a:r>
              <a:rPr lang="en-US" sz="3800" baseline="-25000" dirty="0" err="1" smtClean="0"/>
              <a:t>s</a:t>
            </a:r>
            <a:r>
              <a:rPr lang="en-US" dirty="0" smtClean="0"/>
              <a:t> are usually different for the same combination of materials</a:t>
            </a:r>
          </a:p>
          <a:p>
            <a:pPr marL="571500" indent="-514350"/>
            <a:endParaRPr lang="en-US" dirty="0" smtClean="0"/>
          </a:p>
          <a:p>
            <a:pPr marL="971550" lvl="1" indent="-514350"/>
            <a:endParaRPr lang="en-US" dirty="0" smtClean="0"/>
          </a:p>
          <a:p>
            <a:pPr marL="571500" indent="-514350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251627" y="2194314"/>
            <a:ext cx="1905429" cy="1548674"/>
            <a:chOff x="3472377" y="2307102"/>
            <a:chExt cx="1905429" cy="1548674"/>
          </a:xfrm>
        </p:grpSpPr>
        <p:sp>
          <p:nvSpPr>
            <p:cNvPr id="5" name="Rectangle 4"/>
            <p:cNvSpPr/>
            <p:nvPr/>
          </p:nvSpPr>
          <p:spPr>
            <a:xfrm>
              <a:off x="4149969" y="2897945"/>
              <a:ext cx="506437" cy="422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4403188" y="2489982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400844" y="3050345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389120" y="3094892"/>
              <a:ext cx="858129" cy="140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559126" y="3106615"/>
              <a:ext cx="855784" cy="1641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45392" y="230710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N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19823" y="2656450"/>
              <a:ext cx="357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318" y="348644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g</a:t>
              </a:r>
              <a:endParaRPr lang="en-US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72377" y="2684585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f</a:t>
              </a:r>
              <a:endParaRPr lang="en-US" baseline="-25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546119" y="2380891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21214" y="2723073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577749" y="3533956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59832" y="2748951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</a:t>
            </a:r>
            <a:r>
              <a:rPr lang="en-US" dirty="0" smtClean="0"/>
              <a:t>Friction – Sample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4624"/>
            <a:ext cx="8229600" cy="38195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Find the normal force (F</a:t>
            </a:r>
            <a:r>
              <a:rPr lang="en-CA" sz="2800" baseline="-25000" dirty="0" smtClean="0"/>
              <a:t>N</a:t>
            </a:r>
            <a:r>
              <a:rPr lang="en-CA" sz="2800" dirty="0" smtClean="0"/>
              <a:t>)</a:t>
            </a:r>
          </a:p>
          <a:p>
            <a:pPr marL="1314450" lvl="2" indent="-514350"/>
            <a:endParaRPr lang="en-CA" sz="2000" dirty="0" smtClean="0"/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Determine if it is static or kinetic fiction</a:t>
            </a:r>
          </a:p>
          <a:p>
            <a:pPr marL="1314450" lvl="2" indent="-514350"/>
            <a:endParaRPr lang="en-CA" sz="2000" dirty="0" smtClean="0"/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Look up the coefficient of friction (</a:t>
            </a:r>
            <a:r>
              <a:rPr lang="el-GR" sz="2800" i="1" dirty="0"/>
              <a:t>μ</a:t>
            </a:r>
            <a:r>
              <a:rPr lang="en-CA" sz="2800" dirty="0" smtClean="0"/>
              <a:t>)</a:t>
            </a:r>
          </a:p>
          <a:p>
            <a:pPr marL="1314450" lvl="2" indent="-514350"/>
            <a:endParaRPr lang="en-CA" sz="2000" dirty="0" smtClean="0"/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Use: </a:t>
            </a:r>
            <a:r>
              <a:rPr lang="en-US" sz="2800" dirty="0" err="1"/>
              <a:t>F</a:t>
            </a:r>
            <a:r>
              <a:rPr lang="en-US" sz="2800" baseline="-25000" dirty="0" err="1"/>
              <a:t>f</a:t>
            </a:r>
            <a:r>
              <a:rPr lang="en-US" sz="2800" dirty="0"/>
              <a:t> = </a:t>
            </a:r>
            <a:r>
              <a:rPr lang="el-GR" sz="2800" i="1" dirty="0"/>
              <a:t>μ</a:t>
            </a:r>
            <a:r>
              <a:rPr lang="en-US" sz="2800" dirty="0" smtClean="0"/>
              <a:t>F</a:t>
            </a:r>
            <a:r>
              <a:rPr lang="en-US" sz="2800" baseline="-25000" dirty="0" smtClean="0"/>
              <a:t>N</a:t>
            </a:r>
          </a:p>
          <a:p>
            <a:pPr marL="1314450" lvl="2" indent="-514350"/>
            <a:endParaRPr lang="en-CA" sz="2000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0038"/>
            <a:ext cx="8195896" cy="83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</a:t>
            </a:r>
            <a:r>
              <a:rPr lang="en-US" dirty="0" smtClean="0"/>
              <a:t>Friction – Sample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4624"/>
            <a:ext cx="8229600" cy="38195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Find the normal force (F</a:t>
            </a:r>
            <a:r>
              <a:rPr lang="en-CA" sz="2800" baseline="-25000" dirty="0" smtClean="0"/>
              <a:t>N</a:t>
            </a:r>
            <a:r>
              <a:rPr lang="en-CA" sz="2800" dirty="0" smtClean="0"/>
              <a:t>)</a:t>
            </a:r>
          </a:p>
          <a:p>
            <a:pPr marL="1314450" lvl="2" indent="-514350"/>
            <a:r>
              <a:rPr lang="en-CA" sz="2000" dirty="0" smtClean="0"/>
              <a:t>F</a:t>
            </a:r>
            <a:r>
              <a:rPr lang="en-CA" sz="2000" baseline="-25000" dirty="0" smtClean="0"/>
              <a:t>N</a:t>
            </a:r>
            <a:r>
              <a:rPr lang="en-CA" sz="2000" dirty="0" smtClean="0"/>
              <a:t> = mg	</a:t>
            </a:r>
            <a:r>
              <a:rPr lang="en-CA" sz="2000" dirty="0"/>
              <a:t> F</a:t>
            </a:r>
            <a:r>
              <a:rPr lang="en-CA" sz="2000" baseline="-25000" dirty="0"/>
              <a:t>N</a:t>
            </a:r>
            <a:r>
              <a:rPr lang="en-CA" sz="2000" dirty="0"/>
              <a:t> </a:t>
            </a:r>
            <a:r>
              <a:rPr lang="en-CA" sz="2000" dirty="0" smtClean="0"/>
              <a:t>= (230)(9.81) = 2260 N</a:t>
            </a:r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Determine if it is static or kinetic fiction</a:t>
            </a:r>
          </a:p>
          <a:p>
            <a:pPr marL="1314450" lvl="2" indent="-514350"/>
            <a:r>
              <a:rPr lang="en-CA" sz="2000" dirty="0" smtClean="0"/>
              <a:t>Kinetic	(*** Note: </a:t>
            </a:r>
            <a:r>
              <a:rPr lang="en-CA" sz="2000" i="1" u="sng" dirty="0" smtClean="0"/>
              <a:t>Skidding</a:t>
            </a:r>
            <a:r>
              <a:rPr lang="en-CA" sz="2000" dirty="0" smtClean="0"/>
              <a:t> tires are </a:t>
            </a:r>
            <a:r>
              <a:rPr lang="en-CA" sz="2000" i="1" u="sng" dirty="0" smtClean="0"/>
              <a:t>kinetic</a:t>
            </a:r>
            <a:r>
              <a:rPr lang="en-CA" sz="2000" dirty="0" smtClean="0"/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Look up the coefficient of friction (</a:t>
            </a:r>
            <a:r>
              <a:rPr lang="el-GR" sz="2800" i="1" dirty="0"/>
              <a:t>μ</a:t>
            </a:r>
            <a:r>
              <a:rPr lang="en-CA" sz="2800" dirty="0" smtClean="0"/>
              <a:t>)</a:t>
            </a:r>
          </a:p>
          <a:p>
            <a:pPr marL="1314450" lvl="2" indent="-514350"/>
            <a:r>
              <a:rPr lang="el-GR" sz="2000" i="1" dirty="0"/>
              <a:t>μ </a:t>
            </a:r>
            <a:r>
              <a:rPr lang="en-CA" sz="2000" i="1" dirty="0" smtClean="0"/>
              <a:t> </a:t>
            </a:r>
            <a:r>
              <a:rPr lang="en-CA" sz="2000" dirty="0" smtClean="0"/>
              <a:t>= 0.70	(Rubber on Dry Concrete)</a:t>
            </a:r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Use: </a:t>
            </a:r>
            <a:r>
              <a:rPr lang="en-US" sz="2800" dirty="0" err="1"/>
              <a:t>F</a:t>
            </a:r>
            <a:r>
              <a:rPr lang="en-US" sz="2800" baseline="-25000" dirty="0" err="1"/>
              <a:t>f</a:t>
            </a:r>
            <a:r>
              <a:rPr lang="en-US" sz="2800" dirty="0"/>
              <a:t> = </a:t>
            </a:r>
            <a:r>
              <a:rPr lang="el-GR" sz="2800" i="1" dirty="0"/>
              <a:t>μ</a:t>
            </a:r>
            <a:r>
              <a:rPr lang="en-US" sz="2800" dirty="0" smtClean="0"/>
              <a:t>F</a:t>
            </a:r>
            <a:r>
              <a:rPr lang="en-US" sz="2800" baseline="-25000" dirty="0" smtClean="0"/>
              <a:t>N</a:t>
            </a:r>
          </a:p>
          <a:p>
            <a:pPr marL="1314450" lvl="2" indent="-514350"/>
            <a:r>
              <a:rPr lang="en-US" sz="2000" dirty="0" err="1"/>
              <a:t>F</a:t>
            </a:r>
            <a:r>
              <a:rPr lang="en-US" sz="2000" baseline="-25000" dirty="0" err="1"/>
              <a:t>f</a:t>
            </a:r>
            <a:r>
              <a:rPr lang="en-US" sz="2000" dirty="0"/>
              <a:t> </a:t>
            </a:r>
            <a:r>
              <a:rPr lang="en-US" sz="2000" dirty="0" smtClean="0"/>
              <a:t>= (0.70)(2260) = 1580 N</a:t>
            </a:r>
            <a:endParaRPr lang="en-CA" sz="2000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0038"/>
            <a:ext cx="8195896" cy="83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6952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 smtClean="0"/>
              <a:t>Static Friction</a:t>
            </a:r>
            <a:r>
              <a:rPr lang="en-US" dirty="0" smtClean="0"/>
              <a:t>: A force of friction that prevents an object at rest from starting to move.</a:t>
            </a:r>
          </a:p>
          <a:p>
            <a:endParaRPr lang="en-US" dirty="0" smtClean="0"/>
          </a:p>
          <a:p>
            <a:r>
              <a:rPr lang="en-US" sz="4100" i="1" dirty="0" err="1" smtClean="0"/>
              <a:t>μ</a:t>
            </a:r>
            <a:r>
              <a:rPr lang="en-US" baseline="-25000" dirty="0" err="1" smtClean="0"/>
              <a:t>s</a:t>
            </a:r>
            <a:r>
              <a:rPr lang="en-US" dirty="0" smtClean="0"/>
              <a:t> is the Coefficient of Static Friction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4500" dirty="0" smtClean="0"/>
              <a:t>F</a:t>
            </a:r>
            <a:r>
              <a:rPr lang="en-US" sz="4500" baseline="-25000" dirty="0" smtClean="0"/>
              <a:t>S</a:t>
            </a:r>
            <a:r>
              <a:rPr lang="en-US" sz="4500" dirty="0" smtClean="0"/>
              <a:t>(max) = </a:t>
            </a:r>
            <a:r>
              <a:rPr lang="en-US" sz="4500" i="1" dirty="0" err="1" smtClean="0"/>
              <a:t>μ</a:t>
            </a:r>
            <a:r>
              <a:rPr lang="en-US" sz="4500" baseline="-25000" dirty="0" err="1" smtClean="0"/>
              <a:t>s</a:t>
            </a:r>
            <a:r>
              <a:rPr lang="en-US" sz="4500" dirty="0" err="1" smtClean="0"/>
              <a:t>F</a:t>
            </a:r>
            <a:r>
              <a:rPr lang="en-US" sz="4500" baseline="-25000" dirty="0" err="1" smtClean="0"/>
              <a:t>N</a:t>
            </a:r>
            <a:endParaRPr lang="en-US" sz="3800" dirty="0" smtClean="0"/>
          </a:p>
          <a:p>
            <a:pPr>
              <a:buNone/>
            </a:pPr>
            <a:endParaRPr lang="en-US" dirty="0" smtClean="0"/>
          </a:p>
          <a:p>
            <a:pPr marL="571500" indent="-514350"/>
            <a:r>
              <a:rPr lang="en-US" dirty="0" smtClean="0"/>
              <a:t>If the applied force 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a</a:t>
            </a:r>
            <a:r>
              <a:rPr lang="en-US" dirty="0" smtClean="0"/>
              <a:t>) is </a:t>
            </a:r>
            <a:r>
              <a:rPr lang="en-US" i="1" dirty="0" smtClean="0"/>
              <a:t>equal or less</a:t>
            </a:r>
            <a:r>
              <a:rPr lang="en-US" dirty="0" smtClean="0"/>
              <a:t> than F</a:t>
            </a:r>
            <a:r>
              <a:rPr lang="en-US" baseline="-25000" dirty="0" smtClean="0"/>
              <a:t>s</a:t>
            </a:r>
            <a:endParaRPr lang="en-US" dirty="0" smtClean="0"/>
          </a:p>
          <a:p>
            <a:pPr marL="971550" lvl="1" indent="-514350"/>
            <a:r>
              <a:rPr lang="en-US" dirty="0" smtClean="0"/>
              <a:t>Then F</a:t>
            </a:r>
            <a:r>
              <a:rPr lang="en-US" baseline="-25000" dirty="0" smtClean="0"/>
              <a:t>f</a:t>
            </a:r>
            <a:r>
              <a:rPr lang="en-US" dirty="0" smtClean="0"/>
              <a:t> is equal but opposite to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a</a:t>
            </a:r>
            <a:endParaRPr lang="en-US" baseline="-25000" dirty="0" smtClean="0"/>
          </a:p>
          <a:p>
            <a:pPr marL="971550" lvl="1" indent="-514350"/>
            <a:r>
              <a:rPr lang="en-US" dirty="0" smtClean="0"/>
              <a:t> And </a:t>
            </a:r>
            <a:r>
              <a:rPr lang="en-US" i="1" dirty="0" smtClean="0"/>
              <a:t>the object does not move</a:t>
            </a:r>
            <a:r>
              <a:rPr lang="en-US" dirty="0" smtClean="0"/>
              <a:t>.</a:t>
            </a:r>
          </a:p>
          <a:p>
            <a:pPr marL="971550" lvl="1" indent="-514350"/>
            <a:endParaRPr lang="en-US" dirty="0" smtClean="0"/>
          </a:p>
          <a:p>
            <a:pPr marL="571500" indent="-514350"/>
            <a:r>
              <a:rPr lang="en-US" dirty="0" smtClean="0"/>
              <a:t>If the applied force 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a</a:t>
            </a:r>
            <a:r>
              <a:rPr lang="en-US" dirty="0" smtClean="0"/>
              <a:t>) is </a:t>
            </a:r>
            <a:r>
              <a:rPr lang="en-US" i="1" dirty="0" smtClean="0"/>
              <a:t>greater</a:t>
            </a:r>
            <a:r>
              <a:rPr lang="en-US" dirty="0" smtClean="0"/>
              <a:t> than F</a:t>
            </a:r>
            <a:r>
              <a:rPr lang="en-US" baseline="-25000" dirty="0" smtClean="0"/>
              <a:t>s</a:t>
            </a:r>
            <a:r>
              <a:rPr lang="en-US" dirty="0" smtClean="0"/>
              <a:t> </a:t>
            </a:r>
          </a:p>
          <a:p>
            <a:pPr marL="971550" lvl="1" indent="-514350"/>
            <a:r>
              <a:rPr lang="en-US" dirty="0" smtClean="0"/>
              <a:t>Then the object begins to move</a:t>
            </a:r>
          </a:p>
          <a:p>
            <a:pPr marL="971550" lvl="1" indent="-514350"/>
            <a:r>
              <a:rPr lang="en-US" dirty="0" smtClean="0"/>
              <a:t>Static Friction no longer applies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51627" y="2262553"/>
            <a:ext cx="1905429" cy="1548674"/>
            <a:chOff x="3472377" y="2307102"/>
            <a:chExt cx="1905429" cy="1548674"/>
          </a:xfrm>
        </p:grpSpPr>
        <p:sp>
          <p:nvSpPr>
            <p:cNvPr id="5" name="Rectangle 4"/>
            <p:cNvSpPr/>
            <p:nvPr/>
          </p:nvSpPr>
          <p:spPr>
            <a:xfrm>
              <a:off x="4149969" y="2897945"/>
              <a:ext cx="506437" cy="422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4403188" y="2489982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400844" y="3050345"/>
              <a:ext cx="0" cy="5908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389120" y="3094892"/>
              <a:ext cx="858129" cy="140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559126" y="3106615"/>
              <a:ext cx="855784" cy="1641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45392" y="230710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N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19823" y="2656450"/>
              <a:ext cx="357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318" y="348644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</a:t>
              </a:r>
              <a:r>
                <a:rPr lang="en-US" baseline="-25000" dirty="0" err="1" smtClean="0"/>
                <a:t>g</a:t>
              </a:r>
              <a:endParaRPr lang="en-US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72377" y="2684585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</a:t>
              </a:r>
              <a:r>
                <a:rPr lang="en-US" baseline="-25000" dirty="0" smtClean="0"/>
                <a:t>f</a:t>
              </a:r>
              <a:endParaRPr lang="en-US" baseline="-25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546119" y="2380891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121214" y="2723073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577749" y="3533956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59832" y="2748951"/>
              <a:ext cx="177041" cy="58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Friction – Sample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4624"/>
            <a:ext cx="8229600" cy="38195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Find the normal force (F</a:t>
            </a:r>
            <a:r>
              <a:rPr lang="en-CA" sz="2800" baseline="-25000" dirty="0" smtClean="0"/>
              <a:t>N</a:t>
            </a:r>
            <a:r>
              <a:rPr lang="en-CA" sz="2800" dirty="0" smtClean="0"/>
              <a:t>)</a:t>
            </a:r>
          </a:p>
          <a:p>
            <a:pPr marL="1314450" lvl="2" indent="-514350"/>
            <a:endParaRPr lang="en-CA" sz="2000" dirty="0" smtClean="0"/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Determine if it is static or kinetic fiction</a:t>
            </a:r>
          </a:p>
          <a:p>
            <a:pPr marL="1314450" lvl="2" indent="-514350"/>
            <a:endParaRPr lang="en-CA" sz="2000" dirty="0" smtClean="0"/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Calculate the coefficient of friction (</a:t>
            </a:r>
            <a:r>
              <a:rPr lang="el-GR" sz="2800" i="1" dirty="0"/>
              <a:t>μ</a:t>
            </a:r>
            <a:r>
              <a:rPr lang="en-CA" sz="2800" dirty="0" smtClean="0"/>
              <a:t>)</a:t>
            </a:r>
          </a:p>
          <a:p>
            <a:pPr marL="1314450" lvl="2" indent="-514350"/>
            <a:r>
              <a:rPr lang="el-GR" sz="2000" i="1" dirty="0"/>
              <a:t>μ </a:t>
            </a:r>
            <a:r>
              <a:rPr lang="en-CA" sz="2000" i="1" dirty="0"/>
              <a:t> </a:t>
            </a:r>
            <a:r>
              <a:rPr lang="en-CA" sz="2000" dirty="0"/>
              <a:t>= ?	(Asked to calculate Wood on Dry snow</a:t>
            </a:r>
            <a:r>
              <a:rPr lang="en-CA" sz="2000" dirty="0" smtClean="0"/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CA" sz="2800" dirty="0" smtClean="0"/>
              <a:t>Use: </a:t>
            </a:r>
            <a:r>
              <a:rPr lang="en-US" sz="2800" dirty="0" err="1"/>
              <a:t>F</a:t>
            </a:r>
            <a:r>
              <a:rPr lang="en-US" sz="2800" baseline="-25000" dirty="0" err="1"/>
              <a:t>f</a:t>
            </a:r>
            <a:r>
              <a:rPr lang="en-US" sz="2800" dirty="0"/>
              <a:t> = </a:t>
            </a:r>
            <a:r>
              <a:rPr lang="el-GR" sz="2800" i="1" dirty="0"/>
              <a:t>μ</a:t>
            </a:r>
            <a:r>
              <a:rPr lang="en-US" sz="2800" dirty="0" smtClean="0"/>
              <a:t>F</a:t>
            </a:r>
            <a:r>
              <a:rPr lang="en-US" sz="2800" baseline="-25000" dirty="0" smtClean="0"/>
              <a:t>N</a:t>
            </a:r>
          </a:p>
          <a:p>
            <a:pPr marL="1314450" lvl="2" indent="-514350"/>
            <a:endParaRPr lang="en-CA" sz="2000" dirty="0" smtClean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441460" cy="96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350</Words>
  <Application>Microsoft Office PowerPoint</Application>
  <PresentationFormat>On-screen Show (4:3)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Friction</vt:lpstr>
      <vt:lpstr>Friction</vt:lpstr>
      <vt:lpstr>Coefficient of Friction</vt:lpstr>
      <vt:lpstr>Coefficient of Friction</vt:lpstr>
      <vt:lpstr>Kinetic Friction</vt:lpstr>
      <vt:lpstr>Kinetic Friction – Sample Problem</vt:lpstr>
      <vt:lpstr>Kinetic Friction – Sample Problem</vt:lpstr>
      <vt:lpstr>Static Friction</vt:lpstr>
      <vt:lpstr>Static Friction – Sample Problem</vt:lpstr>
      <vt:lpstr>Static Friction – Sample Problem</vt:lpstr>
      <vt:lpstr>Some 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Equation of Motion</dc:title>
  <dc:creator>Greg</dc:creator>
  <cp:lastModifiedBy>Nestor, Gregory</cp:lastModifiedBy>
  <cp:revision>216</cp:revision>
  <dcterms:created xsi:type="dcterms:W3CDTF">2006-08-16T00:00:00Z</dcterms:created>
  <dcterms:modified xsi:type="dcterms:W3CDTF">2019-12-05T19:28:13Z</dcterms:modified>
</cp:coreProperties>
</file>