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3" r:id="rId6"/>
    <p:sldId id="270" r:id="rId7"/>
    <p:sldId id="274" r:id="rId8"/>
    <p:sldId id="257" r:id="rId9"/>
    <p:sldId id="268" r:id="rId10"/>
    <p:sldId id="258" r:id="rId11"/>
    <p:sldId id="260" r:id="rId12"/>
    <p:sldId id="273" r:id="rId13"/>
    <p:sldId id="27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DDE227C-6E28-4817-863F-CC3909866FE1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0A8F3A-7B8A-498C-95F4-FCB78C2EF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youtube.com/watch?v=-4_rceVPVS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52600"/>
            <a:ext cx="7772400" cy="1975104"/>
          </a:xfrm>
        </p:spPr>
        <p:txBody>
          <a:bodyPr/>
          <a:lstStyle/>
          <a:p>
            <a:r>
              <a:rPr lang="en-US" dirty="0" smtClean="0"/>
              <a:t>Acceleration Due to Gravity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Analysis :Famous Five Apply!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/>
          <a:lstStyle/>
          <a:p>
            <a:r>
              <a:rPr lang="en-US" dirty="0" smtClean="0"/>
              <a:t>A ball is thrown up in the air with an initial velocity of 6 m/s [Up].  Find:</a:t>
            </a:r>
          </a:p>
          <a:p>
            <a:endParaRPr lang="en-US" dirty="0" smtClean="0"/>
          </a:p>
          <a:p>
            <a:pPr marL="925830" lvl="1" indent="-514350">
              <a:buFont typeface="+mj-lt"/>
              <a:buAutoNum type="alphaLcParenR"/>
            </a:pPr>
            <a:r>
              <a:rPr lang="en-US" sz="2800" dirty="0" smtClean="0"/>
              <a:t>The acceleration on the ball on its way up.</a:t>
            </a:r>
          </a:p>
          <a:p>
            <a:pPr marL="925830" lvl="1" indent="-514350">
              <a:buFont typeface="+mj-lt"/>
              <a:buAutoNum type="alphaLcParenR"/>
            </a:pPr>
            <a:r>
              <a:rPr lang="en-US" dirty="0" smtClean="0"/>
              <a:t>The acceleration on the ball on its way down.</a:t>
            </a:r>
          </a:p>
          <a:p>
            <a:pPr marL="925830" lvl="1" indent="-514350">
              <a:buFont typeface="+mj-lt"/>
              <a:buAutoNum type="alphaLcParenR"/>
            </a:pPr>
            <a:r>
              <a:rPr lang="en-US" dirty="0"/>
              <a:t>The time it will take to </a:t>
            </a:r>
            <a:r>
              <a:rPr lang="en-US" dirty="0" smtClean="0"/>
              <a:t>go up and come </a:t>
            </a:r>
            <a:r>
              <a:rPr lang="en-US" dirty="0"/>
              <a:t>back down.</a:t>
            </a:r>
            <a:endParaRPr lang="en-US" dirty="0" smtClean="0"/>
          </a:p>
          <a:p>
            <a:pPr marL="925830" lvl="1" indent="-514350">
              <a:buFont typeface="+mj-lt"/>
              <a:buAutoNum type="alphaLcParenR"/>
            </a:pPr>
            <a:r>
              <a:rPr lang="en-US" sz="2800" dirty="0" smtClean="0"/>
              <a:t>The velocity of the ball when it comes back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Textbook Questions:    </a:t>
            </a:r>
          </a:p>
          <a:p>
            <a:pPr lvl="1"/>
            <a:r>
              <a:rPr lang="en-US" dirty="0" smtClean="0"/>
              <a:t>page 66 # 1,4,5,7,9,11, 14, 16,17</a:t>
            </a:r>
          </a:p>
          <a:p>
            <a:endParaRPr lang="en-US" dirty="0" smtClean="0"/>
          </a:p>
          <a:p>
            <a:r>
              <a:rPr lang="en-US" dirty="0" smtClean="0"/>
              <a:t>Famous Five Worksheet </a:t>
            </a:r>
            <a:endParaRPr lang="en-US" dirty="0" smtClean="0"/>
          </a:p>
          <a:p>
            <a:pPr lvl="1"/>
            <a:r>
              <a:rPr lang="en-US" dirty="0" smtClean="0"/>
              <a:t>Questions </a:t>
            </a:r>
            <a:r>
              <a:rPr lang="en-US" dirty="0" smtClean="0"/>
              <a:t>#1 to #14</a:t>
            </a:r>
          </a:p>
          <a:p>
            <a:endParaRPr lang="en-US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Due to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None/>
            </a:pPr>
            <a:r>
              <a:rPr lang="en-US" dirty="0" smtClean="0"/>
              <a:t>Do all objects fall at the same rate? </a:t>
            </a:r>
            <a:endParaRPr lang="en-US" dirty="0"/>
          </a:p>
          <a:p>
            <a:pPr marL="582930" indent="-514350">
              <a:buNone/>
            </a:pPr>
            <a:endParaRPr lang="en-CA" dirty="0" smtClean="0"/>
          </a:p>
          <a:p>
            <a:pPr marL="582930" indent="-514350">
              <a:buNone/>
            </a:pPr>
            <a:r>
              <a:rPr lang="en-CA" dirty="0" smtClean="0"/>
              <a:t>Which item will hit the table first?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Things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None/>
            </a:pPr>
            <a:r>
              <a:rPr lang="en-US" dirty="0" smtClean="0"/>
              <a:t>Drop the following objects from rest, from the same height, at the same time.  Note when they reach the ground. </a:t>
            </a:r>
          </a:p>
          <a:p>
            <a:pPr marL="582930" indent="-514350">
              <a:buNone/>
            </a:pPr>
            <a:endParaRPr lang="en-US" dirty="0" smtClean="0"/>
          </a:p>
          <a:p>
            <a:pPr marL="582930" indent="-514350">
              <a:buNone/>
            </a:pPr>
            <a:r>
              <a:rPr lang="en-US" dirty="0" smtClean="0"/>
              <a:t>	a) ball and flat piece of paper</a:t>
            </a:r>
          </a:p>
          <a:p>
            <a:pPr marL="582930" indent="-514350">
              <a:buNone/>
            </a:pPr>
            <a:r>
              <a:rPr lang="en-US" dirty="0" smtClean="0"/>
              <a:t> 	b) ball and crumpled piece of paper</a:t>
            </a:r>
          </a:p>
          <a:p>
            <a:pPr marL="582930" indent="-514350">
              <a:buNone/>
            </a:pPr>
            <a:r>
              <a:rPr lang="en-US" dirty="0" smtClean="0"/>
              <a:t>	c) flat piece of paper laid on top of a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Galileo </a:t>
            </a:r>
            <a:r>
              <a:rPr lang="en-US" b="0" dirty="0" smtClean="0"/>
              <a:t>Galilei (1564 – 1642)</a:t>
            </a:r>
            <a:endParaRPr lang="en-US" dirty="0"/>
          </a:p>
        </p:txBody>
      </p:sp>
      <p:pic>
        <p:nvPicPr>
          <p:cNvPr id="1026" name="Picture 2" descr="Image result for galileo pisa 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20955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alileo pisa experi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49" y="2438400"/>
            <a:ext cx="46386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8870" y="5021449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err="1" smtClean="0"/>
              <a:t>Piza</a:t>
            </a:r>
            <a:r>
              <a:rPr lang="en-CA" sz="2400" b="1" dirty="0" smtClean="0"/>
              <a:t> Italy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070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126960"/>
          </a:xfrm>
        </p:spPr>
        <p:txBody>
          <a:bodyPr/>
          <a:lstStyle/>
          <a:p>
            <a:r>
              <a:rPr lang="en-US" sz="2800" dirty="0" smtClean="0">
                <a:solidFill>
                  <a:srgbClr val="FFC000"/>
                </a:solidFill>
              </a:rPr>
              <a:t>In a vacuum, all objects accelerate towards the earth at the same rate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REGARDLESS of their mass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(Galileo)</a:t>
            </a:r>
          </a:p>
          <a:p>
            <a:endParaRPr lang="en-US" dirty="0" smtClean="0"/>
          </a:p>
          <a:p>
            <a:r>
              <a:rPr lang="en-US" dirty="0" smtClean="0"/>
              <a:t>Acceleration due to gravity:</a:t>
            </a:r>
          </a:p>
          <a:p>
            <a:pPr>
              <a:buNone/>
            </a:pPr>
            <a:r>
              <a:rPr lang="en-US" dirty="0" smtClean="0"/>
              <a:t>                       g = 9.81 m/s</a:t>
            </a:r>
            <a:r>
              <a:rPr lang="en-US" baseline="30000" dirty="0" smtClean="0"/>
              <a:t>2</a:t>
            </a:r>
            <a:r>
              <a:rPr lang="en-US" dirty="0" smtClean="0"/>
              <a:t> [down]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rops from t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3514200"/>
            <a:ext cx="2971800" cy="3042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09800" y="2667000"/>
            <a:ext cx="685800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4343400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value varies slightly over the earth’s surface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Feather and Hammer Experiment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Apollo 15, 1971</a:t>
            </a:r>
            <a:endParaRPr lang="en-US" dirty="0" smtClean="0"/>
          </a:p>
        </p:txBody>
      </p:sp>
      <p:pic>
        <p:nvPicPr>
          <p:cNvPr id="4" name="Picture 3" descr="feather and mo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667000"/>
            <a:ext cx="4876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Air resistance slows the rate at which objects fall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Effect depends upon the mass/surface area ratio</a:t>
            </a:r>
          </a:p>
          <a:p>
            <a:pPr lvl="4"/>
            <a:endParaRPr lang="en-US" dirty="0" smtClean="0"/>
          </a:p>
          <a:p>
            <a:pPr>
              <a:buNone/>
            </a:pPr>
            <a:r>
              <a:rPr lang="en-US" dirty="0" smtClean="0"/>
              <a:t>         e.g. parachute        </a:t>
            </a:r>
            <a:r>
              <a:rPr lang="en-US" dirty="0" smtClean="0">
                <a:sym typeface="Symbol"/>
              </a:rPr>
              <a:t>     surface area 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Air Resistance</a:t>
            </a:r>
            <a:endParaRPr lang="en-US" dirty="0"/>
          </a:p>
        </p:txBody>
      </p:sp>
      <p:pic>
        <p:nvPicPr>
          <p:cNvPr id="6" name="Picture 5" descr="parachute fr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3482609"/>
            <a:ext cx="1981200" cy="21811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7244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If given enough time to fall, air resistance will balance gravity and object will reach </a:t>
            </a:r>
            <a:r>
              <a:rPr lang="en-US" sz="3200" b="1" dirty="0" smtClean="0"/>
              <a:t>TERMINAL VELOCITY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Analysis #0 :Famous Five Apply!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 ball dropped from a height of 100m. 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925830" lvl="1" indent="-514350">
              <a:buFont typeface="+mj-lt"/>
              <a:buAutoNum type="alphaLcParenR"/>
            </a:pPr>
            <a:r>
              <a:rPr lang="en-US" sz="2800" dirty="0" smtClean="0"/>
              <a:t>How far does it fall in the first 1 second.</a:t>
            </a:r>
          </a:p>
          <a:p>
            <a:pPr marL="925830" lvl="1" indent="-514350">
              <a:buFont typeface="+mj-lt"/>
              <a:buAutoNum type="alphaLcParenR"/>
            </a:pPr>
            <a:r>
              <a:rPr lang="en-US" dirty="0"/>
              <a:t>How far does it fall in the </a:t>
            </a:r>
            <a:r>
              <a:rPr lang="en-US" dirty="0" smtClean="0"/>
              <a:t>second </a:t>
            </a:r>
            <a:r>
              <a:rPr lang="en-US" dirty="0"/>
              <a:t>second. </a:t>
            </a:r>
            <a:endParaRPr lang="en-US" sz="2800" dirty="0" smtClean="0"/>
          </a:p>
          <a:p>
            <a:pPr marL="925830" lvl="1" indent="-514350">
              <a:buFont typeface="+mj-lt"/>
              <a:buAutoNum type="alphaLcParenR"/>
            </a:pPr>
            <a:r>
              <a:rPr lang="en-US" dirty="0"/>
              <a:t>How far does it fall in </a:t>
            </a:r>
            <a:r>
              <a:rPr lang="en-US"/>
              <a:t>the </a:t>
            </a:r>
            <a:r>
              <a:rPr lang="en-US" smtClean="0"/>
              <a:t>third </a:t>
            </a:r>
            <a:r>
              <a:rPr lang="en-US" dirty="0" smtClean="0"/>
              <a:t>second</a:t>
            </a:r>
            <a:r>
              <a:rPr lang="en-US" sz="2800" dirty="0" smtClean="0"/>
              <a:t>.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3000" dirty="0" smtClean="0"/>
              <a:t>               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2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Analysis #1 :Famous Five Apply!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ball is thrown up in the air.  It rises for 3.5 seconds until it comes to a stop and then begins to fall back down. 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925830" lvl="1" indent="-514350">
              <a:buFont typeface="+mj-lt"/>
              <a:buAutoNum type="alphaLcParenR"/>
            </a:pPr>
            <a:r>
              <a:rPr lang="en-US" sz="2800" dirty="0" smtClean="0"/>
              <a:t>Draw a diagram showing the direction of velocity and acceleration.</a:t>
            </a:r>
          </a:p>
          <a:p>
            <a:pPr marL="925830" lvl="1" indent="-514350">
              <a:buFont typeface="+mj-lt"/>
              <a:buAutoNum type="alphaLcParenR"/>
            </a:pPr>
            <a:r>
              <a:rPr lang="en-US" sz="2800" dirty="0" smtClean="0"/>
              <a:t>Find the initial velocity. </a:t>
            </a:r>
          </a:p>
          <a:p>
            <a:pPr marL="925830" lvl="1" indent="-514350">
              <a:buFont typeface="+mj-lt"/>
              <a:buAutoNum type="alphaLcParenR"/>
            </a:pPr>
            <a:r>
              <a:rPr lang="en-US" dirty="0" smtClean="0"/>
              <a:t>Find t</a:t>
            </a:r>
            <a:r>
              <a:rPr lang="en-US" sz="2800" dirty="0" smtClean="0"/>
              <a:t>he maximum distance it rose up into the air.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3000" dirty="0" smtClean="0"/>
              <a:t>                </a:t>
            </a:r>
            <a:r>
              <a:rPr lang="en-US" sz="3000" dirty="0" err="1" smtClean="0"/>
              <a:t>Ans</a:t>
            </a:r>
            <a:r>
              <a:rPr lang="en-US" sz="3000" dirty="0" smtClean="0"/>
              <a:t>:    34 m/s [up];  6.0x 10 m [up]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757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70CB3E14C5A4EB525288A6E3B5BFF" ma:contentTypeVersion="0" ma:contentTypeDescription="Create a new document." ma:contentTypeScope="" ma:versionID="5982c01142feb0aef3c821c9e515116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1819D6-EB40-48F1-A6EA-770F1C357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BD8C98F-7010-4E8C-9F09-F9CD9AFB252B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6FC66BD-8613-4814-B306-57D2CDF50D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324</TotalTime>
  <Words>307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Corbel</vt:lpstr>
      <vt:lpstr>Symbol</vt:lpstr>
      <vt:lpstr>Wingdings</vt:lpstr>
      <vt:lpstr>Wingdings 2</vt:lpstr>
      <vt:lpstr>Wingdings 3</vt:lpstr>
      <vt:lpstr>Module</vt:lpstr>
      <vt:lpstr>Acceleration Due to Gravity</vt:lpstr>
      <vt:lpstr>Acceleration Due to Gravity</vt:lpstr>
      <vt:lpstr>Dropping Things Activity</vt:lpstr>
      <vt:lpstr>Galileo Galilei (1564 – 1642)</vt:lpstr>
      <vt:lpstr>PowerPoint Presentation</vt:lpstr>
      <vt:lpstr>Feather and Hammer Experiment </vt:lpstr>
      <vt:lpstr>Effect of Air Resistance</vt:lpstr>
      <vt:lpstr>Problem Analysis #0 :Famous Five Apply!</vt:lpstr>
      <vt:lpstr>Problem Analysis #1 :Famous Five Apply!</vt:lpstr>
      <vt:lpstr>Problem Analysis :Famous Five Apply!</vt:lpstr>
      <vt:lpstr>Practice Questions: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 Due to Gravity</dc:title>
  <dc:creator>Linda</dc:creator>
  <cp:lastModifiedBy>Nestor, Gregory</cp:lastModifiedBy>
  <cp:revision>20</cp:revision>
  <dcterms:created xsi:type="dcterms:W3CDTF">2010-09-29T02:16:45Z</dcterms:created>
  <dcterms:modified xsi:type="dcterms:W3CDTF">2019-04-25T12:34:31Z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0x0101008E370CB3E14C5A4EB525288A6E3B5BFF</vt:lpwstr>
  </property>
</Properties>
</file>