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7" r:id="rId2"/>
    <p:sldId id="260" r:id="rId3"/>
    <p:sldId id="258" r:id="rId4"/>
    <p:sldId id="259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5F34E-3A19-41CC-BDED-62240421D4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06356-2D54-4E7D-BD96-9CD7D99833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BB951-A1F1-417D-829B-3BF629F334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2080B-5451-4E5E-9703-38361098A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13607-FA87-4312-A40B-EE1A02E6F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9D93F-9288-4C7C-9171-1D6045865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5CC4D-ECFB-4C73-AD2A-FA8DDC8EB2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C93E0-14EA-4DDA-8BF9-077FF56824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7ACA2-7CF8-44A0-A102-9042EFF766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59F2650-75CC-4C70-B127-AB00D6F805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A6353-4669-4D85-9AD5-FDE6BCA81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4208E3-8DB3-45B6-8D78-DDAAC1712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2068" y="914400"/>
            <a:ext cx="8763000" cy="3200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Acceleration is the rate of change of velocity.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Either speed and/or direction of motion can change.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9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For 1D motion: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/>
              <a:t>   object is slowing down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/>
              <a:t>   OR speeding up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/>
              <a:t>   OR changing direction between forward and backward</a:t>
            </a:r>
            <a:br>
              <a:rPr lang="en-US" sz="2400" b="1" dirty="0"/>
            </a:br>
            <a:r>
              <a:rPr lang="en-US" sz="2400" b="1" dirty="0"/>
              <a:t>   OR  North to East (2 Dimensions)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3505200"/>
            <a:ext cx="8229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3767" y="5073758"/>
                <a:ext cx="3762440" cy="118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7" y="5073758"/>
                <a:ext cx="3762440" cy="11854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63121" y="4877845"/>
                <a:ext cx="3870547" cy="118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/>
                  <a:t>Units</a:t>
                </a:r>
                <a:r>
                  <a:rPr lang="en-US" sz="4000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4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4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num>
                      <m:den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en-US" sz="4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sz="4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4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21" y="4877845"/>
                <a:ext cx="3870547" cy="118859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2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0" y="228600"/>
            <a:ext cx="266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Acceleration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51816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Acceleration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2971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What is the average acceleration of a train which changes its velocity from 95 km/h north to 22 km/h north in a time of 15 minutes?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/>
              <a:t>                        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0" y="5562600"/>
            <a:ext cx="4953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/>
              <a:t>      a=2.9 x 10 </a:t>
            </a:r>
            <a:r>
              <a:rPr lang="en-US" altLang="en-US" sz="3200" baseline="30000"/>
              <a:t>2</a:t>
            </a:r>
            <a:r>
              <a:rPr lang="en-US" altLang="en-US" sz="3200"/>
              <a:t> km/h</a:t>
            </a:r>
            <a:r>
              <a:rPr lang="en-US" altLang="en-US" sz="3200" baseline="30000"/>
              <a:t>2</a:t>
            </a:r>
            <a:r>
              <a:rPr lang="en-US" altLang="en-US" sz="3200"/>
              <a:t> [S])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276600"/>
            <a:ext cx="4953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/>
              <a:t>Ans: </a:t>
            </a:r>
          </a:p>
          <a:p>
            <a:pPr eaLnBrk="1" hangingPunct="1"/>
            <a:r>
              <a:rPr lang="en-US" altLang="en-US" sz="3200"/>
              <a:t>Let N = +</a:t>
            </a:r>
          </a:p>
          <a:p>
            <a:pPr eaLnBrk="1" hangingPunct="1"/>
            <a:r>
              <a:rPr lang="en-US" altLang="en-US" sz="3200"/>
              <a:t>V1=95 km/h [N]</a:t>
            </a:r>
          </a:p>
          <a:p>
            <a:pPr eaLnBrk="1" hangingPunct="1"/>
            <a:r>
              <a:rPr lang="en-US" altLang="en-US" sz="3200"/>
              <a:t>V2=22 km/h [N]</a:t>
            </a:r>
          </a:p>
          <a:p>
            <a:pPr eaLnBrk="1" hangingPunct="1"/>
            <a:r>
              <a:rPr lang="en-US" altLang="en-US" sz="3200">
                <a:sym typeface="Symbol" pitchFamily="18" charset="2"/>
              </a:rPr>
              <a:t>t=15 min=0.25 h</a:t>
            </a:r>
            <a:endParaRPr lang="en-US" altLang="en-US" sz="3200"/>
          </a:p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29200" y="2743200"/>
            <a:ext cx="2819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a = </a:t>
            </a:r>
            <a:r>
              <a:rPr lang="en-US" altLang="en-US" sz="3200" u="sng" dirty="0"/>
              <a:t>(v</a:t>
            </a:r>
            <a:r>
              <a:rPr lang="en-US" altLang="en-US" sz="3200" u="sng" baseline="-25000" dirty="0"/>
              <a:t>2</a:t>
            </a:r>
            <a:r>
              <a:rPr lang="en-US" altLang="en-US" sz="3200" u="sng" dirty="0"/>
              <a:t>-v</a:t>
            </a:r>
            <a:r>
              <a:rPr lang="en-US" altLang="en-US" sz="3200" u="sng" baseline="-25000" dirty="0"/>
              <a:t>1</a:t>
            </a:r>
            <a:r>
              <a:rPr lang="en-US" altLang="en-US" sz="3200" u="sng" dirty="0"/>
              <a:t>)</a:t>
            </a:r>
          </a:p>
          <a:p>
            <a:pPr eaLnBrk="1" hangingPunct="1"/>
            <a:r>
              <a:rPr lang="en-US" altLang="en-US" sz="3200" dirty="0"/>
              <a:t>           </a:t>
            </a:r>
            <a:r>
              <a:rPr lang="en-US" altLang="en-US" sz="3200" dirty="0">
                <a:sym typeface="Symbol" pitchFamily="18" charset="2"/>
              </a:rPr>
              <a:t>t</a:t>
            </a:r>
            <a:endParaRPr lang="en-US" altLang="en-US" sz="3200" dirty="0"/>
          </a:p>
          <a:p>
            <a:pPr eaLnBrk="1" hangingPunct="1"/>
            <a:endParaRPr lang="en-US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657600"/>
            <a:ext cx="35052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/>
              <a:t>a = </a:t>
            </a:r>
            <a:r>
              <a:rPr lang="en-US" altLang="en-US" sz="3200" u="sng"/>
              <a:t>(22-95) km/h</a:t>
            </a:r>
          </a:p>
          <a:p>
            <a:pPr eaLnBrk="1" hangingPunct="1"/>
            <a:r>
              <a:rPr lang="en-US" altLang="en-US" sz="3200"/>
              <a:t>         </a:t>
            </a:r>
            <a:r>
              <a:rPr lang="en-US" altLang="en-US" sz="3200">
                <a:sym typeface="Symbol" pitchFamily="18" charset="2"/>
              </a:rPr>
              <a:t>0.25 h</a:t>
            </a:r>
            <a:endParaRPr lang="en-US" altLang="en-US" sz="3200"/>
          </a:p>
          <a:p>
            <a:pPr eaLnBrk="1" hangingPunct="1"/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24400" y="4572000"/>
            <a:ext cx="3810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a =  - 292 km/h</a:t>
            </a:r>
            <a:r>
              <a:rPr lang="en-US" altLang="en-US" sz="3200" baseline="30000" dirty="0"/>
              <a:t>2 </a:t>
            </a:r>
            <a:r>
              <a:rPr lang="en-US" altLang="en-US" sz="3200" dirty="0"/>
              <a:t>[N]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19600" y="53340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3200">
                <a:latin typeface="Times New Roman" pitchFamily="18" charset="0"/>
                <a:cs typeface="Times New Roman" pitchFamily="18" charset="0"/>
              </a:rPr>
              <a:t>→</a:t>
            </a:r>
            <a:endParaRPr lang="en-CA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867400" cy="430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>Motion Graph Comparison</a:t>
            </a:r>
          </a:p>
        </p:txBody>
      </p:sp>
      <p:pic>
        <p:nvPicPr>
          <p:cNvPr id="5123" name="Picture 2" descr="car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" y="634992"/>
            <a:ext cx="1455738" cy="13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760349" y="488503"/>
            <a:ext cx="6777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Imagine a car that is dripping oil at a constant rate moving in three different scenarios: </a:t>
            </a:r>
          </a:p>
        </p:txBody>
      </p:sp>
      <p:grpSp>
        <p:nvGrpSpPr>
          <p:cNvPr id="5125" name="Group 3"/>
          <p:cNvGrpSpPr>
            <a:grpSpLocks/>
          </p:cNvGrpSpPr>
          <p:nvPr/>
        </p:nvGrpSpPr>
        <p:grpSpPr bwMode="auto">
          <a:xfrm>
            <a:off x="5867400" y="2362200"/>
            <a:ext cx="990600" cy="1092200"/>
            <a:chOff x="7540" y="3020"/>
            <a:chExt cx="1560" cy="1720"/>
          </a:xfrm>
        </p:grpSpPr>
        <p:sp>
          <p:nvSpPr>
            <p:cNvPr id="517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7340600" y="2336800"/>
            <a:ext cx="990600" cy="1092200"/>
            <a:chOff x="7540" y="3020"/>
            <a:chExt cx="1560" cy="1720"/>
          </a:xfrm>
        </p:grpSpPr>
        <p:sp>
          <p:nvSpPr>
            <p:cNvPr id="5168" name="Line 7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Line 8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4756221" y="1319500"/>
            <a:ext cx="2538883" cy="88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Position-Time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      Graph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        </a:t>
            </a:r>
            <a:r>
              <a:rPr lang="en-US" altLang="en-US" sz="2800" dirty="0"/>
              <a:t> 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6975810" y="1376549"/>
            <a:ext cx="2015789" cy="7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Velocity-Time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      Graph </a:t>
            </a:r>
          </a:p>
        </p:txBody>
      </p:sp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5867400" y="3581400"/>
            <a:ext cx="990600" cy="1092200"/>
            <a:chOff x="7540" y="3020"/>
            <a:chExt cx="1560" cy="1720"/>
          </a:xfrm>
        </p:grpSpPr>
        <p:sp>
          <p:nvSpPr>
            <p:cNvPr id="5166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3"/>
          <p:cNvGrpSpPr>
            <a:grpSpLocks/>
          </p:cNvGrpSpPr>
          <p:nvPr/>
        </p:nvGrpSpPr>
        <p:grpSpPr bwMode="auto">
          <a:xfrm>
            <a:off x="7431252" y="3556000"/>
            <a:ext cx="990600" cy="1092200"/>
            <a:chOff x="7540" y="3020"/>
            <a:chExt cx="1560" cy="1720"/>
          </a:xfrm>
        </p:grpSpPr>
        <p:sp>
          <p:nvSpPr>
            <p:cNvPr id="5164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3"/>
          <p:cNvGrpSpPr>
            <a:grpSpLocks/>
          </p:cNvGrpSpPr>
          <p:nvPr/>
        </p:nvGrpSpPr>
        <p:grpSpPr bwMode="auto">
          <a:xfrm>
            <a:off x="5867400" y="4953000"/>
            <a:ext cx="990600" cy="1092200"/>
            <a:chOff x="7540" y="3020"/>
            <a:chExt cx="1560" cy="1720"/>
          </a:xfrm>
        </p:grpSpPr>
        <p:sp>
          <p:nvSpPr>
            <p:cNvPr id="5162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3"/>
          <p:cNvGrpSpPr>
            <a:grpSpLocks/>
          </p:cNvGrpSpPr>
          <p:nvPr/>
        </p:nvGrpSpPr>
        <p:grpSpPr bwMode="auto">
          <a:xfrm>
            <a:off x="7490202" y="4901769"/>
            <a:ext cx="990600" cy="1092200"/>
            <a:chOff x="7540" y="3020"/>
            <a:chExt cx="1560" cy="1720"/>
          </a:xfrm>
        </p:grpSpPr>
        <p:sp>
          <p:nvSpPr>
            <p:cNvPr id="516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TextBox 49"/>
          <p:cNvSpPr txBox="1">
            <a:spLocks noChangeArrowheads="1"/>
          </p:cNvSpPr>
          <p:nvPr/>
        </p:nvSpPr>
        <p:spPr bwMode="auto">
          <a:xfrm>
            <a:off x="397090" y="2120468"/>
            <a:ext cx="3305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Constant velocity</a:t>
            </a:r>
          </a:p>
        </p:txBody>
      </p:sp>
      <p:sp>
        <p:nvSpPr>
          <p:cNvPr id="5134" name="TextBox 50"/>
          <p:cNvSpPr txBox="1">
            <a:spLocks noChangeArrowheads="1"/>
          </p:cNvSpPr>
          <p:nvPr/>
        </p:nvSpPr>
        <p:spPr bwMode="auto">
          <a:xfrm>
            <a:off x="460248" y="3289012"/>
            <a:ext cx="4261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Speeding up uniformly</a:t>
            </a:r>
          </a:p>
        </p:txBody>
      </p:sp>
      <p:sp>
        <p:nvSpPr>
          <p:cNvPr id="5135" name="TextBox 51"/>
          <p:cNvSpPr txBox="1">
            <a:spLocks noChangeArrowheads="1"/>
          </p:cNvSpPr>
          <p:nvPr/>
        </p:nvSpPr>
        <p:spPr bwMode="auto">
          <a:xfrm>
            <a:off x="345634" y="4758009"/>
            <a:ext cx="44903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/>
              <a:t>Slowing down uniformly</a:t>
            </a:r>
          </a:p>
        </p:txBody>
      </p:sp>
      <p:sp>
        <p:nvSpPr>
          <p:cNvPr id="53" name="Oval 52"/>
          <p:cNvSpPr/>
          <p:nvPr/>
        </p:nvSpPr>
        <p:spPr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526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622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718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2971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43000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381125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43075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93938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971800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889375" y="4343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219200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81200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4600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895600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24213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505200" y="5791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3" name="Straight Connector 72"/>
          <p:cNvCxnSpPr>
            <a:stCxn id="5171" idx="0"/>
          </p:cNvCxnSpPr>
          <p:nvPr/>
        </p:nvCxnSpPr>
        <p:spPr>
          <a:xfrm rot="5400000" flipH="1" flipV="1">
            <a:off x="5753100" y="2705100"/>
            <a:ext cx="8382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66000" y="2970212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7366000" y="3898900"/>
            <a:ext cx="8382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7518400" y="5257800"/>
            <a:ext cx="6858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>
            <a:off x="5911850" y="5330825"/>
            <a:ext cx="1524000" cy="1447800"/>
          </a:xfrm>
          <a:prstGeom prst="arc">
            <a:avLst>
              <a:gd name="adj1" fmla="val 10928234"/>
              <a:gd name="adj2" fmla="val 161900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2" name="Straight Connector 71"/>
          <p:cNvCxnSpPr>
            <a:stCxn id="57" idx="2"/>
          </p:cNvCxnSpPr>
          <p:nvPr/>
        </p:nvCxnSpPr>
        <p:spPr>
          <a:xfrm flipV="1">
            <a:off x="6672263" y="5330825"/>
            <a:ext cx="77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>
            <a:off x="4929188" y="2743200"/>
            <a:ext cx="1905000" cy="1905000"/>
          </a:xfrm>
          <a:prstGeom prst="arc">
            <a:avLst>
              <a:gd name="adj1" fmla="val 253732"/>
              <a:gd name="adj2" fmla="val 52704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Acceleration is a Vector!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468075"/>
              </p:ext>
            </p:extLst>
          </p:nvPr>
        </p:nvGraphicFramePr>
        <p:xfrm>
          <a:off x="685800" y="1106506"/>
          <a:ext cx="8229600" cy="465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6596">
                <a:tc>
                  <a:txBody>
                    <a:bodyPr/>
                    <a:lstStyle/>
                    <a:p>
                      <a:r>
                        <a:rPr lang="en-US" sz="1800" dirty="0"/>
                        <a:t>Direction</a:t>
                      </a:r>
                      <a:r>
                        <a:rPr lang="en-US" sz="1800" baseline="0" dirty="0"/>
                        <a:t> of Initial Velocity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</a:t>
                      </a:r>
                      <a:r>
                        <a:rPr lang="en-US" sz="1800" baseline="0" dirty="0"/>
                        <a:t> of Initial Acceleration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 in Speed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1984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3" marB="45723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1984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3" marB="4572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1984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1984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5715000"/>
            <a:ext cx="8077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/>
              <a:t>If the acceleration is in the same direction as the initial velocity the object speeds up!!!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24600" y="2286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+   (Speeds up)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00800" y="3200400"/>
            <a:ext cx="2436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-  (Slows down)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00800" y="4038600"/>
            <a:ext cx="235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- (Slows down)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77000" y="49530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bg1"/>
                </a:solidFill>
              </a:rPr>
              <a:t>+ (Speeds up)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56281" y="2197086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East (+)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3281" y="2285999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East (+)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69251" y="4952999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+   (Speeds up)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87278" y="3194144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East (+)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19500" y="31849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West (-)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2850" y="40386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West (-)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20792" y="4952998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West (-)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42075" y="4953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West (-)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94961" y="4068507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East (+)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77912" y="103320"/>
            <a:ext cx="37660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/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In 1D,  use signs to </a:t>
            </a:r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account for direction</a:t>
            </a:r>
            <a:r>
              <a:rPr lang="en-US" altLang="en-US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Speed vs. Instantaneous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3520440" cy="804372"/>
          </a:xfrm>
        </p:spPr>
        <p:txBody>
          <a:bodyPr/>
          <a:lstStyle/>
          <a:p>
            <a:r>
              <a:rPr lang="en-CA" sz="1800" dirty="0" smtClean="0"/>
              <a:t>Remember the Ladybug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/>
              <a:t>V</a:t>
            </a:r>
            <a:r>
              <a:rPr lang="en-CA" sz="1800" baseline="-25000" dirty="0" smtClean="0"/>
              <a:t>i</a:t>
            </a:r>
            <a:r>
              <a:rPr lang="en-CA" sz="1800" dirty="0" smtClean="0"/>
              <a:t> = 1 m/s,  a = 1m/s</a:t>
            </a:r>
            <a:r>
              <a:rPr lang="en-CA" sz="1800" baseline="300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0803"/>
              </p:ext>
            </p:extLst>
          </p:nvPr>
        </p:nvGraphicFramePr>
        <p:xfrm>
          <a:off x="822960" y="2057400"/>
          <a:ext cx="29108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280"/>
                <a:gridCol w="970280"/>
                <a:gridCol w="970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Time</a:t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(s)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</a:p>
                    <a:p>
                      <a:pPr algn="ctr"/>
                      <a:r>
                        <a:rPr lang="en-CA" sz="1400" b="1" dirty="0" smtClean="0"/>
                        <a:t>(m)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Speed</a:t>
                      </a:r>
                    </a:p>
                    <a:p>
                      <a:pPr algn="ctr"/>
                      <a:r>
                        <a:rPr lang="en-CA" sz="1400" b="1" dirty="0" smtClean="0"/>
                        <a:t>(m/s)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756221" y="2086748"/>
            <a:ext cx="1644579" cy="88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dirty="0"/>
              <a:t>Position-Time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dirty="0"/>
              <a:t>       Graph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400" dirty="0"/>
              <a:t>         </a:t>
            </a:r>
            <a:r>
              <a:rPr lang="en-US" altLang="en-US" sz="2800" dirty="0"/>
              <a:t>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777762" y="2086748"/>
            <a:ext cx="2015789" cy="7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dirty="0"/>
              <a:t>Velocity-Time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dirty="0"/>
              <a:t>       Graph 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05400" y="3077349"/>
            <a:ext cx="990600" cy="1092200"/>
            <a:chOff x="7540" y="3020"/>
            <a:chExt cx="1560" cy="1720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7059612" y="3052144"/>
            <a:ext cx="990600" cy="1092200"/>
            <a:chOff x="7540" y="3020"/>
            <a:chExt cx="1560" cy="1720"/>
          </a:xfrm>
        </p:grpSpPr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Connector 25"/>
          <p:cNvCxnSpPr/>
          <p:nvPr/>
        </p:nvCxnSpPr>
        <p:spPr>
          <a:xfrm rot="5400000" flipH="1" flipV="1">
            <a:off x="6994360" y="3395044"/>
            <a:ext cx="8382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167188" y="2239149"/>
            <a:ext cx="1905000" cy="1905000"/>
          </a:xfrm>
          <a:prstGeom prst="arc">
            <a:avLst>
              <a:gd name="adj1" fmla="val 253732"/>
              <a:gd name="adj2" fmla="val 52704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8328" y="5181600"/>
            <a:ext cx="7345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2400" dirty="0" smtClean="0"/>
              <a:t>What is her Average Speed?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 smtClean="0"/>
              <a:t>What is her Top Speed?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 smtClean="0"/>
              <a:t>What is her Instantaneous Speed at t = 2s? </a:t>
            </a:r>
            <a:endParaRPr lang="en-US" sz="2400" dirty="0"/>
          </a:p>
        </p:txBody>
      </p:sp>
      <p:pic>
        <p:nvPicPr>
          <p:cNvPr id="30" name="Picture 2" descr="Image result for lady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1491">
            <a:off x="5249917" y="1291894"/>
            <a:ext cx="558130" cy="550757"/>
          </a:xfrm>
          <a:prstGeom prst="rect">
            <a:avLst/>
          </a:prstGeom>
          <a:noFill/>
        </p:spPr>
      </p:pic>
      <p:pic>
        <p:nvPicPr>
          <p:cNvPr id="31" name="Picture 2" descr="Image result for lady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10058">
            <a:off x="7174859" y="1225195"/>
            <a:ext cx="558130" cy="550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4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548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Analyzing d-T graphs for Uniform Acceleration</a:t>
            </a:r>
          </a:p>
        </p:txBody>
      </p:sp>
      <p:sp>
        <p:nvSpPr>
          <p:cNvPr id="4" name="Arc 3"/>
          <p:cNvSpPr/>
          <p:nvPr/>
        </p:nvSpPr>
        <p:spPr>
          <a:xfrm>
            <a:off x="-829938" y="560172"/>
            <a:ext cx="3124200" cy="2590800"/>
          </a:xfrm>
          <a:prstGeom prst="arc">
            <a:avLst>
              <a:gd name="adj1" fmla="val 270438"/>
              <a:gd name="adj2" fmla="val 52704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32162" y="1346200"/>
            <a:ext cx="2362200" cy="1854200"/>
            <a:chOff x="7540" y="3020"/>
            <a:chExt cx="1560" cy="1720"/>
          </a:xfrm>
        </p:grpSpPr>
        <p:sp>
          <p:nvSpPr>
            <p:cNvPr id="8210" name="Line 4"/>
            <p:cNvSpPr>
              <a:spLocks noChangeShapeType="1"/>
            </p:cNvSpPr>
            <p:nvPr/>
          </p:nvSpPr>
          <p:spPr bwMode="auto">
            <a:xfrm>
              <a:off x="7580" y="3020"/>
              <a:ext cx="0" cy="1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5"/>
            <p:cNvSpPr>
              <a:spLocks noChangeShapeType="1"/>
            </p:cNvSpPr>
            <p:nvPr/>
          </p:nvSpPr>
          <p:spPr bwMode="auto">
            <a:xfrm>
              <a:off x="7540" y="4700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914400"/>
            <a:ext cx="5638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To find velocity from a position-time graph we take the ______________.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0" y="17526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>
                <a:solidFill>
                  <a:srgbClr val="FF0000"/>
                </a:solidFill>
              </a:rPr>
              <a:t>slope</a:t>
            </a:r>
          </a:p>
        </p:txBody>
      </p:sp>
      <p:sp>
        <p:nvSpPr>
          <p:cNvPr id="8199" name="TextBox 9"/>
          <p:cNvSpPr txBox="1">
            <a:spLocks noChangeArrowheads="1"/>
          </p:cNvSpPr>
          <p:nvPr/>
        </p:nvSpPr>
        <p:spPr bwMode="auto">
          <a:xfrm>
            <a:off x="381000" y="1401547"/>
            <a:ext cx="41173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d</a:t>
            </a:r>
          </a:p>
        </p:txBody>
      </p:sp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1513022" y="336550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</a:t>
            </a:r>
            <a:r>
              <a:rPr lang="en-CA" altLang="en-US" sz="2800" baseline="-25000" dirty="0"/>
              <a:t>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3962400"/>
            <a:ext cx="906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When we have a curved d-t graph the velocity changes!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200" y="5029200"/>
            <a:ext cx="9067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To find the instantaneous velocity at any moment we draw a tangent to the curve and take the slope of the tangent!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2019838"/>
            <a:ext cx="1600200" cy="1219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509793" y="3048000"/>
            <a:ext cx="457200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19"/>
          <p:cNvSpPr txBox="1">
            <a:spLocks noChangeArrowheads="1"/>
          </p:cNvSpPr>
          <p:nvPr/>
        </p:nvSpPr>
        <p:spPr bwMode="auto">
          <a:xfrm>
            <a:off x="2803123" y="3239038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/>
              <a:t>t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12476" y="2551301"/>
            <a:ext cx="685800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40976" y="2894201"/>
            <a:ext cx="914400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581400" y="2514600"/>
            <a:ext cx="510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800" dirty="0">
                <a:solidFill>
                  <a:srgbClr val="FF0000"/>
                </a:solidFill>
              </a:rPr>
              <a:t>The slope of this tangent gives us the velocity at time t</a:t>
            </a:r>
            <a:r>
              <a:rPr lang="en-CA" altLang="en-US" sz="2800" baseline="-25000" dirty="0">
                <a:solidFill>
                  <a:srgbClr val="FF0000"/>
                </a:solidFill>
              </a:rPr>
              <a:t>1</a:t>
            </a:r>
            <a:r>
              <a:rPr lang="en-CA" altLang="en-US" sz="2800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819400" y="2743200"/>
            <a:ext cx="838200" cy="38100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29000" y="2362200"/>
            <a:ext cx="5410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399</TotalTime>
  <Words>390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Cambria Math</vt:lpstr>
      <vt:lpstr>Franklin Gothic Book</vt:lpstr>
      <vt:lpstr>Franklin Gothic Medium</vt:lpstr>
      <vt:lpstr>Symbol</vt:lpstr>
      <vt:lpstr>Times New Roman</vt:lpstr>
      <vt:lpstr>Tunga</vt:lpstr>
      <vt:lpstr>Wingdings</vt:lpstr>
      <vt:lpstr>Angles</vt:lpstr>
      <vt:lpstr>PowerPoint Presentation</vt:lpstr>
      <vt:lpstr>Acceleration Problem:</vt:lpstr>
      <vt:lpstr>Motion Graph Comparison</vt:lpstr>
      <vt:lpstr>Acceleration is a Vector!</vt:lpstr>
      <vt:lpstr>Average Speed vs. Instantaneous Speed</vt:lpstr>
      <vt:lpstr>Analyzing d-T graphs for Uniform Acceleration</vt:lpstr>
    </vt:vector>
  </TitlesOfParts>
  <Company>Peel DSB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</dc:title>
  <dc:creator>Linda</dc:creator>
  <cp:lastModifiedBy>Nestor, Gregory</cp:lastModifiedBy>
  <cp:revision>33</cp:revision>
  <dcterms:created xsi:type="dcterms:W3CDTF">2010-09-22T12:02:19Z</dcterms:created>
  <dcterms:modified xsi:type="dcterms:W3CDTF">2019-04-09T12:17:22Z</dcterms:modified>
</cp:coreProperties>
</file>