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64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65" r:id="rId13"/>
    <p:sldId id="262" r:id="rId14"/>
    <p:sldId id="261" r:id="rId15"/>
    <p:sldId id="257" r:id="rId16"/>
    <p:sldId id="260" r:id="rId17"/>
    <p:sldId id="258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8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2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3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6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8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3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5E439-6E6F-487E-BF6A-4C6693686C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7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Mixed Circuit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Mixed Circuits – Equivalent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</a:t>
            </a:r>
            <a:r>
              <a:rPr lang="en-CA" baseline="30000" dirty="0" smtClean="0"/>
              <a:t>nd</a:t>
            </a:r>
            <a:r>
              <a:rPr lang="en-CA" dirty="0" smtClean="0"/>
              <a:t> Hint: How is the mixed circuit </a:t>
            </a:r>
            <a:r>
              <a:rPr lang="en-CA" b="1" i="1" dirty="0" smtClean="0"/>
              <a:t>Equivalent</a:t>
            </a:r>
            <a:r>
              <a:rPr lang="en-CA" dirty="0" smtClean="0"/>
              <a:t> to the series circuit?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81" y="3405981"/>
            <a:ext cx="5242394" cy="2510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67" y="2837329"/>
            <a:ext cx="3179096" cy="1645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963" y="4596092"/>
            <a:ext cx="3270398" cy="17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7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Mixed Circuits – Equivalent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Solve the following Mixed Circuit </a:t>
            </a:r>
          </a:p>
          <a:p>
            <a:pPr lvl="1"/>
            <a:r>
              <a:rPr lang="en-CA" dirty="0" smtClean="0"/>
              <a:t>Solve Means: Find V, I, and R for each resistor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81" y="3405981"/>
            <a:ext cx="5242394" cy="25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Find The Battery Current - 1 </a:t>
            </a:r>
            <a:endParaRPr lang="en-CA" dirty="0"/>
          </a:p>
        </p:txBody>
      </p:sp>
      <p:grpSp>
        <p:nvGrpSpPr>
          <p:cNvPr id="18" name="Group 17"/>
          <p:cNvGrpSpPr/>
          <p:nvPr/>
        </p:nvGrpSpPr>
        <p:grpSpPr>
          <a:xfrm>
            <a:off x="8245709" y="5096805"/>
            <a:ext cx="2898968" cy="971551"/>
            <a:chOff x="3161789" y="2962275"/>
            <a:chExt cx="2898968" cy="971551"/>
          </a:xfrm>
        </p:grpSpPr>
        <p:cxnSp>
          <p:nvCxnSpPr>
            <p:cNvPr id="6" name="Straight Connector 5"/>
            <p:cNvCxnSpPr/>
            <p:nvPr/>
          </p:nvCxnSpPr>
          <p:spPr>
            <a:xfrm rot="16200000" flipV="1">
              <a:off x="3276092" y="3448050"/>
              <a:ext cx="971549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 flipV="1">
              <a:off x="3771399" y="2962275"/>
              <a:ext cx="177164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V="1">
              <a:off x="5071552" y="3443287"/>
              <a:ext cx="95250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http://t0.gstatic.com/images?q=tbn:ANd9GcSG0Q8Ib8euWRCbQMY002Ov1aYuDQ7GbP7v4fAXouiYv6oYMXb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99818" y="3248024"/>
              <a:ext cx="320795" cy="500063"/>
            </a:xfrm>
            <a:prstGeom prst="rect">
              <a:avLst/>
            </a:prstGeom>
            <a:noFill/>
          </p:spPr>
        </p:pic>
        <p:cxnSp>
          <p:nvCxnSpPr>
            <p:cNvPr id="11" name="Straight Connector 10"/>
            <p:cNvCxnSpPr/>
            <p:nvPr/>
          </p:nvCxnSpPr>
          <p:spPr>
            <a:xfrm rot="10800000" flipV="1">
              <a:off x="3761868" y="3924300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5244589" y="3162300"/>
              <a:ext cx="628650" cy="628650"/>
            </a:xfrm>
            <a:prstGeom prst="rect">
              <a:avLst/>
            </a:prstGeom>
            <a:noFill/>
          </p:spPr>
        </p:pic>
        <p:sp>
          <p:nvSpPr>
            <p:cNvPr id="14" name="TextBox 52"/>
            <p:cNvSpPr txBox="1"/>
            <p:nvPr/>
          </p:nvSpPr>
          <p:spPr>
            <a:xfrm>
              <a:off x="5581139" y="329565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15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17" name="TextBox 61"/>
            <p:cNvSpPr txBox="1"/>
            <p:nvPr/>
          </p:nvSpPr>
          <p:spPr>
            <a:xfrm>
              <a:off x="3161789" y="331470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45 V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88903" y="2659482"/>
            <a:ext cx="4269619" cy="3408874"/>
            <a:chOff x="1019811" y="1647825"/>
            <a:chExt cx="2866658" cy="1609725"/>
          </a:xfrm>
        </p:grpSpPr>
        <p:cxnSp>
          <p:nvCxnSpPr>
            <p:cNvPr id="20" name="Straight Connector 19"/>
            <p:cNvCxnSpPr/>
            <p:nvPr/>
          </p:nvCxnSpPr>
          <p:spPr>
            <a:xfrm rot="16200000" flipV="1">
              <a:off x="1143003" y="2447925"/>
              <a:ext cx="971549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1638310" y="1962150"/>
              <a:ext cx="177164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2938463" y="2443162"/>
              <a:ext cx="95250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http://t0.gstatic.com/images?q=tbn:ANd9GcSG0Q8Ib8euWRCbQMY002Ov1aYuDQ7GbP7v4fAXouiYv6oYMXb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66729" y="2247899"/>
              <a:ext cx="320795" cy="500063"/>
            </a:xfrm>
            <a:prstGeom prst="rect">
              <a:avLst/>
            </a:prstGeom>
            <a:noFill/>
          </p:spPr>
        </p:pic>
        <p:pic>
          <p:nvPicPr>
            <p:cNvPr id="24" name="Picture 23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9475" y="1647825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25" name="Straight Connector 24"/>
            <p:cNvCxnSpPr/>
            <p:nvPr/>
          </p:nvCxnSpPr>
          <p:spPr>
            <a:xfrm rot="10800000" flipV="1">
              <a:off x="1628779" y="2924175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3250" y="2628900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27" name="Picture 26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111500" y="2162175"/>
              <a:ext cx="628650" cy="628650"/>
            </a:xfrm>
            <a:prstGeom prst="rect">
              <a:avLst/>
            </a:prstGeom>
            <a:noFill/>
          </p:spPr>
        </p:pic>
        <p:sp>
          <p:nvSpPr>
            <p:cNvPr id="28" name="TextBox 52"/>
            <p:cNvSpPr txBox="1"/>
            <p:nvPr/>
          </p:nvSpPr>
          <p:spPr>
            <a:xfrm>
              <a:off x="3545076" y="2410728"/>
              <a:ext cx="341393" cy="174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dirty="0"/>
                <a:t>4 </a:t>
              </a:r>
              <a:r>
                <a:rPr lang="el-GR" dirty="0"/>
                <a:t>Ω</a:t>
              </a:r>
              <a:endParaRPr lang="en-CA" dirty="0"/>
            </a:p>
          </p:txBody>
        </p:sp>
        <p:sp>
          <p:nvSpPr>
            <p:cNvPr id="29" name="TextBox 56"/>
            <p:cNvSpPr txBox="1"/>
            <p:nvPr/>
          </p:nvSpPr>
          <p:spPr>
            <a:xfrm>
              <a:off x="2352364" y="1673005"/>
              <a:ext cx="341393" cy="174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dirty="0"/>
                <a:t>5 </a:t>
              </a:r>
              <a:r>
                <a:rPr lang="el-GR" dirty="0"/>
                <a:t>Ω</a:t>
              </a:r>
              <a:endParaRPr lang="en-CA" dirty="0"/>
            </a:p>
          </p:txBody>
        </p:sp>
        <p:sp>
          <p:nvSpPr>
            <p:cNvPr id="30" name="TextBox 57"/>
            <p:cNvSpPr txBox="1"/>
            <p:nvPr/>
          </p:nvSpPr>
          <p:spPr>
            <a:xfrm>
              <a:off x="2059498" y="2660760"/>
              <a:ext cx="341393" cy="174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dirty="0"/>
                <a:t>6 </a:t>
              </a:r>
              <a:r>
                <a:rPr lang="el-GR" dirty="0"/>
                <a:t>Ω</a:t>
              </a:r>
              <a:endParaRPr lang="en-CA" dirty="0"/>
            </a:p>
          </p:txBody>
        </p:sp>
        <p:sp>
          <p:nvSpPr>
            <p:cNvPr id="31" name="TextBox 61"/>
            <p:cNvSpPr txBox="1"/>
            <p:nvPr/>
          </p:nvSpPr>
          <p:spPr>
            <a:xfrm>
              <a:off x="1019811" y="2389297"/>
              <a:ext cx="404893" cy="174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dirty="0"/>
                <a:t>45 V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50080" y="4619883"/>
            <a:ext cx="5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Hint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097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The Battery Current - </a:t>
            </a:r>
            <a:r>
              <a:rPr lang="en-CA" dirty="0" smtClean="0"/>
              <a:t>2 </a:t>
            </a:r>
            <a:endParaRPr lang="en-CA" dirty="0"/>
          </a:p>
        </p:txBody>
      </p:sp>
      <p:grpSp>
        <p:nvGrpSpPr>
          <p:cNvPr id="19" name="Group 18"/>
          <p:cNvGrpSpPr/>
          <p:nvPr/>
        </p:nvGrpSpPr>
        <p:grpSpPr>
          <a:xfrm>
            <a:off x="8739722" y="5038725"/>
            <a:ext cx="2820422" cy="1657350"/>
            <a:chOff x="1028700" y="1600200"/>
            <a:chExt cx="2820422" cy="1657350"/>
          </a:xfrm>
        </p:grpSpPr>
        <p:cxnSp>
          <p:nvCxnSpPr>
            <p:cNvPr id="20" name="Straight Connector 19"/>
            <p:cNvCxnSpPr/>
            <p:nvPr/>
          </p:nvCxnSpPr>
          <p:spPr>
            <a:xfrm rot="16200000" flipV="1">
              <a:off x="1143003" y="2447925"/>
              <a:ext cx="971549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1638310" y="1962150"/>
              <a:ext cx="177164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2938463" y="2443162"/>
              <a:ext cx="95250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http://t0.gstatic.com/images?q=tbn:ANd9GcSG0Q8Ib8euWRCbQMY002Ov1aYuDQ7GbP7v4fAXouiYv6oYMXb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66729" y="2247899"/>
              <a:ext cx="320795" cy="500063"/>
            </a:xfrm>
            <a:prstGeom prst="rect">
              <a:avLst/>
            </a:prstGeom>
            <a:noFill/>
          </p:spPr>
        </p:pic>
        <p:pic>
          <p:nvPicPr>
            <p:cNvPr id="24" name="Picture 23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9475" y="1647825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25" name="Straight Connector 24"/>
            <p:cNvCxnSpPr/>
            <p:nvPr/>
          </p:nvCxnSpPr>
          <p:spPr>
            <a:xfrm rot="10800000" flipV="1">
              <a:off x="1628779" y="2924175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3250" y="2628900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27" name="Picture 26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111500" y="2162175"/>
              <a:ext cx="628650" cy="628650"/>
            </a:xfrm>
            <a:prstGeom prst="rect">
              <a:avLst/>
            </a:prstGeom>
            <a:noFill/>
          </p:spPr>
        </p:pic>
        <p:sp>
          <p:nvSpPr>
            <p:cNvPr id="28" name="TextBox 52"/>
            <p:cNvSpPr txBox="1"/>
            <p:nvPr/>
          </p:nvSpPr>
          <p:spPr>
            <a:xfrm>
              <a:off x="3448050" y="2295525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4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29" name="TextBox 56"/>
            <p:cNvSpPr txBox="1"/>
            <p:nvPr/>
          </p:nvSpPr>
          <p:spPr>
            <a:xfrm>
              <a:off x="2276475" y="160020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5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30" name="TextBox 57"/>
            <p:cNvSpPr txBox="1"/>
            <p:nvPr/>
          </p:nvSpPr>
          <p:spPr>
            <a:xfrm>
              <a:off x="1990725" y="2581275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6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31" name="TextBox 61"/>
            <p:cNvSpPr txBox="1"/>
            <p:nvPr/>
          </p:nvSpPr>
          <p:spPr>
            <a:xfrm>
              <a:off x="1028700" y="231457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45 V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533065" y="2219005"/>
            <a:ext cx="4902106" cy="3792043"/>
            <a:chOff x="1532698" y="3952875"/>
            <a:chExt cx="3109163" cy="1914525"/>
          </a:xfrm>
        </p:grpSpPr>
        <p:cxnSp>
          <p:nvCxnSpPr>
            <p:cNvPr id="56" name="Straight Connector 55"/>
            <p:cNvCxnSpPr/>
            <p:nvPr/>
          </p:nvCxnSpPr>
          <p:spPr>
            <a:xfrm rot="10800000" flipV="1">
              <a:off x="2094993" y="5553075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25264" y="5238750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33" name="Straight Connector 32"/>
            <p:cNvCxnSpPr/>
            <p:nvPr/>
          </p:nvCxnSpPr>
          <p:spPr>
            <a:xfrm rot="16200000" flipV="1">
              <a:off x="1442785" y="4909884"/>
              <a:ext cx="1304923" cy="195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 flipV="1">
              <a:off x="2094999" y="4267200"/>
              <a:ext cx="177164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3243008" y="4900358"/>
              <a:ext cx="1266825" cy="19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http://t0.gstatic.com/images?q=tbn:ANd9GcSG0Q8Ib8euWRCbQMY002Ov1aYuDQ7GbP7v4fAXouiYv6oYMXb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3418" y="4552949"/>
              <a:ext cx="320795" cy="500063"/>
            </a:xfrm>
            <a:prstGeom prst="rect">
              <a:avLst/>
            </a:prstGeom>
            <a:noFill/>
          </p:spPr>
        </p:pic>
        <p:pic>
          <p:nvPicPr>
            <p:cNvPr id="37" name="Picture 36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06164" y="3952875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38" name="Straight Connector 37"/>
            <p:cNvCxnSpPr/>
            <p:nvPr/>
          </p:nvCxnSpPr>
          <p:spPr>
            <a:xfrm rot="10800000" flipV="1">
              <a:off x="2085468" y="5229225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9939" y="4933950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40" name="Picture 39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568189" y="4467225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41" name="Straight Connector 40"/>
            <p:cNvCxnSpPr/>
            <p:nvPr/>
          </p:nvCxnSpPr>
          <p:spPr>
            <a:xfrm rot="5400000" flipH="1" flipV="1">
              <a:off x="3966653" y="4776789"/>
              <a:ext cx="63817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3137978" y="4767264"/>
              <a:ext cx="63817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977764" y="4486275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44" name="Picture 43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149089" y="4457700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45" name="Straight Connector 44"/>
            <p:cNvCxnSpPr/>
            <p:nvPr/>
          </p:nvCxnSpPr>
          <p:spPr>
            <a:xfrm rot="10800000">
              <a:off x="3466590" y="5086350"/>
              <a:ext cx="8286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0800000">
              <a:off x="3457065" y="4457700"/>
              <a:ext cx="8286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53"/>
            <p:cNvSpPr txBox="1"/>
            <p:nvPr/>
          </p:nvSpPr>
          <p:spPr>
            <a:xfrm>
              <a:off x="4308178" y="4722905"/>
              <a:ext cx="333683" cy="155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400" dirty="0"/>
                <a:t>12 </a:t>
              </a:r>
              <a:r>
                <a:rPr lang="el-GR" sz="1400" dirty="0"/>
                <a:t>Ω</a:t>
              </a:r>
              <a:endParaRPr lang="en-CA" sz="1400" dirty="0"/>
            </a:p>
          </p:txBody>
        </p:sp>
        <p:sp>
          <p:nvSpPr>
            <p:cNvPr id="48" name="TextBox 54"/>
            <p:cNvSpPr txBox="1"/>
            <p:nvPr/>
          </p:nvSpPr>
          <p:spPr>
            <a:xfrm>
              <a:off x="3880927" y="4722905"/>
              <a:ext cx="333683" cy="155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400" dirty="0"/>
                <a:t>12 </a:t>
              </a:r>
              <a:r>
                <a:rPr lang="el-GR" sz="1400" dirty="0"/>
                <a:t>Ω</a:t>
              </a:r>
              <a:endParaRPr lang="en-CA" sz="1400" dirty="0"/>
            </a:p>
          </p:txBody>
        </p:sp>
        <p:sp>
          <p:nvSpPr>
            <p:cNvPr id="49" name="TextBox 55"/>
            <p:cNvSpPr txBox="1"/>
            <p:nvPr/>
          </p:nvSpPr>
          <p:spPr>
            <a:xfrm>
              <a:off x="3463414" y="4722905"/>
              <a:ext cx="333683" cy="155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400" dirty="0"/>
                <a:t>12 </a:t>
              </a:r>
              <a:r>
                <a:rPr lang="el-GR" sz="1400" dirty="0"/>
                <a:t>Ω</a:t>
              </a:r>
              <a:endParaRPr lang="en-CA" sz="1400" dirty="0"/>
            </a:p>
          </p:txBody>
        </p:sp>
        <p:sp>
          <p:nvSpPr>
            <p:cNvPr id="50" name="TextBox 58"/>
            <p:cNvSpPr txBox="1"/>
            <p:nvPr/>
          </p:nvSpPr>
          <p:spPr>
            <a:xfrm>
              <a:off x="2775307" y="3987501"/>
              <a:ext cx="322499" cy="186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dirty="0"/>
                <a:t>5 </a:t>
              </a:r>
              <a:r>
                <a:rPr lang="el-GR" dirty="0"/>
                <a:t>Ω</a:t>
              </a:r>
              <a:endParaRPr lang="en-CA" dirty="0"/>
            </a:p>
          </p:txBody>
        </p:sp>
        <p:sp>
          <p:nvSpPr>
            <p:cNvPr id="51" name="TextBox 59"/>
            <p:cNvSpPr txBox="1"/>
            <p:nvPr/>
          </p:nvSpPr>
          <p:spPr>
            <a:xfrm>
              <a:off x="2493044" y="4987235"/>
              <a:ext cx="365201" cy="170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600" dirty="0"/>
                <a:t>12 </a:t>
              </a:r>
              <a:r>
                <a:rPr lang="el-GR" sz="1600" dirty="0"/>
                <a:t>Ω</a:t>
              </a:r>
              <a:endParaRPr lang="en-CA" sz="1600" dirty="0"/>
            </a:p>
          </p:txBody>
        </p:sp>
        <p:sp>
          <p:nvSpPr>
            <p:cNvPr id="52" name="TextBox 62"/>
            <p:cNvSpPr txBox="1"/>
            <p:nvPr/>
          </p:nvSpPr>
          <p:spPr>
            <a:xfrm>
              <a:off x="1532698" y="4707366"/>
              <a:ext cx="382485" cy="186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dirty="0"/>
                <a:t>45 V</a:t>
              </a:r>
            </a:p>
          </p:txBody>
        </p:sp>
        <p:sp>
          <p:nvSpPr>
            <p:cNvPr id="58" name="TextBox 59"/>
            <p:cNvSpPr txBox="1"/>
            <p:nvPr/>
          </p:nvSpPr>
          <p:spPr>
            <a:xfrm>
              <a:off x="3164035" y="5296161"/>
              <a:ext cx="365201" cy="170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600" dirty="0"/>
                <a:t>12 </a:t>
              </a:r>
              <a:r>
                <a:rPr lang="el-GR" sz="1600" dirty="0"/>
                <a:t>Ω</a:t>
              </a:r>
              <a:endParaRPr lang="en-CA" sz="16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9055277" y="4910138"/>
            <a:ext cx="5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Hint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842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Circuit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Strategy: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Identify An Area to Simplify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Simplify the Area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Draw the Equivalent Circuit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Solve the Equivalent Circuit</a:t>
            </a:r>
            <a:endParaRPr lang="en-US" sz="2000" dirty="0"/>
          </a:p>
        </p:txBody>
      </p:sp>
      <p:pic>
        <p:nvPicPr>
          <p:cNvPr id="1026" name="Picture 2" descr="Image result for mixed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579" y="1458119"/>
            <a:ext cx="5471385" cy="349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10400" y="2974726"/>
            <a:ext cx="5068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dirty="0" smtClean="0"/>
              <a:t>R1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334500" y="2286545"/>
            <a:ext cx="5068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dirty="0" smtClean="0"/>
              <a:t>R2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358770" y="3841204"/>
            <a:ext cx="64472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dirty="0" smtClean="0"/>
              <a:t>R3 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544220" y="4742240"/>
            <a:ext cx="12971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V = 12 V</a:t>
            </a:r>
          </a:p>
          <a:p>
            <a:r>
              <a:rPr lang="en-CA" sz="2400" dirty="0" smtClean="0"/>
              <a:t>R1 = 6 </a:t>
            </a:r>
            <a:r>
              <a:rPr lang="el-GR" sz="2400" dirty="0" smtClean="0"/>
              <a:t>Ω</a:t>
            </a:r>
            <a:r>
              <a:rPr lang="en-CA" sz="2400" dirty="0" smtClean="0"/>
              <a:t> </a:t>
            </a:r>
          </a:p>
          <a:p>
            <a:r>
              <a:rPr lang="en-CA" sz="2400" dirty="0" smtClean="0"/>
              <a:t>R2 = 4 </a:t>
            </a:r>
            <a:r>
              <a:rPr lang="el-GR" sz="2400" dirty="0" smtClean="0"/>
              <a:t>Ω</a:t>
            </a:r>
            <a:r>
              <a:rPr lang="en-CA" sz="2400" dirty="0" smtClean="0"/>
              <a:t> </a:t>
            </a:r>
            <a:endParaRPr lang="en-US" sz="2400" dirty="0" smtClean="0"/>
          </a:p>
          <a:p>
            <a:r>
              <a:rPr lang="en-CA" sz="2400" smtClean="0"/>
              <a:t>R3 </a:t>
            </a:r>
            <a:r>
              <a:rPr lang="en-CA" sz="2400" dirty="0" smtClean="0"/>
              <a:t>= 4 </a:t>
            </a:r>
            <a:r>
              <a:rPr lang="el-GR" sz="2400" dirty="0" smtClean="0"/>
              <a:t>Ω</a:t>
            </a:r>
            <a:r>
              <a:rPr lang="en-CA" sz="2400" dirty="0" smtClean="0"/>
              <a:t> 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09063" y="4901772"/>
            <a:ext cx="2276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</a:rPr>
              <a:t>Find The Current</a:t>
            </a:r>
            <a:br>
              <a:rPr lang="en-CA" sz="2400" dirty="0" smtClean="0">
                <a:solidFill>
                  <a:srgbClr val="FF0000"/>
                </a:solidFill>
              </a:rPr>
            </a:br>
            <a:r>
              <a:rPr lang="en-CA" sz="2400" dirty="0" smtClean="0">
                <a:solidFill>
                  <a:srgbClr val="FF0000"/>
                </a:solidFill>
              </a:rPr>
              <a:t>In Each Part Of</a:t>
            </a:r>
            <a:br>
              <a:rPr lang="en-CA" sz="2400" dirty="0" smtClean="0">
                <a:solidFill>
                  <a:srgbClr val="FF0000"/>
                </a:solidFill>
              </a:rPr>
            </a:br>
            <a:r>
              <a:rPr lang="en-CA" sz="2400" dirty="0" smtClean="0">
                <a:solidFill>
                  <a:srgbClr val="FF0000"/>
                </a:solidFill>
              </a:rPr>
              <a:t>The Circuit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8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Circuit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Strategy: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Identify An Area to Simplify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Simplify the Area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Draw the Equivalent Circuit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Solve the Equivalent Circuit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65" y="1825625"/>
            <a:ext cx="6820698" cy="438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Kirchhoff's Laws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159511"/>
              </p:ext>
            </p:extLst>
          </p:nvPr>
        </p:nvGraphicFramePr>
        <p:xfrm>
          <a:off x="838200" y="1825625"/>
          <a:ext cx="10515600" cy="3104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800" b="1" dirty="0" smtClean="0"/>
                        <a:t>Series Circuits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b="1" dirty="0" smtClean="0"/>
                        <a:t>Parallel Circuits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505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R</a:t>
                      </a:r>
                      <a:r>
                        <a:rPr lang="en-CA" sz="2400" baseline="-25000" dirty="0" smtClean="0"/>
                        <a:t>T</a:t>
                      </a:r>
                      <a:r>
                        <a:rPr lang="en-CA" sz="2400" dirty="0" smtClean="0"/>
                        <a:t>= R1 + R2 + R3 + ...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1/R</a:t>
                      </a:r>
                      <a:r>
                        <a:rPr lang="en-CA" sz="2400" baseline="-25000" dirty="0" smtClean="0"/>
                        <a:t>T</a:t>
                      </a:r>
                      <a:r>
                        <a:rPr lang="en-CA" sz="2400" dirty="0" smtClean="0"/>
                        <a:t> = 1/R1 + 1/R2 + 1/R3 + ...</a:t>
                      </a:r>
                      <a:endParaRPr 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505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I</a:t>
                      </a:r>
                      <a:r>
                        <a:rPr lang="en-CA" sz="2400" baseline="-25000" dirty="0" smtClean="0"/>
                        <a:t>T</a:t>
                      </a:r>
                      <a:r>
                        <a:rPr lang="en-CA" sz="2400" dirty="0" smtClean="0"/>
                        <a:t> =</a:t>
                      </a:r>
                      <a:r>
                        <a:rPr lang="en-CA" sz="2400" baseline="0" dirty="0" smtClean="0"/>
                        <a:t> I1 = I2 = I3 = ...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I</a:t>
                      </a:r>
                      <a:r>
                        <a:rPr lang="en-CA" sz="2400" baseline="-25000" dirty="0" smtClean="0"/>
                        <a:t>T</a:t>
                      </a:r>
                      <a:r>
                        <a:rPr lang="en-CA" sz="2400" dirty="0" smtClean="0"/>
                        <a:t> =</a:t>
                      </a:r>
                      <a:r>
                        <a:rPr lang="en-CA" sz="2400" baseline="0" dirty="0" smtClean="0"/>
                        <a:t> I1 + I2 + I3 + ...</a:t>
                      </a:r>
                      <a:endParaRPr 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5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V</a:t>
                      </a:r>
                      <a:r>
                        <a:rPr lang="en-CA" sz="2400" baseline="-25000" dirty="0" smtClean="0"/>
                        <a:t>T</a:t>
                      </a:r>
                      <a:r>
                        <a:rPr lang="en-CA" sz="2400" dirty="0" smtClean="0"/>
                        <a:t> =</a:t>
                      </a:r>
                      <a:r>
                        <a:rPr lang="en-CA" sz="2400" baseline="0" dirty="0" smtClean="0"/>
                        <a:t> V1 + V2 + V3 + ...</a:t>
                      </a: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V</a:t>
                      </a:r>
                      <a:r>
                        <a:rPr lang="en-CA" sz="2400" baseline="-25000" dirty="0" smtClean="0"/>
                        <a:t>T</a:t>
                      </a:r>
                      <a:r>
                        <a:rPr lang="en-CA" sz="2400" dirty="0" smtClean="0"/>
                        <a:t> =</a:t>
                      </a:r>
                      <a:r>
                        <a:rPr lang="en-CA" sz="2400" baseline="0" dirty="0" smtClean="0"/>
                        <a:t> V1 = V2 = V3 = ...</a:t>
                      </a:r>
                      <a:endParaRPr 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4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18" name="Group 17"/>
          <p:cNvGrpSpPr/>
          <p:nvPr/>
        </p:nvGrpSpPr>
        <p:grpSpPr>
          <a:xfrm>
            <a:off x="2037839" y="1885951"/>
            <a:ext cx="2898968" cy="971551"/>
            <a:chOff x="3161789" y="2962275"/>
            <a:chExt cx="2898968" cy="971551"/>
          </a:xfrm>
        </p:grpSpPr>
        <p:cxnSp>
          <p:nvCxnSpPr>
            <p:cNvPr id="6" name="Straight Connector 5"/>
            <p:cNvCxnSpPr/>
            <p:nvPr/>
          </p:nvCxnSpPr>
          <p:spPr>
            <a:xfrm rot="16200000" flipV="1">
              <a:off x="3276092" y="3448050"/>
              <a:ext cx="971549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 flipV="1">
              <a:off x="3771399" y="2962275"/>
              <a:ext cx="177164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V="1">
              <a:off x="5071552" y="3443287"/>
              <a:ext cx="95250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http://t0.gstatic.com/images?q=tbn:ANd9GcSG0Q8Ib8euWRCbQMY002Ov1aYuDQ7GbP7v4fAXouiYv6oYMXb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99818" y="3248024"/>
              <a:ext cx="320795" cy="500063"/>
            </a:xfrm>
            <a:prstGeom prst="rect">
              <a:avLst/>
            </a:prstGeom>
            <a:noFill/>
          </p:spPr>
        </p:pic>
        <p:cxnSp>
          <p:nvCxnSpPr>
            <p:cNvPr id="11" name="Straight Connector 10"/>
            <p:cNvCxnSpPr/>
            <p:nvPr/>
          </p:nvCxnSpPr>
          <p:spPr>
            <a:xfrm rot="10800000" flipV="1">
              <a:off x="3761868" y="3924300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5244589" y="3162300"/>
              <a:ext cx="628650" cy="628650"/>
            </a:xfrm>
            <a:prstGeom prst="rect">
              <a:avLst/>
            </a:prstGeom>
            <a:noFill/>
          </p:spPr>
        </p:pic>
        <p:sp>
          <p:nvSpPr>
            <p:cNvPr id="14" name="TextBox 52"/>
            <p:cNvSpPr txBox="1"/>
            <p:nvPr/>
          </p:nvSpPr>
          <p:spPr>
            <a:xfrm>
              <a:off x="5581139" y="329565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15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17" name="TextBox 61"/>
            <p:cNvSpPr txBox="1"/>
            <p:nvPr/>
          </p:nvSpPr>
          <p:spPr>
            <a:xfrm>
              <a:off x="3161789" y="331470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45 V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52639" y="1933575"/>
            <a:ext cx="2820422" cy="1657350"/>
            <a:chOff x="1028700" y="1600200"/>
            <a:chExt cx="2820422" cy="1657350"/>
          </a:xfrm>
        </p:grpSpPr>
        <p:cxnSp>
          <p:nvCxnSpPr>
            <p:cNvPr id="20" name="Straight Connector 19"/>
            <p:cNvCxnSpPr/>
            <p:nvPr/>
          </p:nvCxnSpPr>
          <p:spPr>
            <a:xfrm rot="16200000" flipV="1">
              <a:off x="1143003" y="2447925"/>
              <a:ext cx="971549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1638310" y="1962150"/>
              <a:ext cx="177164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2938463" y="2443162"/>
              <a:ext cx="95250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http://t0.gstatic.com/images?q=tbn:ANd9GcSG0Q8Ib8euWRCbQMY002Ov1aYuDQ7GbP7v4fAXouiYv6oYMXb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66729" y="2247899"/>
              <a:ext cx="320795" cy="500063"/>
            </a:xfrm>
            <a:prstGeom prst="rect">
              <a:avLst/>
            </a:prstGeom>
            <a:noFill/>
          </p:spPr>
        </p:pic>
        <p:pic>
          <p:nvPicPr>
            <p:cNvPr id="24" name="Picture 23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9475" y="1647825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25" name="Straight Connector 24"/>
            <p:cNvCxnSpPr/>
            <p:nvPr/>
          </p:nvCxnSpPr>
          <p:spPr>
            <a:xfrm rot="10800000" flipV="1">
              <a:off x="1628779" y="2924175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3250" y="2628900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27" name="Picture 26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111500" y="2162175"/>
              <a:ext cx="628650" cy="628650"/>
            </a:xfrm>
            <a:prstGeom prst="rect">
              <a:avLst/>
            </a:prstGeom>
            <a:noFill/>
          </p:spPr>
        </p:pic>
        <p:sp>
          <p:nvSpPr>
            <p:cNvPr id="28" name="TextBox 52"/>
            <p:cNvSpPr txBox="1"/>
            <p:nvPr/>
          </p:nvSpPr>
          <p:spPr>
            <a:xfrm>
              <a:off x="3448050" y="2295525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4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29" name="TextBox 56"/>
            <p:cNvSpPr txBox="1"/>
            <p:nvPr/>
          </p:nvSpPr>
          <p:spPr>
            <a:xfrm>
              <a:off x="2276475" y="160020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5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30" name="TextBox 57"/>
            <p:cNvSpPr txBox="1"/>
            <p:nvPr/>
          </p:nvSpPr>
          <p:spPr>
            <a:xfrm>
              <a:off x="1990725" y="2581275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6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31" name="TextBox 61"/>
            <p:cNvSpPr txBox="1"/>
            <p:nvPr/>
          </p:nvSpPr>
          <p:spPr>
            <a:xfrm>
              <a:off x="1028700" y="231457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45 V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47490" y="3924300"/>
            <a:ext cx="3251393" cy="1943100"/>
            <a:chOff x="1523489" y="3924300"/>
            <a:chExt cx="3251393" cy="1943100"/>
          </a:xfrm>
        </p:grpSpPr>
        <p:cxnSp>
          <p:nvCxnSpPr>
            <p:cNvPr id="56" name="Straight Connector 55"/>
            <p:cNvCxnSpPr/>
            <p:nvPr/>
          </p:nvCxnSpPr>
          <p:spPr>
            <a:xfrm rot="10800000" flipV="1">
              <a:off x="2094993" y="5553075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25264" y="5238750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33" name="Straight Connector 32"/>
            <p:cNvCxnSpPr/>
            <p:nvPr/>
          </p:nvCxnSpPr>
          <p:spPr>
            <a:xfrm rot="16200000" flipV="1">
              <a:off x="1442785" y="4909884"/>
              <a:ext cx="1304923" cy="195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 flipV="1">
              <a:off x="2094999" y="4267200"/>
              <a:ext cx="177164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3243008" y="4900358"/>
              <a:ext cx="1266825" cy="19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http://t0.gstatic.com/images?q=tbn:ANd9GcSG0Q8Ib8euWRCbQMY002Ov1aYuDQ7GbP7v4fAXouiYv6oYMXb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3418" y="4552949"/>
              <a:ext cx="320795" cy="500063"/>
            </a:xfrm>
            <a:prstGeom prst="rect">
              <a:avLst/>
            </a:prstGeom>
            <a:noFill/>
          </p:spPr>
        </p:pic>
        <p:pic>
          <p:nvPicPr>
            <p:cNvPr id="37" name="Picture 36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06164" y="3952875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38" name="Straight Connector 37"/>
            <p:cNvCxnSpPr/>
            <p:nvPr/>
          </p:nvCxnSpPr>
          <p:spPr>
            <a:xfrm rot="10800000" flipV="1">
              <a:off x="2085468" y="5229225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9939" y="4933950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40" name="Picture 39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568189" y="4467225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41" name="Straight Connector 40"/>
            <p:cNvCxnSpPr/>
            <p:nvPr/>
          </p:nvCxnSpPr>
          <p:spPr>
            <a:xfrm rot="5400000" flipH="1" flipV="1">
              <a:off x="3966653" y="4776789"/>
              <a:ext cx="63817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3137978" y="4767264"/>
              <a:ext cx="63817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977764" y="4486275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44" name="Picture 43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149089" y="4457700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45" name="Straight Connector 44"/>
            <p:cNvCxnSpPr/>
            <p:nvPr/>
          </p:nvCxnSpPr>
          <p:spPr>
            <a:xfrm rot="10800000">
              <a:off x="3466590" y="5086350"/>
              <a:ext cx="8286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0800000">
              <a:off x="3457065" y="4457700"/>
              <a:ext cx="8286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53"/>
            <p:cNvSpPr txBox="1"/>
            <p:nvPr/>
          </p:nvSpPr>
          <p:spPr>
            <a:xfrm>
              <a:off x="4295264" y="46482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12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48" name="TextBox 54"/>
            <p:cNvSpPr txBox="1"/>
            <p:nvPr/>
          </p:nvSpPr>
          <p:spPr>
            <a:xfrm>
              <a:off x="3866639" y="46482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12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49" name="TextBox 55"/>
            <p:cNvSpPr txBox="1"/>
            <p:nvPr/>
          </p:nvSpPr>
          <p:spPr>
            <a:xfrm>
              <a:off x="3428489" y="46482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12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50" name="TextBox 58"/>
            <p:cNvSpPr txBox="1"/>
            <p:nvPr/>
          </p:nvSpPr>
          <p:spPr>
            <a:xfrm>
              <a:off x="2752214" y="392430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5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51" name="TextBox 59"/>
            <p:cNvSpPr txBox="1"/>
            <p:nvPr/>
          </p:nvSpPr>
          <p:spPr>
            <a:xfrm>
              <a:off x="2456939" y="49149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12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52" name="TextBox 62"/>
            <p:cNvSpPr txBox="1"/>
            <p:nvPr/>
          </p:nvSpPr>
          <p:spPr>
            <a:xfrm>
              <a:off x="1523489" y="463867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45 V</a:t>
              </a:r>
            </a:p>
          </p:txBody>
        </p:sp>
        <p:sp>
          <p:nvSpPr>
            <p:cNvPr id="58" name="TextBox 59"/>
            <p:cNvSpPr txBox="1"/>
            <p:nvPr/>
          </p:nvSpPr>
          <p:spPr>
            <a:xfrm>
              <a:off x="3142739" y="5248275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12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</p:grpSp>
      <p:pic>
        <p:nvPicPr>
          <p:cNvPr id="1026" name="Picture 2" descr="Image result for parallel circu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537" y="4120122"/>
            <a:ext cx="31242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2"/>
          <p:cNvSpPr txBox="1"/>
          <p:nvPr/>
        </p:nvSpPr>
        <p:spPr>
          <a:xfrm>
            <a:off x="8490164" y="523875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dirty="0" smtClean="0"/>
              <a:t>9 </a:t>
            </a:r>
            <a:r>
              <a:rPr lang="el-GR" sz="1400" dirty="0"/>
              <a:t>Ω</a:t>
            </a:r>
            <a:endParaRPr lang="en-CA" sz="1400" dirty="0"/>
          </a:p>
        </p:txBody>
      </p:sp>
      <p:sp>
        <p:nvSpPr>
          <p:cNvPr id="55" name="TextBox 52"/>
          <p:cNvSpPr txBox="1"/>
          <p:nvPr/>
        </p:nvSpPr>
        <p:spPr>
          <a:xfrm>
            <a:off x="9202871" y="524281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dirty="0" smtClean="0"/>
              <a:t>9 </a:t>
            </a:r>
            <a:r>
              <a:rPr lang="el-GR" sz="1400" dirty="0"/>
              <a:t>Ω</a:t>
            </a:r>
            <a:endParaRPr lang="en-CA" sz="1400" dirty="0"/>
          </a:p>
        </p:txBody>
      </p:sp>
      <p:sp>
        <p:nvSpPr>
          <p:cNvPr id="57" name="TextBox 52"/>
          <p:cNvSpPr txBox="1"/>
          <p:nvPr/>
        </p:nvSpPr>
        <p:spPr>
          <a:xfrm>
            <a:off x="9899925" y="525006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dirty="0" smtClean="0"/>
              <a:t>9 </a:t>
            </a:r>
            <a:r>
              <a:rPr lang="el-GR" sz="1400" dirty="0"/>
              <a:t>Ω</a:t>
            </a:r>
            <a:endParaRPr lang="en-CA" sz="1400" dirty="0"/>
          </a:p>
        </p:txBody>
      </p:sp>
      <p:sp>
        <p:nvSpPr>
          <p:cNvPr id="60" name="TextBox 52"/>
          <p:cNvSpPr txBox="1"/>
          <p:nvPr/>
        </p:nvSpPr>
        <p:spPr>
          <a:xfrm>
            <a:off x="6759943" y="5047548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dirty="0" smtClean="0"/>
              <a:t>3 V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37764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Series Circuit – Kirchhoff's Rules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159853" y="1690688"/>
            <a:ext cx="4414838" cy="4645579"/>
            <a:chOff x="3159853" y="1690688"/>
            <a:chExt cx="4414838" cy="46455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9853" y="1690688"/>
              <a:ext cx="4414838" cy="4645579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315968" y="2798064"/>
              <a:ext cx="2002536" cy="1133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26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Parallel </a:t>
            </a:r>
            <a:r>
              <a:rPr lang="en-CA" dirty="0" smtClean="0"/>
              <a:t>Circuit – Kirchhoff's Rules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140160" y="1690688"/>
            <a:ext cx="5069914" cy="4685398"/>
            <a:chOff x="3140160" y="1690688"/>
            <a:chExt cx="5069914" cy="4685398"/>
          </a:xfrm>
        </p:grpSpPr>
        <p:grpSp>
          <p:nvGrpSpPr>
            <p:cNvPr id="11" name="Group 10"/>
            <p:cNvGrpSpPr/>
            <p:nvPr/>
          </p:nvGrpSpPr>
          <p:grpSpPr>
            <a:xfrm>
              <a:off x="3140160" y="1690688"/>
              <a:ext cx="5069914" cy="4685398"/>
              <a:chOff x="3140160" y="1690688"/>
              <a:chExt cx="5069914" cy="468539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40160" y="1690688"/>
                <a:ext cx="5069914" cy="4685398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3959352" y="2624328"/>
                <a:ext cx="1179576" cy="1417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769864" y="2945892"/>
                <a:ext cx="289560" cy="774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700409" y="3016251"/>
                <a:ext cx="289560" cy="774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276451" y="2625852"/>
                <a:ext cx="713518" cy="2270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276451" y="3814255"/>
                <a:ext cx="713518" cy="2270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350930" y="2624328"/>
                <a:ext cx="713518" cy="2270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354883" y="3814572"/>
                <a:ext cx="713518" cy="2270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3984520" y="5318760"/>
              <a:ext cx="2891767" cy="707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057248" y="5413805"/>
                  <a:ext cx="2575962" cy="6120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CA" sz="2000" b="0" i="1" baseline="-25000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den>
                        </m:f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 = </m:t>
                        </m:r>
                        <m:f>
                          <m:f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CA" sz="20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  +  </m:t>
                        </m:r>
                        <m:f>
                          <m:f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CA" sz="20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CA" sz="20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248" y="5413805"/>
                  <a:ext cx="2575962" cy="612091"/>
                </a:xfrm>
                <a:prstGeom prst="rect">
                  <a:avLst/>
                </a:prstGeom>
                <a:blipFill>
                  <a:blip r:embed="rId3"/>
                  <a:stretch>
                    <a:fillRect b="-79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157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Series Circuit – Equivalent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Find the Equivalent Resistance of the following circuit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(use: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eq</a:t>
            </a:r>
            <a:r>
              <a:rPr lang="en-US" dirty="0" smtClean="0"/>
              <a:t> = R</a:t>
            </a:r>
            <a:r>
              <a:rPr lang="en-US" baseline="-25000" dirty="0" smtClean="0"/>
              <a:t>1</a:t>
            </a:r>
            <a:r>
              <a:rPr lang="en-US" dirty="0" smtClean="0"/>
              <a:t> + R</a:t>
            </a:r>
            <a:r>
              <a:rPr lang="en-US" baseline="-25000" dirty="0" smtClean="0"/>
              <a:t>2</a:t>
            </a:r>
            <a:r>
              <a:rPr lang="en-US" dirty="0" smtClean="0"/>
              <a:t> + R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CA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3550210"/>
            <a:ext cx="5334693" cy="27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8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Series Circuit – Equivalent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the Equivalent Resistance to find the following: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Battery Current (use: I = V/R)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Voltage drop across each resistor (use: V = IR)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3550210"/>
            <a:ext cx="5334693" cy="27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0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Parallel Circuit – Equivalent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Find the Equivalent Resistance of the following circuit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(use: 1/</a:t>
            </a:r>
            <a:r>
              <a:rPr lang="en-US" dirty="0" err="1" smtClean="0"/>
              <a:t>R</a:t>
            </a:r>
            <a:r>
              <a:rPr lang="en-US" baseline="-25000" dirty="0" err="1" smtClean="0"/>
              <a:t>eq</a:t>
            </a:r>
            <a:r>
              <a:rPr lang="en-US" dirty="0" smtClean="0"/>
              <a:t> = 1/R</a:t>
            </a:r>
            <a:r>
              <a:rPr lang="en-US" baseline="-25000" dirty="0" smtClean="0"/>
              <a:t>1</a:t>
            </a:r>
            <a:r>
              <a:rPr lang="en-US" dirty="0" smtClean="0"/>
              <a:t> + 1/R</a:t>
            </a:r>
            <a:r>
              <a:rPr lang="en-US" baseline="-25000" dirty="0" smtClean="0"/>
              <a:t>2</a:t>
            </a:r>
            <a:r>
              <a:rPr lang="en-US" dirty="0" smtClean="0"/>
              <a:t> + 1/R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09" y="3472422"/>
            <a:ext cx="5154964" cy="270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9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Parallel Circuit – Equivalent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the Equivalent Resistance to find the following: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Battery Current (use: I = V/R)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Voltage drop across each resistor (use: V = IR)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09" y="3472422"/>
            <a:ext cx="5154964" cy="270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Mixed Circuits – Equivalent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Solve the following Mixed Circuit </a:t>
            </a:r>
          </a:p>
          <a:p>
            <a:pPr lvl="1"/>
            <a:r>
              <a:rPr lang="en-CA" dirty="0" smtClean="0"/>
              <a:t>Solve Means: Find V, I, and R for each resistor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81" y="3405981"/>
            <a:ext cx="5242394" cy="25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Mixed Circuits – Equivalent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Hint: How is the mixed circuit </a:t>
            </a:r>
            <a:r>
              <a:rPr lang="en-CA" b="1" i="1" dirty="0" smtClean="0"/>
              <a:t>Equivalent</a:t>
            </a:r>
            <a:r>
              <a:rPr lang="en-CA" dirty="0" smtClean="0"/>
              <a:t> to the series circuit?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81" y="3405981"/>
            <a:ext cx="5242394" cy="2510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67" y="2837329"/>
            <a:ext cx="3179096" cy="16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398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Mixed Circuit Analysis</vt:lpstr>
      <vt:lpstr>Series Circuit – Kirchhoff's Rules</vt:lpstr>
      <vt:lpstr>Parallel Circuit – Kirchhoff's Rules</vt:lpstr>
      <vt:lpstr>Series Circuit – Equivalent Resistance</vt:lpstr>
      <vt:lpstr>Series Circuit – Equivalent Resistance</vt:lpstr>
      <vt:lpstr>Parallel Circuit – Equivalent Resistance</vt:lpstr>
      <vt:lpstr>Parallel Circuit – Equivalent Resistance</vt:lpstr>
      <vt:lpstr>Mixed Circuits – Equivalent Resistance</vt:lpstr>
      <vt:lpstr>Mixed Circuits – Equivalent Resistance</vt:lpstr>
      <vt:lpstr>Mixed Circuits – Equivalent Resistance</vt:lpstr>
      <vt:lpstr>Mixed Circuits – Equivalent Resistance</vt:lpstr>
      <vt:lpstr>PowerPoint Presentation</vt:lpstr>
      <vt:lpstr>Find The Battery Current - 1 </vt:lpstr>
      <vt:lpstr>Find The Battery Current - 2 </vt:lpstr>
      <vt:lpstr>Sample Circuit 1</vt:lpstr>
      <vt:lpstr>Sample Circuit 2</vt:lpstr>
      <vt:lpstr>Kirchhoff's Laws</vt:lpstr>
      <vt:lpstr>PowerPoint Presentation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Mixed Circuit Analysis</dc:title>
  <dc:creator>Nestor, Gregory</dc:creator>
  <cp:lastModifiedBy>Nestor, Gregory</cp:lastModifiedBy>
  <cp:revision>18</cp:revision>
  <dcterms:created xsi:type="dcterms:W3CDTF">2018-02-28T13:06:08Z</dcterms:created>
  <dcterms:modified xsi:type="dcterms:W3CDTF">2020-02-25T16:12:44Z</dcterms:modified>
</cp:coreProperties>
</file>