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notesMasterIdLst>
    <p:notesMasterId r:id="rId14"/>
  </p:notesMasterIdLst>
  <p:sldIdLst>
    <p:sldId id="256" r:id="rId2"/>
    <p:sldId id="258" r:id="rId3"/>
    <p:sldId id="259" r:id="rId4"/>
    <p:sldId id="260" r:id="rId5"/>
    <p:sldId id="266" r:id="rId6"/>
    <p:sldId id="261" r:id="rId7"/>
    <p:sldId id="262" r:id="rId8"/>
    <p:sldId id="263" r:id="rId9"/>
    <p:sldId id="267" r:id="rId10"/>
    <p:sldId id="264" r:id="rId11"/>
    <p:sldId id="265" r:id="rId12"/>
    <p:sldId id="268" r:id="rId13"/>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autoAdjust="0"/>
    <p:restoredTop sz="94638" autoAdjust="0"/>
  </p:normalViewPr>
  <p:slideViewPr>
    <p:cSldViewPr>
      <p:cViewPr varScale="1">
        <p:scale>
          <a:sx n="78" d="100"/>
          <a:sy n="78" d="100"/>
        </p:scale>
        <p:origin x="117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Marcador de encabezado">
            <a:extLst>
              <a:ext uri="{FF2B5EF4-FFF2-40B4-BE49-F238E27FC236}">
                <a16:creationId xmlns:a16="http://schemas.microsoft.com/office/drawing/2014/main" id="{65BAFB45-0714-474B-8576-EED014DDDFA1}"/>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dirty="0">
                <a:latin typeface="Arial" charset="0"/>
                <a:cs typeface="Arial" charset="0"/>
              </a:defRPr>
            </a:lvl1pPr>
          </a:lstStyle>
          <a:p>
            <a:pPr>
              <a:defRPr/>
            </a:pPr>
            <a:endParaRPr lang="es-VE"/>
          </a:p>
        </p:txBody>
      </p:sp>
      <p:sp>
        <p:nvSpPr>
          <p:cNvPr id="3" name="2 Marcador de fecha">
            <a:extLst>
              <a:ext uri="{FF2B5EF4-FFF2-40B4-BE49-F238E27FC236}">
                <a16:creationId xmlns:a16="http://schemas.microsoft.com/office/drawing/2014/main" id="{8939D6AB-D11C-4D94-A343-F6D8DF9E8D85}"/>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cs typeface="Arial" charset="0"/>
              </a:defRPr>
            </a:lvl1pPr>
          </a:lstStyle>
          <a:p>
            <a:pPr>
              <a:defRPr/>
            </a:pPr>
            <a:fld id="{51593343-8333-47D4-8194-1511387135E7}" type="datetimeFigureOut">
              <a:rPr lang="es-VE"/>
              <a:pPr>
                <a:defRPr/>
              </a:pPr>
              <a:t>16/8/2018</a:t>
            </a:fld>
            <a:endParaRPr lang="es-VE" dirty="0"/>
          </a:p>
        </p:txBody>
      </p:sp>
      <p:sp>
        <p:nvSpPr>
          <p:cNvPr id="4" name="3 Marcador de imagen de diapositiva">
            <a:extLst>
              <a:ext uri="{FF2B5EF4-FFF2-40B4-BE49-F238E27FC236}">
                <a16:creationId xmlns:a16="http://schemas.microsoft.com/office/drawing/2014/main" id="{B2120D31-D589-4858-99E1-2A37BC446A75}"/>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VE" noProof="0" dirty="0"/>
          </a:p>
        </p:txBody>
      </p:sp>
      <p:sp>
        <p:nvSpPr>
          <p:cNvPr id="5" name="4 Marcador de notas">
            <a:extLst>
              <a:ext uri="{FF2B5EF4-FFF2-40B4-BE49-F238E27FC236}">
                <a16:creationId xmlns:a16="http://schemas.microsoft.com/office/drawing/2014/main" id="{3EA75DBD-A44F-46F3-84FE-505CC9CD6866}"/>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VE" noProof="0"/>
          </a:p>
        </p:txBody>
      </p:sp>
      <p:sp>
        <p:nvSpPr>
          <p:cNvPr id="6" name="5 Marcador de pie de página">
            <a:extLst>
              <a:ext uri="{FF2B5EF4-FFF2-40B4-BE49-F238E27FC236}">
                <a16:creationId xmlns:a16="http://schemas.microsoft.com/office/drawing/2014/main" id="{B6F1FA28-89F4-4BD4-8E85-2F7D92662920}"/>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dirty="0">
                <a:latin typeface="Arial" charset="0"/>
                <a:cs typeface="Arial" charset="0"/>
              </a:defRPr>
            </a:lvl1pPr>
          </a:lstStyle>
          <a:p>
            <a:pPr>
              <a:defRPr/>
            </a:pPr>
            <a:endParaRPr lang="es-VE"/>
          </a:p>
        </p:txBody>
      </p:sp>
      <p:sp>
        <p:nvSpPr>
          <p:cNvPr id="7" name="6 Marcador de número de diapositiva">
            <a:extLst>
              <a:ext uri="{FF2B5EF4-FFF2-40B4-BE49-F238E27FC236}">
                <a16:creationId xmlns:a16="http://schemas.microsoft.com/office/drawing/2014/main" id="{9507FBD1-51EE-453D-B6CD-C42DE7E7DF94}"/>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9A615DAC-07CC-4958-8E09-C2EF080A395B}" type="slidenum">
              <a:rPr lang="es-VE" altLang="es-MX"/>
              <a:pPr/>
              <a:t>‹Nº›</a:t>
            </a:fld>
            <a:endParaRPr lang="es-VE" altLang="es-MX"/>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932756-6747-4C04-8ABF-12F988098198}"/>
              </a:ext>
            </a:extLst>
          </p:cNvPr>
          <p:cNvSpPr>
            <a:spLocks noGrp="1"/>
          </p:cNvSpPr>
          <p:nvPr>
            <p:ph type="ctrTitle"/>
          </p:nvPr>
        </p:nvSpPr>
        <p:spPr>
          <a:xfrm>
            <a:off x="1143000" y="1122363"/>
            <a:ext cx="6858000" cy="2387600"/>
          </a:xfrm>
        </p:spPr>
        <p:txBody>
          <a:bodyPr anchor="b"/>
          <a:lstStyle>
            <a:lvl1pPr algn="ctr">
              <a:defRPr sz="45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1430D57E-9AF9-4D9E-87BA-9A78E07A9526}"/>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08A3E3AA-6844-4237-B760-8FA97A1F800B}"/>
              </a:ext>
            </a:extLst>
          </p:cNvPr>
          <p:cNvSpPr>
            <a:spLocks noGrp="1"/>
          </p:cNvSpPr>
          <p:nvPr>
            <p:ph type="dt" sz="half" idx="10"/>
          </p:nvPr>
        </p:nvSpPr>
        <p:spPr/>
        <p:txBody>
          <a:bodyPr/>
          <a:lstStyle/>
          <a:p>
            <a:pPr>
              <a:defRPr/>
            </a:pPr>
            <a:fld id="{0E6BBA47-8457-4EB6-8059-7918C3EA40CB}" type="datetime1">
              <a:rPr lang="es-VE" smtClean="0"/>
              <a:t>16/8/2018</a:t>
            </a:fld>
            <a:endParaRPr lang="es-VE" dirty="0"/>
          </a:p>
        </p:txBody>
      </p:sp>
      <p:sp>
        <p:nvSpPr>
          <p:cNvPr id="5" name="Marcador de pie de página 4">
            <a:extLst>
              <a:ext uri="{FF2B5EF4-FFF2-40B4-BE49-F238E27FC236}">
                <a16:creationId xmlns:a16="http://schemas.microsoft.com/office/drawing/2014/main" id="{8564406F-BCF1-4A45-B69B-F751E0BD9FED}"/>
              </a:ext>
            </a:extLst>
          </p:cNvPr>
          <p:cNvSpPr>
            <a:spLocks noGrp="1"/>
          </p:cNvSpPr>
          <p:nvPr>
            <p:ph type="ftr" sz="quarter" idx="11"/>
          </p:nvPr>
        </p:nvSpPr>
        <p:spPr/>
        <p:txBody>
          <a:bodyPr/>
          <a:lstStyle/>
          <a:p>
            <a:pPr>
              <a:defRPr/>
            </a:pPr>
            <a:endParaRPr lang="es-VE"/>
          </a:p>
        </p:txBody>
      </p:sp>
      <p:sp>
        <p:nvSpPr>
          <p:cNvPr id="6" name="Marcador de número de diapositiva 5">
            <a:extLst>
              <a:ext uri="{FF2B5EF4-FFF2-40B4-BE49-F238E27FC236}">
                <a16:creationId xmlns:a16="http://schemas.microsoft.com/office/drawing/2014/main" id="{9251880F-BABA-4D14-B3EC-F27316BCB9B9}"/>
              </a:ext>
            </a:extLst>
          </p:cNvPr>
          <p:cNvSpPr>
            <a:spLocks noGrp="1"/>
          </p:cNvSpPr>
          <p:nvPr>
            <p:ph type="sldNum" sz="quarter" idx="12"/>
          </p:nvPr>
        </p:nvSpPr>
        <p:spPr/>
        <p:txBody>
          <a:bodyPr/>
          <a:lstStyle/>
          <a:p>
            <a:fld id="{2980AD02-9083-401B-BF12-039A09EC19BB}" type="slidenum">
              <a:rPr lang="es-VE" altLang="es-MX" smtClean="0"/>
              <a:pPr/>
              <a:t>‹Nº›</a:t>
            </a:fld>
            <a:endParaRPr lang="es-VE" altLang="es-MX"/>
          </a:p>
        </p:txBody>
      </p:sp>
      <p:sp>
        <p:nvSpPr>
          <p:cNvPr id="7" name="Rectangle 2">
            <a:extLst>
              <a:ext uri="{FF2B5EF4-FFF2-40B4-BE49-F238E27FC236}">
                <a16:creationId xmlns:a16="http://schemas.microsoft.com/office/drawing/2014/main" id="{04988A38-985C-4C7E-9D66-9486C2D5CB75}"/>
              </a:ext>
            </a:extLst>
          </p:cNvPr>
          <p:cNvSpPr>
            <a:spLocks noChangeArrowheads="1"/>
          </p:cNvSpPr>
          <p:nvPr userDrawn="1"/>
        </p:nvSpPr>
        <p:spPr bwMode="auto">
          <a:xfrm>
            <a:off x="214313" y="857250"/>
            <a:ext cx="8715375" cy="214313"/>
          </a:xfrm>
          <a:prstGeom prst="rect">
            <a:avLst/>
          </a:prstGeom>
          <a:solidFill>
            <a:srgbClr val="4F81BD"/>
          </a:solidFill>
          <a:ln w="38100">
            <a:solidFill>
              <a:srgbClr val="F2F2F2"/>
            </a:solidFill>
            <a:miter lim="800000"/>
            <a:headEnd/>
            <a:tailEnd/>
          </a:ln>
          <a:effectLst>
            <a:outerShdw dist="28398" dir="3806097" algn="ctr" rotWithShape="0">
              <a:srgbClr val="243F60">
                <a:alpha val="50000"/>
              </a:srgbClr>
            </a:outerShdw>
          </a:effectLst>
        </p:spPr>
        <p:txBody>
          <a:bodyPr/>
          <a:lstStyle/>
          <a:p>
            <a:pPr fontAlgn="auto">
              <a:spcBef>
                <a:spcPts val="0"/>
              </a:spcBef>
              <a:spcAft>
                <a:spcPts val="0"/>
              </a:spcAft>
              <a:defRPr/>
            </a:pPr>
            <a:endParaRPr lang="es-VE" dirty="0">
              <a:latin typeface="+mn-lt"/>
              <a:cs typeface="+mn-cs"/>
            </a:endParaRPr>
          </a:p>
        </p:txBody>
      </p:sp>
      <p:sp>
        <p:nvSpPr>
          <p:cNvPr id="8" name="Rectangle 3">
            <a:extLst>
              <a:ext uri="{FF2B5EF4-FFF2-40B4-BE49-F238E27FC236}">
                <a16:creationId xmlns:a16="http://schemas.microsoft.com/office/drawing/2014/main" id="{C6F3868F-DB17-46F7-95DF-43ABA6681F57}"/>
              </a:ext>
            </a:extLst>
          </p:cNvPr>
          <p:cNvSpPr>
            <a:spLocks noChangeArrowheads="1"/>
          </p:cNvSpPr>
          <p:nvPr userDrawn="1"/>
        </p:nvSpPr>
        <p:spPr bwMode="auto">
          <a:xfrm>
            <a:off x="142875" y="549275"/>
            <a:ext cx="3571875" cy="307975"/>
          </a:xfrm>
          <a:prstGeom prst="rect">
            <a:avLst/>
          </a:prstGeom>
          <a:noFill/>
          <a:ln w="9525">
            <a:noFill/>
            <a:miter lim="800000"/>
            <a:headEnd/>
            <a:tailEnd/>
          </a:ln>
          <a:effectLst/>
        </p:spPr>
        <p:txBody>
          <a:bodyPr anchor="ctr">
            <a:spAutoFit/>
          </a:bodyPr>
          <a:lstStyle/>
          <a:p>
            <a:pPr>
              <a:tabLst>
                <a:tab pos="2806700" algn="ctr"/>
                <a:tab pos="5611813" algn="r"/>
              </a:tabLst>
              <a:defRPr/>
            </a:pPr>
            <a:r>
              <a:rPr lang="es-VE" sz="1400" b="1" dirty="0">
                <a:solidFill>
                  <a:srgbClr val="0D0D0D"/>
                </a:solidFill>
                <a:ea typeface="Calibri" pitchFamily="34" charset="0"/>
                <a:cs typeface="Times New Roman" pitchFamily="18" charset="0"/>
              </a:rPr>
              <a:t>La Oficina de Proyectos de Informática</a:t>
            </a:r>
            <a:endParaRPr lang="es-VE" dirty="0"/>
          </a:p>
        </p:txBody>
      </p:sp>
      <p:sp>
        <p:nvSpPr>
          <p:cNvPr id="9" name="Rectangle 5">
            <a:extLst>
              <a:ext uri="{FF2B5EF4-FFF2-40B4-BE49-F238E27FC236}">
                <a16:creationId xmlns:a16="http://schemas.microsoft.com/office/drawing/2014/main" id="{417CB3FB-E734-4075-A4F2-AE4A48A0F412}"/>
              </a:ext>
            </a:extLst>
          </p:cNvPr>
          <p:cNvSpPr>
            <a:spLocks noChangeArrowheads="1"/>
          </p:cNvSpPr>
          <p:nvPr userDrawn="1"/>
        </p:nvSpPr>
        <p:spPr bwMode="auto">
          <a:xfrm>
            <a:off x="0" y="0"/>
            <a:ext cx="9144000" cy="457200"/>
          </a:xfrm>
          <a:prstGeom prst="rect">
            <a:avLst/>
          </a:prstGeom>
          <a:noFill/>
          <a:ln w="9525">
            <a:noFill/>
            <a:miter lim="800000"/>
            <a:headEnd/>
            <a:tailEnd/>
          </a:ln>
          <a:effectLst/>
        </p:spPr>
        <p:txBody>
          <a:bodyPr wrap="none" anchor="ctr">
            <a:spAutoFit/>
          </a:bodyPr>
          <a:lstStyle/>
          <a:p>
            <a:pPr fontAlgn="auto">
              <a:spcBef>
                <a:spcPts val="0"/>
              </a:spcBef>
              <a:spcAft>
                <a:spcPts val="0"/>
              </a:spcAft>
              <a:defRPr/>
            </a:pPr>
            <a:endParaRPr lang="es-VE" dirty="0">
              <a:latin typeface="+mn-lt"/>
              <a:cs typeface="+mn-cs"/>
            </a:endParaRPr>
          </a:p>
        </p:txBody>
      </p:sp>
      <p:sp>
        <p:nvSpPr>
          <p:cNvPr id="10" name="Rectangle 6">
            <a:extLst>
              <a:ext uri="{FF2B5EF4-FFF2-40B4-BE49-F238E27FC236}">
                <a16:creationId xmlns:a16="http://schemas.microsoft.com/office/drawing/2014/main" id="{D9E6904D-E7E9-450D-983A-81EC2D397F68}"/>
              </a:ext>
            </a:extLst>
          </p:cNvPr>
          <p:cNvSpPr>
            <a:spLocks noChangeArrowheads="1"/>
          </p:cNvSpPr>
          <p:nvPr userDrawn="1"/>
        </p:nvSpPr>
        <p:spPr bwMode="auto">
          <a:xfrm>
            <a:off x="6572250" y="581025"/>
            <a:ext cx="2428875" cy="276225"/>
          </a:xfrm>
          <a:prstGeom prst="rect">
            <a:avLst/>
          </a:prstGeom>
          <a:noFill/>
          <a:ln w="9525">
            <a:noFill/>
            <a:miter lim="800000"/>
            <a:headEnd/>
            <a:tailEnd/>
          </a:ln>
          <a:effectLst/>
        </p:spPr>
        <p:txBody>
          <a:bodyPr anchor="ctr">
            <a:spAutoFit/>
          </a:bodyPr>
          <a:lstStyle/>
          <a:p>
            <a:pPr algn="r">
              <a:tabLst>
                <a:tab pos="2806700" algn="ctr"/>
                <a:tab pos="5611813" algn="r"/>
              </a:tabLst>
              <a:defRPr/>
            </a:pPr>
            <a:r>
              <a:rPr lang="es-VE" sz="1200" b="1" i="1" dirty="0">
                <a:solidFill>
                  <a:srgbClr val="365F91"/>
                </a:solidFill>
                <a:ea typeface="Calibri" pitchFamily="34" charset="0"/>
                <a:cs typeface="Times New Roman" pitchFamily="18" charset="0"/>
              </a:rPr>
              <a:t>www.pmoinformatica.com</a:t>
            </a:r>
            <a:endParaRPr lang="es-VE" dirty="0"/>
          </a:p>
        </p:txBody>
      </p:sp>
    </p:spTree>
    <p:extLst>
      <p:ext uri="{BB962C8B-B14F-4D97-AF65-F5344CB8AC3E}">
        <p14:creationId xmlns:p14="http://schemas.microsoft.com/office/powerpoint/2010/main" val="411567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66CD33-B055-492F-A729-82580972E8F7}"/>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2B76D687-CDEA-47AB-96B3-395D5FD406EC}"/>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90C7B323-55F1-4C85-8D06-5AD79CA28872}"/>
              </a:ext>
            </a:extLst>
          </p:cNvPr>
          <p:cNvSpPr>
            <a:spLocks noGrp="1"/>
          </p:cNvSpPr>
          <p:nvPr>
            <p:ph type="dt" sz="half" idx="10"/>
          </p:nvPr>
        </p:nvSpPr>
        <p:spPr/>
        <p:txBody>
          <a:bodyPr/>
          <a:lstStyle/>
          <a:p>
            <a:pPr>
              <a:defRPr/>
            </a:pPr>
            <a:fld id="{23B5395B-0A26-46AB-8500-5C75B2081438}" type="datetime1">
              <a:rPr lang="es-VE" smtClean="0"/>
              <a:t>16/8/2018</a:t>
            </a:fld>
            <a:endParaRPr lang="es-VE" dirty="0"/>
          </a:p>
        </p:txBody>
      </p:sp>
      <p:sp>
        <p:nvSpPr>
          <p:cNvPr id="5" name="Marcador de pie de página 4">
            <a:extLst>
              <a:ext uri="{FF2B5EF4-FFF2-40B4-BE49-F238E27FC236}">
                <a16:creationId xmlns:a16="http://schemas.microsoft.com/office/drawing/2014/main" id="{CCBD25B5-9EB1-423E-A8CD-9D8AADCB76FB}"/>
              </a:ext>
            </a:extLst>
          </p:cNvPr>
          <p:cNvSpPr>
            <a:spLocks noGrp="1"/>
          </p:cNvSpPr>
          <p:nvPr>
            <p:ph type="ftr" sz="quarter" idx="11"/>
          </p:nvPr>
        </p:nvSpPr>
        <p:spPr/>
        <p:txBody>
          <a:bodyPr/>
          <a:lstStyle/>
          <a:p>
            <a:pPr>
              <a:defRPr/>
            </a:pPr>
            <a:endParaRPr lang="es-VE"/>
          </a:p>
        </p:txBody>
      </p:sp>
      <p:sp>
        <p:nvSpPr>
          <p:cNvPr id="6" name="Marcador de número de diapositiva 5">
            <a:extLst>
              <a:ext uri="{FF2B5EF4-FFF2-40B4-BE49-F238E27FC236}">
                <a16:creationId xmlns:a16="http://schemas.microsoft.com/office/drawing/2014/main" id="{F172466A-E4E6-4ED3-A96F-0D2293EA97C9}"/>
              </a:ext>
            </a:extLst>
          </p:cNvPr>
          <p:cNvSpPr>
            <a:spLocks noGrp="1"/>
          </p:cNvSpPr>
          <p:nvPr>
            <p:ph type="sldNum" sz="quarter" idx="12"/>
          </p:nvPr>
        </p:nvSpPr>
        <p:spPr/>
        <p:txBody>
          <a:bodyPr/>
          <a:lstStyle/>
          <a:p>
            <a:fld id="{330797B9-E789-493F-8A50-AC1292009C6E}" type="slidenum">
              <a:rPr lang="es-VE" altLang="es-MX" smtClean="0"/>
              <a:pPr/>
              <a:t>‹Nº›</a:t>
            </a:fld>
            <a:endParaRPr lang="es-VE" altLang="es-MX"/>
          </a:p>
        </p:txBody>
      </p:sp>
    </p:spTree>
    <p:extLst>
      <p:ext uri="{BB962C8B-B14F-4D97-AF65-F5344CB8AC3E}">
        <p14:creationId xmlns:p14="http://schemas.microsoft.com/office/powerpoint/2010/main" val="904967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B0DE9A7-B555-45A5-8484-06A54FBF62B2}"/>
              </a:ext>
            </a:extLst>
          </p:cNvPr>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C4620163-5E39-430C-8619-FC116CBF1182}"/>
              </a:ext>
            </a:extLst>
          </p:cNvPr>
          <p:cNvSpPr>
            <a:spLocks noGrp="1"/>
          </p:cNvSpPr>
          <p:nvPr>
            <p:ph type="body" orient="vert" idx="1"/>
          </p:nvPr>
        </p:nvSpPr>
        <p:spPr>
          <a:xfrm>
            <a:off x="628650" y="365125"/>
            <a:ext cx="5800725"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A55123CE-55A7-418B-9C76-9DF99BCC94C3}"/>
              </a:ext>
            </a:extLst>
          </p:cNvPr>
          <p:cNvSpPr>
            <a:spLocks noGrp="1"/>
          </p:cNvSpPr>
          <p:nvPr>
            <p:ph type="dt" sz="half" idx="10"/>
          </p:nvPr>
        </p:nvSpPr>
        <p:spPr/>
        <p:txBody>
          <a:bodyPr/>
          <a:lstStyle/>
          <a:p>
            <a:pPr>
              <a:defRPr/>
            </a:pPr>
            <a:fld id="{76B441F4-DDC8-45A0-BCC5-7B29FD530BC8}" type="datetime1">
              <a:rPr lang="es-VE" smtClean="0"/>
              <a:t>16/8/2018</a:t>
            </a:fld>
            <a:endParaRPr lang="es-VE" dirty="0"/>
          </a:p>
        </p:txBody>
      </p:sp>
      <p:sp>
        <p:nvSpPr>
          <p:cNvPr id="5" name="Marcador de pie de página 4">
            <a:extLst>
              <a:ext uri="{FF2B5EF4-FFF2-40B4-BE49-F238E27FC236}">
                <a16:creationId xmlns:a16="http://schemas.microsoft.com/office/drawing/2014/main" id="{723F5CB8-BF87-4572-96AF-8FFC47EADC96}"/>
              </a:ext>
            </a:extLst>
          </p:cNvPr>
          <p:cNvSpPr>
            <a:spLocks noGrp="1"/>
          </p:cNvSpPr>
          <p:nvPr>
            <p:ph type="ftr" sz="quarter" idx="11"/>
          </p:nvPr>
        </p:nvSpPr>
        <p:spPr/>
        <p:txBody>
          <a:bodyPr/>
          <a:lstStyle/>
          <a:p>
            <a:pPr>
              <a:defRPr/>
            </a:pPr>
            <a:endParaRPr lang="es-VE"/>
          </a:p>
        </p:txBody>
      </p:sp>
      <p:sp>
        <p:nvSpPr>
          <p:cNvPr id="6" name="Marcador de número de diapositiva 5">
            <a:extLst>
              <a:ext uri="{FF2B5EF4-FFF2-40B4-BE49-F238E27FC236}">
                <a16:creationId xmlns:a16="http://schemas.microsoft.com/office/drawing/2014/main" id="{06F05AE1-2F7D-40EF-8F56-AC75A7C2920D}"/>
              </a:ext>
            </a:extLst>
          </p:cNvPr>
          <p:cNvSpPr>
            <a:spLocks noGrp="1"/>
          </p:cNvSpPr>
          <p:nvPr>
            <p:ph type="sldNum" sz="quarter" idx="12"/>
          </p:nvPr>
        </p:nvSpPr>
        <p:spPr/>
        <p:txBody>
          <a:bodyPr/>
          <a:lstStyle/>
          <a:p>
            <a:fld id="{02715AB4-F659-468D-AD75-DC123299CEF3}" type="slidenum">
              <a:rPr lang="es-VE" altLang="es-MX" smtClean="0"/>
              <a:pPr/>
              <a:t>‹Nº›</a:t>
            </a:fld>
            <a:endParaRPr lang="es-VE" altLang="es-MX"/>
          </a:p>
        </p:txBody>
      </p:sp>
    </p:spTree>
    <p:extLst>
      <p:ext uri="{BB962C8B-B14F-4D97-AF65-F5344CB8AC3E}">
        <p14:creationId xmlns:p14="http://schemas.microsoft.com/office/powerpoint/2010/main" val="329609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AE093C-8219-4608-B04E-EE8E1A78486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9DEF16B3-AC55-410E-95FF-795188D7E561}"/>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DEB7BD14-D3A4-4890-BCC8-7808B0ADFC09}"/>
              </a:ext>
            </a:extLst>
          </p:cNvPr>
          <p:cNvSpPr>
            <a:spLocks noGrp="1"/>
          </p:cNvSpPr>
          <p:nvPr>
            <p:ph type="dt" sz="half" idx="10"/>
          </p:nvPr>
        </p:nvSpPr>
        <p:spPr/>
        <p:txBody>
          <a:bodyPr/>
          <a:lstStyle/>
          <a:p>
            <a:pPr>
              <a:defRPr/>
            </a:pPr>
            <a:fld id="{D729FCF0-BA19-407C-83FC-739B2F427FB7}" type="datetime1">
              <a:rPr lang="es-VE" smtClean="0"/>
              <a:t>16/8/2018</a:t>
            </a:fld>
            <a:endParaRPr lang="es-VE" dirty="0"/>
          </a:p>
        </p:txBody>
      </p:sp>
      <p:sp>
        <p:nvSpPr>
          <p:cNvPr id="5" name="Marcador de pie de página 4">
            <a:extLst>
              <a:ext uri="{FF2B5EF4-FFF2-40B4-BE49-F238E27FC236}">
                <a16:creationId xmlns:a16="http://schemas.microsoft.com/office/drawing/2014/main" id="{106A92D6-BF79-4EF8-9020-D05349637B3E}"/>
              </a:ext>
            </a:extLst>
          </p:cNvPr>
          <p:cNvSpPr>
            <a:spLocks noGrp="1"/>
          </p:cNvSpPr>
          <p:nvPr>
            <p:ph type="ftr" sz="quarter" idx="11"/>
          </p:nvPr>
        </p:nvSpPr>
        <p:spPr/>
        <p:txBody>
          <a:bodyPr/>
          <a:lstStyle/>
          <a:p>
            <a:pPr>
              <a:defRPr/>
            </a:pPr>
            <a:endParaRPr lang="es-VE"/>
          </a:p>
        </p:txBody>
      </p:sp>
      <p:sp>
        <p:nvSpPr>
          <p:cNvPr id="6" name="Marcador de número de diapositiva 5">
            <a:extLst>
              <a:ext uri="{FF2B5EF4-FFF2-40B4-BE49-F238E27FC236}">
                <a16:creationId xmlns:a16="http://schemas.microsoft.com/office/drawing/2014/main" id="{C7EBCA1A-0314-425C-9F3E-502A60025F1B}"/>
              </a:ext>
            </a:extLst>
          </p:cNvPr>
          <p:cNvSpPr>
            <a:spLocks noGrp="1"/>
          </p:cNvSpPr>
          <p:nvPr>
            <p:ph type="sldNum" sz="quarter" idx="12"/>
          </p:nvPr>
        </p:nvSpPr>
        <p:spPr/>
        <p:txBody>
          <a:bodyPr/>
          <a:lstStyle/>
          <a:p>
            <a:fld id="{39C4C74A-80B5-46A7-8482-E2C43081EA54}" type="slidenum">
              <a:rPr lang="es-MX" smtClean="0"/>
              <a:t>‹Nº›</a:t>
            </a:fld>
            <a:endParaRPr lang="es-MX"/>
          </a:p>
        </p:txBody>
      </p:sp>
      <p:sp>
        <p:nvSpPr>
          <p:cNvPr id="7" name="Rectangle 2">
            <a:extLst>
              <a:ext uri="{FF2B5EF4-FFF2-40B4-BE49-F238E27FC236}">
                <a16:creationId xmlns:a16="http://schemas.microsoft.com/office/drawing/2014/main" id="{9AAB5B29-764D-4668-BE62-8E18B9C778A9}"/>
              </a:ext>
            </a:extLst>
          </p:cNvPr>
          <p:cNvSpPr>
            <a:spLocks noChangeArrowheads="1"/>
          </p:cNvSpPr>
          <p:nvPr userDrawn="1"/>
        </p:nvSpPr>
        <p:spPr bwMode="auto">
          <a:xfrm>
            <a:off x="214313" y="857250"/>
            <a:ext cx="8715375" cy="214313"/>
          </a:xfrm>
          <a:prstGeom prst="rect">
            <a:avLst/>
          </a:prstGeom>
          <a:solidFill>
            <a:srgbClr val="4F81BD"/>
          </a:solidFill>
          <a:ln w="38100">
            <a:solidFill>
              <a:srgbClr val="F2F2F2"/>
            </a:solidFill>
            <a:miter lim="800000"/>
            <a:headEnd/>
            <a:tailEnd/>
          </a:ln>
          <a:effectLst>
            <a:outerShdw dist="28398" dir="3806097" algn="ctr" rotWithShape="0">
              <a:srgbClr val="243F60">
                <a:alpha val="50000"/>
              </a:srgbClr>
            </a:outerShdw>
          </a:effectLst>
        </p:spPr>
        <p:txBody>
          <a:bodyPr/>
          <a:lstStyle/>
          <a:p>
            <a:pPr fontAlgn="auto">
              <a:spcBef>
                <a:spcPts val="0"/>
              </a:spcBef>
              <a:spcAft>
                <a:spcPts val="0"/>
              </a:spcAft>
              <a:defRPr/>
            </a:pPr>
            <a:endParaRPr lang="es-VE" dirty="0">
              <a:latin typeface="+mn-lt"/>
              <a:cs typeface="+mn-cs"/>
            </a:endParaRPr>
          </a:p>
        </p:txBody>
      </p:sp>
      <p:sp>
        <p:nvSpPr>
          <p:cNvPr id="8" name="Rectangle 3">
            <a:extLst>
              <a:ext uri="{FF2B5EF4-FFF2-40B4-BE49-F238E27FC236}">
                <a16:creationId xmlns:a16="http://schemas.microsoft.com/office/drawing/2014/main" id="{C9E413A0-B37D-48FF-9E33-8D72EDD6FBBA}"/>
              </a:ext>
            </a:extLst>
          </p:cNvPr>
          <p:cNvSpPr>
            <a:spLocks noChangeArrowheads="1"/>
          </p:cNvSpPr>
          <p:nvPr userDrawn="1"/>
        </p:nvSpPr>
        <p:spPr bwMode="auto">
          <a:xfrm>
            <a:off x="142875" y="549275"/>
            <a:ext cx="3571875" cy="307975"/>
          </a:xfrm>
          <a:prstGeom prst="rect">
            <a:avLst/>
          </a:prstGeom>
          <a:noFill/>
          <a:ln w="9525">
            <a:noFill/>
            <a:miter lim="800000"/>
            <a:headEnd/>
            <a:tailEnd/>
          </a:ln>
          <a:effectLst/>
        </p:spPr>
        <p:txBody>
          <a:bodyPr anchor="ctr">
            <a:spAutoFit/>
          </a:bodyPr>
          <a:lstStyle/>
          <a:p>
            <a:pPr>
              <a:tabLst>
                <a:tab pos="2806700" algn="ctr"/>
                <a:tab pos="5611813" algn="r"/>
              </a:tabLst>
              <a:defRPr/>
            </a:pPr>
            <a:r>
              <a:rPr lang="es-VE" sz="1400" b="1" dirty="0">
                <a:solidFill>
                  <a:srgbClr val="0D0D0D"/>
                </a:solidFill>
                <a:ea typeface="Calibri" pitchFamily="34" charset="0"/>
                <a:cs typeface="Times New Roman" pitchFamily="18" charset="0"/>
              </a:rPr>
              <a:t>La Oficina de Proyectos de Informática</a:t>
            </a:r>
            <a:endParaRPr lang="es-VE" dirty="0"/>
          </a:p>
        </p:txBody>
      </p:sp>
      <p:sp>
        <p:nvSpPr>
          <p:cNvPr id="9" name="Rectangle 6">
            <a:extLst>
              <a:ext uri="{FF2B5EF4-FFF2-40B4-BE49-F238E27FC236}">
                <a16:creationId xmlns:a16="http://schemas.microsoft.com/office/drawing/2014/main" id="{C5B7A618-1860-4229-AAD2-C636CD83D042}"/>
              </a:ext>
            </a:extLst>
          </p:cNvPr>
          <p:cNvSpPr>
            <a:spLocks noChangeArrowheads="1"/>
          </p:cNvSpPr>
          <p:nvPr userDrawn="1"/>
        </p:nvSpPr>
        <p:spPr bwMode="auto">
          <a:xfrm>
            <a:off x="6572250" y="581025"/>
            <a:ext cx="2428875" cy="276225"/>
          </a:xfrm>
          <a:prstGeom prst="rect">
            <a:avLst/>
          </a:prstGeom>
          <a:noFill/>
          <a:ln w="9525">
            <a:noFill/>
            <a:miter lim="800000"/>
            <a:headEnd/>
            <a:tailEnd/>
          </a:ln>
          <a:effectLst/>
        </p:spPr>
        <p:txBody>
          <a:bodyPr anchor="ctr">
            <a:spAutoFit/>
          </a:bodyPr>
          <a:lstStyle/>
          <a:p>
            <a:pPr algn="r">
              <a:tabLst>
                <a:tab pos="2806700" algn="ctr"/>
                <a:tab pos="5611813" algn="r"/>
              </a:tabLst>
              <a:defRPr/>
            </a:pPr>
            <a:r>
              <a:rPr lang="es-VE" sz="1200" b="1" i="1" dirty="0">
                <a:solidFill>
                  <a:srgbClr val="365F91"/>
                </a:solidFill>
                <a:ea typeface="Calibri" pitchFamily="34" charset="0"/>
                <a:cs typeface="Times New Roman" pitchFamily="18" charset="0"/>
              </a:rPr>
              <a:t>www.pmoinformatica.com</a:t>
            </a:r>
            <a:endParaRPr lang="es-VE" dirty="0"/>
          </a:p>
        </p:txBody>
      </p:sp>
    </p:spTree>
    <p:extLst>
      <p:ext uri="{BB962C8B-B14F-4D97-AF65-F5344CB8AC3E}">
        <p14:creationId xmlns:p14="http://schemas.microsoft.com/office/powerpoint/2010/main" val="1525482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3A14E5-8F95-4903-9020-F6C4C0DDCE04}"/>
              </a:ext>
            </a:extLst>
          </p:cNvPr>
          <p:cNvSpPr>
            <a:spLocks noGrp="1"/>
          </p:cNvSpPr>
          <p:nvPr>
            <p:ph type="title"/>
          </p:nvPr>
        </p:nvSpPr>
        <p:spPr>
          <a:xfrm>
            <a:off x="623888" y="1709739"/>
            <a:ext cx="7886700" cy="2852737"/>
          </a:xfrm>
        </p:spPr>
        <p:txBody>
          <a:bodyPr anchor="b"/>
          <a:lstStyle>
            <a:lvl1pPr>
              <a:defRPr sz="45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58C12DA1-C851-4D65-8E28-306BA53AF26E}"/>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68021FD1-886E-46BF-BB56-3049E3CFFAD3}"/>
              </a:ext>
            </a:extLst>
          </p:cNvPr>
          <p:cNvSpPr>
            <a:spLocks noGrp="1"/>
          </p:cNvSpPr>
          <p:nvPr>
            <p:ph type="dt" sz="half" idx="10"/>
          </p:nvPr>
        </p:nvSpPr>
        <p:spPr/>
        <p:txBody>
          <a:bodyPr/>
          <a:lstStyle/>
          <a:p>
            <a:pPr>
              <a:defRPr/>
            </a:pPr>
            <a:fld id="{F6132D34-9106-4B63-B713-734C8288D2FE}" type="datetime1">
              <a:rPr lang="es-VE" smtClean="0"/>
              <a:t>16/8/2018</a:t>
            </a:fld>
            <a:endParaRPr lang="es-VE" dirty="0"/>
          </a:p>
        </p:txBody>
      </p:sp>
      <p:sp>
        <p:nvSpPr>
          <p:cNvPr id="5" name="Marcador de pie de página 4">
            <a:extLst>
              <a:ext uri="{FF2B5EF4-FFF2-40B4-BE49-F238E27FC236}">
                <a16:creationId xmlns:a16="http://schemas.microsoft.com/office/drawing/2014/main" id="{1D8D223B-7B52-4ACB-9832-9EF3B936EA08}"/>
              </a:ext>
            </a:extLst>
          </p:cNvPr>
          <p:cNvSpPr>
            <a:spLocks noGrp="1"/>
          </p:cNvSpPr>
          <p:nvPr>
            <p:ph type="ftr" sz="quarter" idx="11"/>
          </p:nvPr>
        </p:nvSpPr>
        <p:spPr/>
        <p:txBody>
          <a:bodyPr/>
          <a:lstStyle/>
          <a:p>
            <a:pPr>
              <a:defRPr/>
            </a:pPr>
            <a:endParaRPr lang="es-VE"/>
          </a:p>
        </p:txBody>
      </p:sp>
      <p:sp>
        <p:nvSpPr>
          <p:cNvPr id="6" name="Marcador de número de diapositiva 5">
            <a:extLst>
              <a:ext uri="{FF2B5EF4-FFF2-40B4-BE49-F238E27FC236}">
                <a16:creationId xmlns:a16="http://schemas.microsoft.com/office/drawing/2014/main" id="{AA681B46-A01B-46BE-9C97-B520040A120F}"/>
              </a:ext>
            </a:extLst>
          </p:cNvPr>
          <p:cNvSpPr>
            <a:spLocks noGrp="1"/>
          </p:cNvSpPr>
          <p:nvPr>
            <p:ph type="sldNum" sz="quarter" idx="12"/>
          </p:nvPr>
        </p:nvSpPr>
        <p:spPr/>
        <p:txBody>
          <a:bodyPr/>
          <a:lstStyle/>
          <a:p>
            <a:fld id="{7150A5BB-6B48-4579-8CD1-26B2862390AE}" type="slidenum">
              <a:rPr lang="es-VE" altLang="es-MX" smtClean="0"/>
              <a:pPr/>
              <a:t>‹Nº›</a:t>
            </a:fld>
            <a:endParaRPr lang="es-VE" altLang="es-MX"/>
          </a:p>
        </p:txBody>
      </p:sp>
    </p:spTree>
    <p:extLst>
      <p:ext uri="{BB962C8B-B14F-4D97-AF65-F5344CB8AC3E}">
        <p14:creationId xmlns:p14="http://schemas.microsoft.com/office/powerpoint/2010/main" val="1175529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18BA58-2BFB-45F0-B284-3C89A7730BBC}"/>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93CC571C-21FA-4DAA-8801-7524ACE07D60}"/>
              </a:ext>
            </a:extLst>
          </p:cNvPr>
          <p:cNvSpPr>
            <a:spLocks noGrp="1"/>
          </p:cNvSpPr>
          <p:nvPr>
            <p:ph sz="half" idx="1"/>
          </p:nvPr>
        </p:nvSpPr>
        <p:spPr>
          <a:xfrm>
            <a:off x="628650" y="1825625"/>
            <a:ext cx="38862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3CDD552B-B49A-4E33-8FE6-A87DDF49C052}"/>
              </a:ext>
            </a:extLst>
          </p:cNvPr>
          <p:cNvSpPr>
            <a:spLocks noGrp="1"/>
          </p:cNvSpPr>
          <p:nvPr>
            <p:ph sz="half" idx="2"/>
          </p:nvPr>
        </p:nvSpPr>
        <p:spPr>
          <a:xfrm>
            <a:off x="4629150" y="1825625"/>
            <a:ext cx="38862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BCAA6125-B70E-445A-A9CC-33F33B62B3BC}"/>
              </a:ext>
            </a:extLst>
          </p:cNvPr>
          <p:cNvSpPr>
            <a:spLocks noGrp="1"/>
          </p:cNvSpPr>
          <p:nvPr>
            <p:ph type="dt" sz="half" idx="10"/>
          </p:nvPr>
        </p:nvSpPr>
        <p:spPr/>
        <p:txBody>
          <a:bodyPr/>
          <a:lstStyle/>
          <a:p>
            <a:pPr>
              <a:defRPr/>
            </a:pPr>
            <a:fld id="{C72BAA41-6D00-4CD5-AB82-CC9900069334}" type="datetime1">
              <a:rPr lang="es-VE" smtClean="0"/>
              <a:t>16/8/2018</a:t>
            </a:fld>
            <a:endParaRPr lang="es-VE" dirty="0"/>
          </a:p>
        </p:txBody>
      </p:sp>
      <p:sp>
        <p:nvSpPr>
          <p:cNvPr id="6" name="Marcador de pie de página 5">
            <a:extLst>
              <a:ext uri="{FF2B5EF4-FFF2-40B4-BE49-F238E27FC236}">
                <a16:creationId xmlns:a16="http://schemas.microsoft.com/office/drawing/2014/main" id="{08F8AA9F-F205-4676-92F5-FB0BD4584374}"/>
              </a:ext>
            </a:extLst>
          </p:cNvPr>
          <p:cNvSpPr>
            <a:spLocks noGrp="1"/>
          </p:cNvSpPr>
          <p:nvPr>
            <p:ph type="ftr" sz="quarter" idx="11"/>
          </p:nvPr>
        </p:nvSpPr>
        <p:spPr/>
        <p:txBody>
          <a:bodyPr/>
          <a:lstStyle/>
          <a:p>
            <a:pPr>
              <a:defRPr/>
            </a:pPr>
            <a:endParaRPr lang="es-VE"/>
          </a:p>
        </p:txBody>
      </p:sp>
      <p:sp>
        <p:nvSpPr>
          <p:cNvPr id="7" name="Marcador de número de diapositiva 6">
            <a:extLst>
              <a:ext uri="{FF2B5EF4-FFF2-40B4-BE49-F238E27FC236}">
                <a16:creationId xmlns:a16="http://schemas.microsoft.com/office/drawing/2014/main" id="{6506654F-E7CA-43FF-BD2F-7DE05B0AB4F3}"/>
              </a:ext>
            </a:extLst>
          </p:cNvPr>
          <p:cNvSpPr>
            <a:spLocks noGrp="1"/>
          </p:cNvSpPr>
          <p:nvPr>
            <p:ph type="sldNum" sz="quarter" idx="12"/>
          </p:nvPr>
        </p:nvSpPr>
        <p:spPr/>
        <p:txBody>
          <a:bodyPr/>
          <a:lstStyle/>
          <a:p>
            <a:fld id="{421E46E0-4E3D-4D58-8D46-C44AB8332A49}" type="slidenum">
              <a:rPr lang="es-VE" altLang="es-MX" smtClean="0"/>
              <a:pPr/>
              <a:t>‹Nº›</a:t>
            </a:fld>
            <a:endParaRPr lang="es-VE" altLang="es-MX"/>
          </a:p>
        </p:txBody>
      </p:sp>
      <p:sp>
        <p:nvSpPr>
          <p:cNvPr id="8" name="Rectangle 2">
            <a:extLst>
              <a:ext uri="{FF2B5EF4-FFF2-40B4-BE49-F238E27FC236}">
                <a16:creationId xmlns:a16="http://schemas.microsoft.com/office/drawing/2014/main" id="{86296B87-CF70-4CA9-AA1E-ECCF7A3DD3E7}"/>
              </a:ext>
            </a:extLst>
          </p:cNvPr>
          <p:cNvSpPr>
            <a:spLocks noChangeArrowheads="1"/>
          </p:cNvSpPr>
          <p:nvPr userDrawn="1"/>
        </p:nvSpPr>
        <p:spPr bwMode="auto">
          <a:xfrm>
            <a:off x="214313" y="857250"/>
            <a:ext cx="8715375" cy="214313"/>
          </a:xfrm>
          <a:prstGeom prst="rect">
            <a:avLst/>
          </a:prstGeom>
          <a:solidFill>
            <a:srgbClr val="4F81BD"/>
          </a:solidFill>
          <a:ln w="38100">
            <a:solidFill>
              <a:srgbClr val="F2F2F2"/>
            </a:solidFill>
            <a:miter lim="800000"/>
            <a:headEnd/>
            <a:tailEnd/>
          </a:ln>
          <a:effectLst>
            <a:outerShdw dist="28398" dir="3806097" algn="ctr" rotWithShape="0">
              <a:srgbClr val="243F60">
                <a:alpha val="50000"/>
              </a:srgbClr>
            </a:outerShdw>
          </a:effectLst>
        </p:spPr>
        <p:txBody>
          <a:bodyPr/>
          <a:lstStyle/>
          <a:p>
            <a:pPr fontAlgn="auto">
              <a:spcBef>
                <a:spcPts val="0"/>
              </a:spcBef>
              <a:spcAft>
                <a:spcPts val="0"/>
              </a:spcAft>
              <a:defRPr/>
            </a:pPr>
            <a:endParaRPr lang="es-VE" dirty="0">
              <a:latin typeface="+mn-lt"/>
              <a:cs typeface="+mn-cs"/>
            </a:endParaRPr>
          </a:p>
        </p:txBody>
      </p:sp>
      <p:sp>
        <p:nvSpPr>
          <p:cNvPr id="9" name="Rectangle 3">
            <a:extLst>
              <a:ext uri="{FF2B5EF4-FFF2-40B4-BE49-F238E27FC236}">
                <a16:creationId xmlns:a16="http://schemas.microsoft.com/office/drawing/2014/main" id="{0CF1E2A4-9F5C-4E46-A8B3-5C6E6A3C9B75}"/>
              </a:ext>
            </a:extLst>
          </p:cNvPr>
          <p:cNvSpPr>
            <a:spLocks noChangeArrowheads="1"/>
          </p:cNvSpPr>
          <p:nvPr userDrawn="1"/>
        </p:nvSpPr>
        <p:spPr bwMode="auto">
          <a:xfrm>
            <a:off x="142875" y="549275"/>
            <a:ext cx="3571875" cy="307975"/>
          </a:xfrm>
          <a:prstGeom prst="rect">
            <a:avLst/>
          </a:prstGeom>
          <a:noFill/>
          <a:ln w="9525">
            <a:noFill/>
            <a:miter lim="800000"/>
            <a:headEnd/>
            <a:tailEnd/>
          </a:ln>
          <a:effectLst/>
        </p:spPr>
        <p:txBody>
          <a:bodyPr anchor="ctr">
            <a:spAutoFit/>
          </a:bodyPr>
          <a:lstStyle/>
          <a:p>
            <a:pPr>
              <a:tabLst>
                <a:tab pos="2806700" algn="ctr"/>
                <a:tab pos="5611813" algn="r"/>
              </a:tabLst>
              <a:defRPr/>
            </a:pPr>
            <a:r>
              <a:rPr lang="es-VE" sz="1400" b="1" dirty="0">
                <a:solidFill>
                  <a:srgbClr val="0D0D0D"/>
                </a:solidFill>
                <a:ea typeface="Calibri" pitchFamily="34" charset="0"/>
                <a:cs typeface="Times New Roman" pitchFamily="18" charset="0"/>
              </a:rPr>
              <a:t>La Oficina de Proyectos de Informática</a:t>
            </a:r>
            <a:endParaRPr lang="es-VE" dirty="0"/>
          </a:p>
        </p:txBody>
      </p:sp>
      <p:sp>
        <p:nvSpPr>
          <p:cNvPr id="10" name="Rectangle 6">
            <a:extLst>
              <a:ext uri="{FF2B5EF4-FFF2-40B4-BE49-F238E27FC236}">
                <a16:creationId xmlns:a16="http://schemas.microsoft.com/office/drawing/2014/main" id="{C89677B6-DF7D-49E4-922C-B615C2A1DBEB}"/>
              </a:ext>
            </a:extLst>
          </p:cNvPr>
          <p:cNvSpPr>
            <a:spLocks noChangeArrowheads="1"/>
          </p:cNvSpPr>
          <p:nvPr userDrawn="1"/>
        </p:nvSpPr>
        <p:spPr bwMode="auto">
          <a:xfrm>
            <a:off x="6572250" y="581025"/>
            <a:ext cx="2428875" cy="276225"/>
          </a:xfrm>
          <a:prstGeom prst="rect">
            <a:avLst/>
          </a:prstGeom>
          <a:noFill/>
          <a:ln w="9525">
            <a:noFill/>
            <a:miter lim="800000"/>
            <a:headEnd/>
            <a:tailEnd/>
          </a:ln>
          <a:effectLst/>
        </p:spPr>
        <p:txBody>
          <a:bodyPr anchor="ctr">
            <a:spAutoFit/>
          </a:bodyPr>
          <a:lstStyle/>
          <a:p>
            <a:pPr algn="r">
              <a:tabLst>
                <a:tab pos="2806700" algn="ctr"/>
                <a:tab pos="5611813" algn="r"/>
              </a:tabLst>
              <a:defRPr/>
            </a:pPr>
            <a:r>
              <a:rPr lang="es-VE" sz="1200" b="1" i="1" dirty="0">
                <a:solidFill>
                  <a:srgbClr val="365F91"/>
                </a:solidFill>
                <a:ea typeface="Calibri" pitchFamily="34" charset="0"/>
                <a:cs typeface="Times New Roman" pitchFamily="18" charset="0"/>
              </a:rPr>
              <a:t>www.pmoinformatica.com</a:t>
            </a:r>
            <a:endParaRPr lang="es-VE" dirty="0"/>
          </a:p>
        </p:txBody>
      </p:sp>
    </p:spTree>
    <p:extLst>
      <p:ext uri="{BB962C8B-B14F-4D97-AF65-F5344CB8AC3E}">
        <p14:creationId xmlns:p14="http://schemas.microsoft.com/office/powerpoint/2010/main" val="2984682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CC7860-06B7-428E-8854-E2DBCCD81180}"/>
              </a:ext>
            </a:extLst>
          </p:cNvPr>
          <p:cNvSpPr>
            <a:spLocks noGrp="1"/>
          </p:cNvSpPr>
          <p:nvPr>
            <p:ph type="title"/>
          </p:nvPr>
        </p:nvSpPr>
        <p:spPr>
          <a:xfrm>
            <a:off x="629841" y="365126"/>
            <a:ext cx="78867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64F047A9-99DB-41DD-8004-7FB8843AAC34}"/>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87CF90FC-D920-41FD-BB89-D1DC1BD00F95}"/>
              </a:ext>
            </a:extLst>
          </p:cNvPr>
          <p:cNvSpPr>
            <a:spLocks noGrp="1"/>
          </p:cNvSpPr>
          <p:nvPr>
            <p:ph sz="half" idx="2"/>
          </p:nvPr>
        </p:nvSpPr>
        <p:spPr>
          <a:xfrm>
            <a:off x="629842" y="2505075"/>
            <a:ext cx="3868340"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1BCE24E3-F94D-44A6-B452-6EB0DF10FB5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24D93812-0B21-42CA-9E99-837EFDF60A2B}"/>
              </a:ext>
            </a:extLst>
          </p:cNvPr>
          <p:cNvSpPr>
            <a:spLocks noGrp="1"/>
          </p:cNvSpPr>
          <p:nvPr>
            <p:ph sz="quarter" idx="4"/>
          </p:nvPr>
        </p:nvSpPr>
        <p:spPr>
          <a:xfrm>
            <a:off x="4629150" y="2505075"/>
            <a:ext cx="3887391"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CCCFD0E2-1AC5-41F7-9DB9-AE673D976CD0}"/>
              </a:ext>
            </a:extLst>
          </p:cNvPr>
          <p:cNvSpPr>
            <a:spLocks noGrp="1"/>
          </p:cNvSpPr>
          <p:nvPr>
            <p:ph type="dt" sz="half" idx="10"/>
          </p:nvPr>
        </p:nvSpPr>
        <p:spPr/>
        <p:txBody>
          <a:bodyPr/>
          <a:lstStyle/>
          <a:p>
            <a:pPr>
              <a:defRPr/>
            </a:pPr>
            <a:fld id="{BD9DA319-82B7-4630-BEB6-D842AFFFC816}" type="datetime1">
              <a:rPr lang="es-VE" smtClean="0"/>
              <a:t>16/8/2018</a:t>
            </a:fld>
            <a:endParaRPr lang="es-VE" dirty="0"/>
          </a:p>
        </p:txBody>
      </p:sp>
      <p:sp>
        <p:nvSpPr>
          <p:cNvPr id="8" name="Marcador de pie de página 7">
            <a:extLst>
              <a:ext uri="{FF2B5EF4-FFF2-40B4-BE49-F238E27FC236}">
                <a16:creationId xmlns:a16="http://schemas.microsoft.com/office/drawing/2014/main" id="{355E544B-B7F1-4DDB-AA7B-565EEE829211}"/>
              </a:ext>
            </a:extLst>
          </p:cNvPr>
          <p:cNvSpPr>
            <a:spLocks noGrp="1"/>
          </p:cNvSpPr>
          <p:nvPr>
            <p:ph type="ftr" sz="quarter" idx="11"/>
          </p:nvPr>
        </p:nvSpPr>
        <p:spPr/>
        <p:txBody>
          <a:bodyPr/>
          <a:lstStyle/>
          <a:p>
            <a:pPr>
              <a:defRPr/>
            </a:pPr>
            <a:endParaRPr lang="es-VE"/>
          </a:p>
        </p:txBody>
      </p:sp>
      <p:sp>
        <p:nvSpPr>
          <p:cNvPr id="9" name="Marcador de número de diapositiva 8">
            <a:extLst>
              <a:ext uri="{FF2B5EF4-FFF2-40B4-BE49-F238E27FC236}">
                <a16:creationId xmlns:a16="http://schemas.microsoft.com/office/drawing/2014/main" id="{0B390F32-7C6A-479E-B569-05DF77C31864}"/>
              </a:ext>
            </a:extLst>
          </p:cNvPr>
          <p:cNvSpPr>
            <a:spLocks noGrp="1"/>
          </p:cNvSpPr>
          <p:nvPr>
            <p:ph type="sldNum" sz="quarter" idx="12"/>
          </p:nvPr>
        </p:nvSpPr>
        <p:spPr/>
        <p:txBody>
          <a:bodyPr/>
          <a:lstStyle/>
          <a:p>
            <a:fld id="{D55B7AC4-374B-422D-B6C7-6A64DF2CA5C2}" type="slidenum">
              <a:rPr lang="es-VE" altLang="es-MX" smtClean="0"/>
              <a:pPr/>
              <a:t>‹Nº›</a:t>
            </a:fld>
            <a:endParaRPr lang="es-VE" altLang="es-MX"/>
          </a:p>
        </p:txBody>
      </p:sp>
      <p:sp>
        <p:nvSpPr>
          <p:cNvPr id="10" name="Rectangle 2">
            <a:extLst>
              <a:ext uri="{FF2B5EF4-FFF2-40B4-BE49-F238E27FC236}">
                <a16:creationId xmlns:a16="http://schemas.microsoft.com/office/drawing/2014/main" id="{96BFE339-862F-4753-B3AF-7191EBD90FF6}"/>
              </a:ext>
            </a:extLst>
          </p:cNvPr>
          <p:cNvSpPr>
            <a:spLocks noChangeArrowheads="1"/>
          </p:cNvSpPr>
          <p:nvPr userDrawn="1"/>
        </p:nvSpPr>
        <p:spPr bwMode="auto">
          <a:xfrm>
            <a:off x="214313" y="857250"/>
            <a:ext cx="8715375" cy="214313"/>
          </a:xfrm>
          <a:prstGeom prst="rect">
            <a:avLst/>
          </a:prstGeom>
          <a:solidFill>
            <a:srgbClr val="4F81BD"/>
          </a:solidFill>
          <a:ln w="38100">
            <a:solidFill>
              <a:srgbClr val="F2F2F2"/>
            </a:solidFill>
            <a:miter lim="800000"/>
            <a:headEnd/>
            <a:tailEnd/>
          </a:ln>
          <a:effectLst>
            <a:outerShdw dist="28398" dir="3806097" algn="ctr" rotWithShape="0">
              <a:srgbClr val="243F60">
                <a:alpha val="50000"/>
              </a:srgbClr>
            </a:outerShdw>
          </a:effectLst>
        </p:spPr>
        <p:txBody>
          <a:bodyPr/>
          <a:lstStyle/>
          <a:p>
            <a:pPr fontAlgn="auto">
              <a:spcBef>
                <a:spcPts val="0"/>
              </a:spcBef>
              <a:spcAft>
                <a:spcPts val="0"/>
              </a:spcAft>
              <a:defRPr/>
            </a:pPr>
            <a:endParaRPr lang="es-VE" dirty="0">
              <a:latin typeface="+mn-lt"/>
              <a:cs typeface="+mn-cs"/>
            </a:endParaRPr>
          </a:p>
        </p:txBody>
      </p:sp>
      <p:sp>
        <p:nvSpPr>
          <p:cNvPr id="11" name="Rectangle 3">
            <a:extLst>
              <a:ext uri="{FF2B5EF4-FFF2-40B4-BE49-F238E27FC236}">
                <a16:creationId xmlns:a16="http://schemas.microsoft.com/office/drawing/2014/main" id="{5D9E9EFC-D084-4651-8F15-757FF2A9DE5A}"/>
              </a:ext>
            </a:extLst>
          </p:cNvPr>
          <p:cNvSpPr>
            <a:spLocks noChangeArrowheads="1"/>
          </p:cNvSpPr>
          <p:nvPr userDrawn="1"/>
        </p:nvSpPr>
        <p:spPr bwMode="auto">
          <a:xfrm>
            <a:off x="142875" y="549275"/>
            <a:ext cx="3571875" cy="307975"/>
          </a:xfrm>
          <a:prstGeom prst="rect">
            <a:avLst/>
          </a:prstGeom>
          <a:noFill/>
          <a:ln w="9525">
            <a:noFill/>
            <a:miter lim="800000"/>
            <a:headEnd/>
            <a:tailEnd/>
          </a:ln>
          <a:effectLst/>
        </p:spPr>
        <p:txBody>
          <a:bodyPr anchor="ctr">
            <a:spAutoFit/>
          </a:bodyPr>
          <a:lstStyle/>
          <a:p>
            <a:pPr>
              <a:tabLst>
                <a:tab pos="2806700" algn="ctr"/>
                <a:tab pos="5611813" algn="r"/>
              </a:tabLst>
              <a:defRPr/>
            </a:pPr>
            <a:r>
              <a:rPr lang="es-VE" sz="1400" b="1" dirty="0">
                <a:solidFill>
                  <a:srgbClr val="0D0D0D"/>
                </a:solidFill>
                <a:ea typeface="Calibri" pitchFamily="34" charset="0"/>
                <a:cs typeface="Times New Roman" pitchFamily="18" charset="0"/>
              </a:rPr>
              <a:t>La Oficina de Proyectos de Informática</a:t>
            </a:r>
            <a:endParaRPr lang="es-VE" dirty="0"/>
          </a:p>
        </p:txBody>
      </p:sp>
      <p:sp>
        <p:nvSpPr>
          <p:cNvPr id="12" name="Rectangle 6">
            <a:extLst>
              <a:ext uri="{FF2B5EF4-FFF2-40B4-BE49-F238E27FC236}">
                <a16:creationId xmlns:a16="http://schemas.microsoft.com/office/drawing/2014/main" id="{D3D73BD8-32C1-4EDE-A782-B0E6FB340436}"/>
              </a:ext>
            </a:extLst>
          </p:cNvPr>
          <p:cNvSpPr>
            <a:spLocks noChangeArrowheads="1"/>
          </p:cNvSpPr>
          <p:nvPr userDrawn="1"/>
        </p:nvSpPr>
        <p:spPr bwMode="auto">
          <a:xfrm>
            <a:off x="6572250" y="581025"/>
            <a:ext cx="2428875" cy="276225"/>
          </a:xfrm>
          <a:prstGeom prst="rect">
            <a:avLst/>
          </a:prstGeom>
          <a:noFill/>
          <a:ln w="9525">
            <a:noFill/>
            <a:miter lim="800000"/>
            <a:headEnd/>
            <a:tailEnd/>
          </a:ln>
          <a:effectLst/>
        </p:spPr>
        <p:txBody>
          <a:bodyPr anchor="ctr">
            <a:spAutoFit/>
          </a:bodyPr>
          <a:lstStyle/>
          <a:p>
            <a:pPr algn="r">
              <a:tabLst>
                <a:tab pos="2806700" algn="ctr"/>
                <a:tab pos="5611813" algn="r"/>
              </a:tabLst>
              <a:defRPr/>
            </a:pPr>
            <a:r>
              <a:rPr lang="es-VE" sz="1200" b="1" i="1" dirty="0">
                <a:solidFill>
                  <a:srgbClr val="365F91"/>
                </a:solidFill>
                <a:ea typeface="Calibri" pitchFamily="34" charset="0"/>
                <a:cs typeface="Times New Roman" pitchFamily="18" charset="0"/>
              </a:rPr>
              <a:t>www.pmoinformatica.com</a:t>
            </a:r>
            <a:endParaRPr lang="es-VE" dirty="0"/>
          </a:p>
        </p:txBody>
      </p:sp>
    </p:spTree>
    <p:extLst>
      <p:ext uri="{BB962C8B-B14F-4D97-AF65-F5344CB8AC3E}">
        <p14:creationId xmlns:p14="http://schemas.microsoft.com/office/powerpoint/2010/main" val="3261938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88CE87-6395-404B-999B-EAE113243E76}"/>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99529741-0C47-4A2F-ABF6-CB4CF4EEE859}"/>
              </a:ext>
            </a:extLst>
          </p:cNvPr>
          <p:cNvSpPr>
            <a:spLocks noGrp="1"/>
          </p:cNvSpPr>
          <p:nvPr>
            <p:ph type="dt" sz="half" idx="10"/>
          </p:nvPr>
        </p:nvSpPr>
        <p:spPr/>
        <p:txBody>
          <a:bodyPr/>
          <a:lstStyle/>
          <a:p>
            <a:pPr>
              <a:defRPr/>
            </a:pPr>
            <a:fld id="{B55C2E1D-36C1-4A0C-B802-C75B03552297}" type="datetime1">
              <a:rPr lang="es-VE" smtClean="0"/>
              <a:t>16/8/2018</a:t>
            </a:fld>
            <a:endParaRPr lang="es-VE" dirty="0"/>
          </a:p>
        </p:txBody>
      </p:sp>
      <p:sp>
        <p:nvSpPr>
          <p:cNvPr id="4" name="Marcador de pie de página 3">
            <a:extLst>
              <a:ext uri="{FF2B5EF4-FFF2-40B4-BE49-F238E27FC236}">
                <a16:creationId xmlns:a16="http://schemas.microsoft.com/office/drawing/2014/main" id="{520EF983-8B21-4A7F-B586-57E604B28D30}"/>
              </a:ext>
            </a:extLst>
          </p:cNvPr>
          <p:cNvSpPr>
            <a:spLocks noGrp="1"/>
          </p:cNvSpPr>
          <p:nvPr>
            <p:ph type="ftr" sz="quarter" idx="11"/>
          </p:nvPr>
        </p:nvSpPr>
        <p:spPr/>
        <p:txBody>
          <a:bodyPr/>
          <a:lstStyle/>
          <a:p>
            <a:pPr>
              <a:defRPr/>
            </a:pPr>
            <a:endParaRPr lang="es-VE"/>
          </a:p>
        </p:txBody>
      </p:sp>
      <p:sp>
        <p:nvSpPr>
          <p:cNvPr id="5" name="Marcador de número de diapositiva 4">
            <a:extLst>
              <a:ext uri="{FF2B5EF4-FFF2-40B4-BE49-F238E27FC236}">
                <a16:creationId xmlns:a16="http://schemas.microsoft.com/office/drawing/2014/main" id="{BEC0C716-B70B-45AC-AC28-B891729DEB28}"/>
              </a:ext>
            </a:extLst>
          </p:cNvPr>
          <p:cNvSpPr>
            <a:spLocks noGrp="1"/>
          </p:cNvSpPr>
          <p:nvPr>
            <p:ph type="sldNum" sz="quarter" idx="12"/>
          </p:nvPr>
        </p:nvSpPr>
        <p:spPr/>
        <p:txBody>
          <a:bodyPr/>
          <a:lstStyle/>
          <a:p>
            <a:fld id="{5E9C37FD-6DC2-4D60-B2B6-B8F8C6E865E8}" type="slidenum">
              <a:rPr lang="es-VE" altLang="es-MX" smtClean="0"/>
              <a:pPr/>
              <a:t>‹Nº›</a:t>
            </a:fld>
            <a:endParaRPr lang="es-VE" altLang="es-MX"/>
          </a:p>
        </p:txBody>
      </p:sp>
    </p:spTree>
    <p:extLst>
      <p:ext uri="{BB962C8B-B14F-4D97-AF65-F5344CB8AC3E}">
        <p14:creationId xmlns:p14="http://schemas.microsoft.com/office/powerpoint/2010/main" val="1581952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AED6AF1-1E13-4C2F-9481-17316841A8D5}"/>
              </a:ext>
            </a:extLst>
          </p:cNvPr>
          <p:cNvSpPr>
            <a:spLocks noGrp="1"/>
          </p:cNvSpPr>
          <p:nvPr>
            <p:ph type="dt" sz="half" idx="10"/>
          </p:nvPr>
        </p:nvSpPr>
        <p:spPr/>
        <p:txBody>
          <a:bodyPr/>
          <a:lstStyle/>
          <a:p>
            <a:pPr>
              <a:defRPr/>
            </a:pPr>
            <a:fld id="{B8D08DAD-16BA-49D7-A8CA-28E8A930AF7D}" type="datetime1">
              <a:rPr lang="es-VE" smtClean="0"/>
              <a:t>16/8/2018</a:t>
            </a:fld>
            <a:endParaRPr lang="es-VE" dirty="0"/>
          </a:p>
        </p:txBody>
      </p:sp>
      <p:sp>
        <p:nvSpPr>
          <p:cNvPr id="3" name="Marcador de pie de página 2">
            <a:extLst>
              <a:ext uri="{FF2B5EF4-FFF2-40B4-BE49-F238E27FC236}">
                <a16:creationId xmlns:a16="http://schemas.microsoft.com/office/drawing/2014/main" id="{87D92F80-C978-4D74-873D-9E4A26749250}"/>
              </a:ext>
            </a:extLst>
          </p:cNvPr>
          <p:cNvSpPr>
            <a:spLocks noGrp="1"/>
          </p:cNvSpPr>
          <p:nvPr>
            <p:ph type="ftr" sz="quarter" idx="11"/>
          </p:nvPr>
        </p:nvSpPr>
        <p:spPr/>
        <p:txBody>
          <a:bodyPr/>
          <a:lstStyle/>
          <a:p>
            <a:pPr>
              <a:defRPr/>
            </a:pPr>
            <a:endParaRPr lang="es-VE"/>
          </a:p>
        </p:txBody>
      </p:sp>
      <p:sp>
        <p:nvSpPr>
          <p:cNvPr id="4" name="Marcador de número de diapositiva 3">
            <a:extLst>
              <a:ext uri="{FF2B5EF4-FFF2-40B4-BE49-F238E27FC236}">
                <a16:creationId xmlns:a16="http://schemas.microsoft.com/office/drawing/2014/main" id="{2AD83317-C408-4DA4-8738-55ACC0B95EFB}"/>
              </a:ext>
            </a:extLst>
          </p:cNvPr>
          <p:cNvSpPr>
            <a:spLocks noGrp="1"/>
          </p:cNvSpPr>
          <p:nvPr>
            <p:ph type="sldNum" sz="quarter" idx="12"/>
          </p:nvPr>
        </p:nvSpPr>
        <p:spPr/>
        <p:txBody>
          <a:bodyPr/>
          <a:lstStyle/>
          <a:p>
            <a:fld id="{E58C9C3D-BBDF-4480-AEC4-EB83154C2467}" type="slidenum">
              <a:rPr lang="es-VE" altLang="es-MX" smtClean="0"/>
              <a:pPr/>
              <a:t>‹Nº›</a:t>
            </a:fld>
            <a:endParaRPr lang="es-VE" altLang="es-MX"/>
          </a:p>
        </p:txBody>
      </p:sp>
    </p:spTree>
    <p:extLst>
      <p:ext uri="{BB962C8B-B14F-4D97-AF65-F5344CB8AC3E}">
        <p14:creationId xmlns:p14="http://schemas.microsoft.com/office/powerpoint/2010/main" val="3952674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985B09-890E-4C1B-A960-B76E623F2780}"/>
              </a:ext>
            </a:extLst>
          </p:cNvPr>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8159B039-2FF4-4878-9F75-F3EB0065E6AB}"/>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378A3652-8E0A-47A8-B04C-4EC9AB58E8BA}"/>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Editar los estilos de texto del patrón</a:t>
            </a:r>
          </a:p>
        </p:txBody>
      </p:sp>
      <p:sp>
        <p:nvSpPr>
          <p:cNvPr id="5" name="Marcador de fecha 4">
            <a:extLst>
              <a:ext uri="{FF2B5EF4-FFF2-40B4-BE49-F238E27FC236}">
                <a16:creationId xmlns:a16="http://schemas.microsoft.com/office/drawing/2014/main" id="{5E000FB7-AEF9-4EC7-827D-75E03A7C705F}"/>
              </a:ext>
            </a:extLst>
          </p:cNvPr>
          <p:cNvSpPr>
            <a:spLocks noGrp="1"/>
          </p:cNvSpPr>
          <p:nvPr>
            <p:ph type="dt" sz="half" idx="10"/>
          </p:nvPr>
        </p:nvSpPr>
        <p:spPr/>
        <p:txBody>
          <a:bodyPr/>
          <a:lstStyle/>
          <a:p>
            <a:pPr>
              <a:defRPr/>
            </a:pPr>
            <a:fld id="{4E404D72-258F-4244-9658-9AE2745639DB}" type="datetime1">
              <a:rPr lang="es-VE" smtClean="0"/>
              <a:t>16/8/2018</a:t>
            </a:fld>
            <a:endParaRPr lang="es-VE" dirty="0"/>
          </a:p>
        </p:txBody>
      </p:sp>
      <p:sp>
        <p:nvSpPr>
          <p:cNvPr id="6" name="Marcador de pie de página 5">
            <a:extLst>
              <a:ext uri="{FF2B5EF4-FFF2-40B4-BE49-F238E27FC236}">
                <a16:creationId xmlns:a16="http://schemas.microsoft.com/office/drawing/2014/main" id="{76C41E35-FB82-4E0F-8D1F-B7C22F19FBCA}"/>
              </a:ext>
            </a:extLst>
          </p:cNvPr>
          <p:cNvSpPr>
            <a:spLocks noGrp="1"/>
          </p:cNvSpPr>
          <p:nvPr>
            <p:ph type="ftr" sz="quarter" idx="11"/>
          </p:nvPr>
        </p:nvSpPr>
        <p:spPr/>
        <p:txBody>
          <a:bodyPr/>
          <a:lstStyle/>
          <a:p>
            <a:pPr>
              <a:defRPr/>
            </a:pPr>
            <a:endParaRPr lang="es-VE"/>
          </a:p>
        </p:txBody>
      </p:sp>
      <p:sp>
        <p:nvSpPr>
          <p:cNvPr id="7" name="Marcador de número de diapositiva 6">
            <a:extLst>
              <a:ext uri="{FF2B5EF4-FFF2-40B4-BE49-F238E27FC236}">
                <a16:creationId xmlns:a16="http://schemas.microsoft.com/office/drawing/2014/main" id="{2D5B78FC-26D3-41BD-9DBA-DDA1753D2432}"/>
              </a:ext>
            </a:extLst>
          </p:cNvPr>
          <p:cNvSpPr>
            <a:spLocks noGrp="1"/>
          </p:cNvSpPr>
          <p:nvPr>
            <p:ph type="sldNum" sz="quarter" idx="12"/>
          </p:nvPr>
        </p:nvSpPr>
        <p:spPr/>
        <p:txBody>
          <a:bodyPr/>
          <a:lstStyle/>
          <a:p>
            <a:fld id="{407B1A13-2923-41FD-B348-92F42E5DC7D5}" type="slidenum">
              <a:rPr lang="es-VE" altLang="es-MX" smtClean="0"/>
              <a:pPr/>
              <a:t>‹Nº›</a:t>
            </a:fld>
            <a:endParaRPr lang="es-VE" altLang="es-MX"/>
          </a:p>
        </p:txBody>
      </p:sp>
    </p:spTree>
    <p:extLst>
      <p:ext uri="{BB962C8B-B14F-4D97-AF65-F5344CB8AC3E}">
        <p14:creationId xmlns:p14="http://schemas.microsoft.com/office/powerpoint/2010/main" val="2668210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EB32CE-7907-49EF-93CE-9A47AC5EA17A}"/>
              </a:ext>
            </a:extLst>
          </p:cNvPr>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5909F348-3782-47BA-B759-BFB653163A2F}"/>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s-MX"/>
          </a:p>
        </p:txBody>
      </p:sp>
      <p:sp>
        <p:nvSpPr>
          <p:cNvPr id="4" name="Marcador de texto 3">
            <a:extLst>
              <a:ext uri="{FF2B5EF4-FFF2-40B4-BE49-F238E27FC236}">
                <a16:creationId xmlns:a16="http://schemas.microsoft.com/office/drawing/2014/main" id="{FA2ABF6E-ABF2-45A8-8BF4-E222FD600A3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Editar los estilos de texto del patrón</a:t>
            </a:r>
          </a:p>
        </p:txBody>
      </p:sp>
      <p:sp>
        <p:nvSpPr>
          <p:cNvPr id="5" name="Marcador de fecha 4">
            <a:extLst>
              <a:ext uri="{FF2B5EF4-FFF2-40B4-BE49-F238E27FC236}">
                <a16:creationId xmlns:a16="http://schemas.microsoft.com/office/drawing/2014/main" id="{9CF91237-F254-404C-B0E1-11AB6C803D66}"/>
              </a:ext>
            </a:extLst>
          </p:cNvPr>
          <p:cNvSpPr>
            <a:spLocks noGrp="1"/>
          </p:cNvSpPr>
          <p:nvPr>
            <p:ph type="dt" sz="half" idx="10"/>
          </p:nvPr>
        </p:nvSpPr>
        <p:spPr/>
        <p:txBody>
          <a:bodyPr/>
          <a:lstStyle/>
          <a:p>
            <a:pPr>
              <a:defRPr/>
            </a:pPr>
            <a:fld id="{12A74447-CBD3-447F-8B2C-61C1E0F91049}" type="datetime1">
              <a:rPr lang="es-VE" smtClean="0"/>
              <a:t>16/8/2018</a:t>
            </a:fld>
            <a:endParaRPr lang="es-VE" dirty="0"/>
          </a:p>
        </p:txBody>
      </p:sp>
      <p:sp>
        <p:nvSpPr>
          <p:cNvPr id="6" name="Marcador de pie de página 5">
            <a:extLst>
              <a:ext uri="{FF2B5EF4-FFF2-40B4-BE49-F238E27FC236}">
                <a16:creationId xmlns:a16="http://schemas.microsoft.com/office/drawing/2014/main" id="{D047DEFF-D99A-4FCC-8DD1-04C164F24798}"/>
              </a:ext>
            </a:extLst>
          </p:cNvPr>
          <p:cNvSpPr>
            <a:spLocks noGrp="1"/>
          </p:cNvSpPr>
          <p:nvPr>
            <p:ph type="ftr" sz="quarter" idx="11"/>
          </p:nvPr>
        </p:nvSpPr>
        <p:spPr/>
        <p:txBody>
          <a:bodyPr/>
          <a:lstStyle/>
          <a:p>
            <a:pPr>
              <a:defRPr/>
            </a:pPr>
            <a:endParaRPr lang="es-VE"/>
          </a:p>
        </p:txBody>
      </p:sp>
      <p:sp>
        <p:nvSpPr>
          <p:cNvPr id="7" name="Marcador de número de diapositiva 6">
            <a:extLst>
              <a:ext uri="{FF2B5EF4-FFF2-40B4-BE49-F238E27FC236}">
                <a16:creationId xmlns:a16="http://schemas.microsoft.com/office/drawing/2014/main" id="{9B98B851-BB6E-4B60-988E-5AC9E31ACBA9}"/>
              </a:ext>
            </a:extLst>
          </p:cNvPr>
          <p:cNvSpPr>
            <a:spLocks noGrp="1"/>
          </p:cNvSpPr>
          <p:nvPr>
            <p:ph type="sldNum" sz="quarter" idx="12"/>
          </p:nvPr>
        </p:nvSpPr>
        <p:spPr/>
        <p:txBody>
          <a:bodyPr/>
          <a:lstStyle/>
          <a:p>
            <a:fld id="{E133E53D-D38B-4966-914C-913F29A8F1AC}" type="slidenum">
              <a:rPr lang="es-VE" altLang="es-MX" smtClean="0"/>
              <a:pPr/>
              <a:t>‹Nº›</a:t>
            </a:fld>
            <a:endParaRPr lang="es-VE" altLang="es-MX"/>
          </a:p>
        </p:txBody>
      </p:sp>
    </p:spTree>
    <p:extLst>
      <p:ext uri="{BB962C8B-B14F-4D97-AF65-F5344CB8AC3E}">
        <p14:creationId xmlns:p14="http://schemas.microsoft.com/office/powerpoint/2010/main" val="3515089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8A3F3E9-37AF-450C-A812-0E2372CE603F}"/>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58E56C74-E73D-47EB-A5FA-D16E1F36081E}"/>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529C6E67-89BF-47DD-AD1E-C89BDD7013F5}"/>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B2255B2C-FD25-4B3A-A256-2F09E75CC240}" type="datetime1">
              <a:rPr lang="es-VE" smtClean="0"/>
              <a:t>16/8/2018</a:t>
            </a:fld>
            <a:endParaRPr lang="es-VE" dirty="0"/>
          </a:p>
        </p:txBody>
      </p:sp>
      <p:sp>
        <p:nvSpPr>
          <p:cNvPr id="5" name="Marcador de pie de página 4">
            <a:extLst>
              <a:ext uri="{FF2B5EF4-FFF2-40B4-BE49-F238E27FC236}">
                <a16:creationId xmlns:a16="http://schemas.microsoft.com/office/drawing/2014/main" id="{0E14C1CC-03DA-41A6-97BB-A4C7D3B65FF4}"/>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s-VE"/>
          </a:p>
        </p:txBody>
      </p:sp>
      <p:sp>
        <p:nvSpPr>
          <p:cNvPr id="6" name="Marcador de número de diapositiva 5">
            <a:extLst>
              <a:ext uri="{FF2B5EF4-FFF2-40B4-BE49-F238E27FC236}">
                <a16:creationId xmlns:a16="http://schemas.microsoft.com/office/drawing/2014/main" id="{B2BD5D7B-4EF1-4AFE-9FB6-41EABB693225}"/>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E9C37FD-6DC2-4D60-B2B6-B8F8C6E865E8}" type="slidenum">
              <a:rPr lang="es-VE" altLang="es-MX" smtClean="0"/>
              <a:pPr/>
              <a:t>‹Nº›</a:t>
            </a:fld>
            <a:endParaRPr lang="es-VE" altLang="es-MX"/>
          </a:p>
        </p:txBody>
      </p:sp>
    </p:spTree>
    <p:extLst>
      <p:ext uri="{BB962C8B-B14F-4D97-AF65-F5344CB8AC3E}">
        <p14:creationId xmlns:p14="http://schemas.microsoft.com/office/powerpoint/2010/main" val="2190129816"/>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MX"/>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1 Título">
            <a:extLst>
              <a:ext uri="{FF2B5EF4-FFF2-40B4-BE49-F238E27FC236}">
                <a16:creationId xmlns:a16="http://schemas.microsoft.com/office/drawing/2014/main" id="{8EBBE254-72BE-4DD9-86DF-06DCD26EFC11}"/>
              </a:ext>
            </a:extLst>
          </p:cNvPr>
          <p:cNvSpPr>
            <a:spLocks noGrp="1"/>
          </p:cNvSpPr>
          <p:nvPr>
            <p:ph type="ctrTitle"/>
          </p:nvPr>
        </p:nvSpPr>
        <p:spPr>
          <a:xfrm>
            <a:off x="1143000" y="1122363"/>
            <a:ext cx="6858000" cy="2387600"/>
          </a:xfrm>
        </p:spPr>
        <p:txBody>
          <a:bodyPr/>
          <a:lstStyle/>
          <a:p>
            <a:pPr eaLnBrk="1" hangingPunct="1">
              <a:defRPr/>
            </a:pPr>
            <a:r>
              <a:rPr lang="es-VE" b="1" dirty="0"/>
              <a:t>Caso de Negocio</a:t>
            </a:r>
            <a:br>
              <a:rPr lang="es-VE" b="1" dirty="0"/>
            </a:br>
            <a:r>
              <a:rPr lang="es-ES" sz="2000" dirty="0"/>
              <a:t>Innovación Tecnológica Para La Notificación De Abusos En El Transporte Público Del Municipio De Amatitlán Mediante Aplicación Móvil</a:t>
            </a:r>
            <a:r>
              <a:rPr lang="es-VE" sz="1100" dirty="0">
                <a:solidFill>
                  <a:srgbClr val="00B050"/>
                </a:solidFill>
              </a:rPr>
              <a:t> </a:t>
            </a:r>
            <a:endParaRPr lang="es-VE" sz="2400" dirty="0">
              <a:solidFill>
                <a:srgbClr val="00B050"/>
              </a:solidFill>
              <a:latin typeface="+mn-lt"/>
              <a:ea typeface="+mn-ea"/>
              <a:cs typeface="+mn-cs"/>
            </a:endParaRPr>
          </a:p>
        </p:txBody>
      </p:sp>
      <p:sp>
        <p:nvSpPr>
          <p:cNvPr id="3" name="2 Subtítulo">
            <a:extLst>
              <a:ext uri="{FF2B5EF4-FFF2-40B4-BE49-F238E27FC236}">
                <a16:creationId xmlns:a16="http://schemas.microsoft.com/office/drawing/2014/main" id="{F50B2437-9FA7-45A9-9FC6-CC9F2F3F2E7B}"/>
              </a:ext>
            </a:extLst>
          </p:cNvPr>
          <p:cNvSpPr>
            <a:spLocks noGrp="1"/>
          </p:cNvSpPr>
          <p:nvPr>
            <p:ph type="subTitle" idx="1"/>
          </p:nvPr>
        </p:nvSpPr>
        <p:spPr>
          <a:xfrm>
            <a:off x="1500188" y="3786188"/>
            <a:ext cx="6400800" cy="1500187"/>
          </a:xfrm>
        </p:spPr>
        <p:txBody>
          <a:bodyPr rtlCol="0">
            <a:normAutofit fontScale="85000" lnSpcReduction="20000"/>
          </a:bodyPr>
          <a:lstStyle/>
          <a:p>
            <a:pPr algn="l" eaLnBrk="1" fontAlgn="auto" hangingPunct="1">
              <a:spcAft>
                <a:spcPts val="0"/>
              </a:spcAft>
              <a:defRPr/>
            </a:pPr>
            <a:r>
              <a:rPr lang="es-VE" sz="2800" b="1" dirty="0"/>
              <a:t>Organización: </a:t>
            </a:r>
            <a:r>
              <a:rPr lang="es-VE" sz="2800" b="1" dirty="0">
                <a:solidFill>
                  <a:srgbClr val="00B050"/>
                </a:solidFill>
              </a:rPr>
              <a:t>GregSoft</a:t>
            </a:r>
          </a:p>
          <a:p>
            <a:pPr algn="l" eaLnBrk="1" fontAlgn="auto" hangingPunct="1">
              <a:spcAft>
                <a:spcPts val="0"/>
              </a:spcAft>
              <a:defRPr/>
            </a:pPr>
            <a:r>
              <a:rPr lang="es-VE" sz="2800" b="1" dirty="0"/>
              <a:t>Fecha:</a:t>
            </a:r>
            <a:r>
              <a:rPr lang="es-VE" sz="2800" dirty="0"/>
              <a:t> </a:t>
            </a:r>
            <a:r>
              <a:rPr lang="es-VE" sz="2800" b="1" dirty="0">
                <a:solidFill>
                  <a:srgbClr val="00B050"/>
                </a:solidFill>
              </a:rPr>
              <a:t>02 de agosto del 2018</a:t>
            </a:r>
          </a:p>
          <a:p>
            <a:pPr algn="l" eaLnBrk="1" fontAlgn="auto" hangingPunct="1">
              <a:spcAft>
                <a:spcPts val="0"/>
              </a:spcAft>
              <a:defRPr/>
            </a:pPr>
            <a:r>
              <a:rPr lang="es-VE" sz="2800" b="1" dirty="0"/>
              <a:t>Cliente: </a:t>
            </a:r>
            <a:r>
              <a:rPr lang="es-VE" sz="2800" b="1" dirty="0">
                <a:solidFill>
                  <a:srgbClr val="00B050"/>
                </a:solidFill>
              </a:rPr>
              <a:t>Municipalidad de Amatitlán</a:t>
            </a:r>
          </a:p>
          <a:p>
            <a:pPr algn="l" eaLnBrk="1" fontAlgn="auto" hangingPunct="1">
              <a:spcAft>
                <a:spcPts val="0"/>
              </a:spcAft>
              <a:defRPr/>
            </a:pPr>
            <a:r>
              <a:rPr lang="es-VE" sz="2800" b="1" dirty="0"/>
              <a:t>Patrocinador: </a:t>
            </a:r>
            <a:r>
              <a:rPr lang="es-VE" sz="2800" b="1" dirty="0">
                <a:solidFill>
                  <a:srgbClr val="00B050"/>
                </a:solidFill>
              </a:rPr>
              <a:t>Víctor Morales</a:t>
            </a:r>
            <a:endParaRPr lang="es-VE" sz="2800" b="1" dirty="0"/>
          </a:p>
          <a:p>
            <a:pPr algn="l" eaLnBrk="1" fontAlgn="auto" hangingPunct="1">
              <a:spcAft>
                <a:spcPts val="0"/>
              </a:spcAft>
              <a:defRPr/>
            </a:pPr>
            <a:endParaRPr lang="es-VE" sz="2800" b="1" dirty="0">
              <a:solidFill>
                <a:srgbClr val="00B050"/>
              </a:solidFill>
            </a:endParaRPr>
          </a:p>
        </p:txBody>
      </p:sp>
      <p:sp>
        <p:nvSpPr>
          <p:cNvPr id="4" name="3 Marcador de número de diapositiva">
            <a:extLst>
              <a:ext uri="{FF2B5EF4-FFF2-40B4-BE49-F238E27FC236}">
                <a16:creationId xmlns:a16="http://schemas.microsoft.com/office/drawing/2014/main" id="{E2CDF45E-FCC3-4C8F-A1B7-249CD3B0DEFF}"/>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77D22F9-4069-4DF9-B754-2F4EA93937F3}" type="slidenum">
              <a:rPr lang="es-VE" altLang="es-MX">
                <a:solidFill>
                  <a:srgbClr val="898989"/>
                </a:solidFill>
                <a:latin typeface="Calibri" panose="020F0502020204030204" pitchFamily="34" charset="0"/>
              </a:rPr>
              <a:pPr eaLnBrk="1" hangingPunct="1"/>
              <a:t>1</a:t>
            </a:fld>
            <a:endParaRPr lang="es-VE" altLang="es-MX">
              <a:solidFill>
                <a:srgbClr val="898989"/>
              </a:solidFill>
              <a:latin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1 Título">
            <a:extLst>
              <a:ext uri="{FF2B5EF4-FFF2-40B4-BE49-F238E27FC236}">
                <a16:creationId xmlns:a16="http://schemas.microsoft.com/office/drawing/2014/main" id="{11A95B4D-3270-49EC-A3F7-FAB71DDC7890}"/>
              </a:ext>
            </a:extLst>
          </p:cNvPr>
          <p:cNvSpPr txBox="1">
            <a:spLocks/>
          </p:cNvSpPr>
          <p:nvPr/>
        </p:nvSpPr>
        <p:spPr>
          <a:xfrm>
            <a:off x="500063" y="1357313"/>
            <a:ext cx="8258175" cy="357187"/>
          </a:xfrm>
          <a:prstGeom prst="rect">
            <a:avLst/>
          </a:prstGeom>
        </p:spPr>
        <p:txBody>
          <a:bodyPr anchor="ctr"/>
          <a:lstStyle/>
          <a:p>
            <a:pPr fontAlgn="auto">
              <a:spcAft>
                <a:spcPts val="0"/>
              </a:spcAft>
              <a:defRPr/>
            </a:pPr>
            <a:r>
              <a:rPr lang="es-VE" sz="2800" b="1" dirty="0">
                <a:latin typeface="+mj-lt"/>
                <a:ea typeface="+mj-ea"/>
                <a:cs typeface="+mj-cs"/>
              </a:rPr>
              <a:t>Análisis de Alternativas</a:t>
            </a:r>
          </a:p>
        </p:txBody>
      </p:sp>
      <p:graphicFrame>
        <p:nvGraphicFramePr>
          <p:cNvPr id="4" name="3 Tabla">
            <a:extLst>
              <a:ext uri="{FF2B5EF4-FFF2-40B4-BE49-F238E27FC236}">
                <a16:creationId xmlns:a16="http://schemas.microsoft.com/office/drawing/2014/main" id="{842DC8C6-3CCA-4048-B475-360C3AD10A04}"/>
              </a:ext>
            </a:extLst>
          </p:cNvPr>
          <p:cNvGraphicFramePr>
            <a:graphicFrameLocks noGrp="1"/>
          </p:cNvGraphicFramePr>
          <p:nvPr/>
        </p:nvGraphicFramePr>
        <p:xfrm>
          <a:off x="542925" y="2760663"/>
          <a:ext cx="8172450" cy="3382962"/>
        </p:xfrm>
        <a:graphic>
          <a:graphicData uri="http://schemas.openxmlformats.org/drawingml/2006/table">
            <a:tbl>
              <a:tblPr firstRow="1" bandRow="1">
                <a:tableStyleId>{5C22544A-7EE6-4342-B048-85BDC9FD1C3A}</a:tableStyleId>
              </a:tblPr>
              <a:tblGrid>
                <a:gridCol w="4243401">
                  <a:extLst>
                    <a:ext uri="{9D8B030D-6E8A-4147-A177-3AD203B41FA5}">
                      <a16:colId xmlns:a16="http://schemas.microsoft.com/office/drawing/2014/main" val="20000"/>
                    </a:ext>
                  </a:extLst>
                </a:gridCol>
                <a:gridCol w="3929049">
                  <a:extLst>
                    <a:ext uri="{9D8B030D-6E8A-4147-A177-3AD203B41FA5}">
                      <a16:colId xmlns:a16="http://schemas.microsoft.com/office/drawing/2014/main" val="20001"/>
                    </a:ext>
                  </a:extLst>
                </a:gridCol>
              </a:tblGrid>
              <a:tr h="365726">
                <a:tc>
                  <a:txBody>
                    <a:bodyPr/>
                    <a:lstStyle/>
                    <a:p>
                      <a:pPr algn="ctr"/>
                      <a:r>
                        <a:rPr lang="es-VE" sz="1800" dirty="0"/>
                        <a:t>Alternativas</a:t>
                      </a:r>
                    </a:p>
                  </a:txBody>
                  <a:tcPr marL="91439" marR="91439" marT="45716" marB="45716"/>
                </a:tc>
                <a:tc>
                  <a:txBody>
                    <a:bodyPr/>
                    <a:lstStyle/>
                    <a:p>
                      <a:pPr algn="ctr"/>
                      <a:r>
                        <a:rPr lang="es-VE" sz="1800" dirty="0"/>
                        <a:t>Razones para no seleccionarla</a:t>
                      </a:r>
                    </a:p>
                  </a:txBody>
                  <a:tcPr marL="91439" marR="91439" marT="45716" marB="45716"/>
                </a:tc>
                <a:extLst>
                  <a:ext uri="{0D108BD9-81ED-4DB2-BD59-A6C34878D82A}">
                    <a16:rowId xmlns:a16="http://schemas.microsoft.com/office/drawing/2014/main" val="10000"/>
                  </a:ext>
                </a:extLst>
              </a:tr>
              <a:tr h="640020">
                <a:tc>
                  <a:txBody>
                    <a:bodyPr/>
                    <a:lstStyle/>
                    <a:p>
                      <a:pPr algn="l"/>
                      <a:r>
                        <a:rPr lang="es-VE" sz="1800" dirty="0">
                          <a:solidFill>
                            <a:srgbClr val="00B050"/>
                          </a:solidFill>
                        </a:rPr>
                        <a:t>Mantener el estatus quo actual</a:t>
                      </a:r>
                    </a:p>
                  </a:txBody>
                  <a:tcPr marL="91439" marR="91439" marT="45716" marB="45716"/>
                </a:tc>
                <a:tc>
                  <a:txBody>
                    <a:bodyPr/>
                    <a:lstStyle/>
                    <a:p>
                      <a:pPr algn="l"/>
                      <a:r>
                        <a:rPr lang="es-VE" sz="1800" kern="1200" dirty="0">
                          <a:solidFill>
                            <a:srgbClr val="00B050"/>
                          </a:solidFill>
                          <a:latin typeface="+mn-lt"/>
                          <a:ea typeface="+mn-ea"/>
                          <a:cs typeface="+mn-cs"/>
                        </a:rPr>
                        <a:t>Listar</a:t>
                      </a:r>
                      <a:r>
                        <a:rPr lang="es-VE" sz="1800" kern="1200" baseline="0" dirty="0">
                          <a:solidFill>
                            <a:srgbClr val="00B050"/>
                          </a:solidFill>
                          <a:latin typeface="+mn-lt"/>
                          <a:ea typeface="+mn-ea"/>
                          <a:cs typeface="+mn-cs"/>
                        </a:rPr>
                        <a:t> las razones por las cuales no se selecciona esta alternativa.</a:t>
                      </a:r>
                      <a:endParaRPr lang="es-VE" sz="1800" kern="1200" dirty="0">
                        <a:solidFill>
                          <a:srgbClr val="00B050"/>
                        </a:solidFill>
                        <a:latin typeface="+mn-lt"/>
                        <a:ea typeface="+mn-ea"/>
                        <a:cs typeface="+mn-cs"/>
                      </a:endParaRPr>
                    </a:p>
                  </a:txBody>
                  <a:tcPr marL="91439" marR="91439" marT="45716" marB="45716"/>
                </a:tc>
                <a:extLst>
                  <a:ext uri="{0D108BD9-81ED-4DB2-BD59-A6C34878D82A}">
                    <a16:rowId xmlns:a16="http://schemas.microsoft.com/office/drawing/2014/main" val="10001"/>
                  </a:ext>
                </a:extLst>
              </a:tr>
              <a:tr h="640020">
                <a:tc>
                  <a:txBody>
                    <a:bodyPr/>
                    <a:lstStyle/>
                    <a:p>
                      <a:pPr algn="l"/>
                      <a:r>
                        <a:rPr lang="es-VE" sz="1800" dirty="0">
                          <a:solidFill>
                            <a:srgbClr val="00B050"/>
                          </a:solidFill>
                        </a:rPr>
                        <a:t>Proyecto alternativo A</a:t>
                      </a:r>
                    </a:p>
                  </a:txBody>
                  <a:tcPr marL="91439" marR="91439" marT="45716" marB="4571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VE" sz="1800" kern="1200" dirty="0">
                          <a:solidFill>
                            <a:srgbClr val="00B050"/>
                          </a:solidFill>
                          <a:latin typeface="+mn-lt"/>
                          <a:ea typeface="+mn-ea"/>
                          <a:cs typeface="+mn-cs"/>
                        </a:rPr>
                        <a:t>Listar</a:t>
                      </a:r>
                      <a:r>
                        <a:rPr lang="es-VE" sz="1800" kern="1200" baseline="0" dirty="0">
                          <a:solidFill>
                            <a:srgbClr val="00B050"/>
                          </a:solidFill>
                          <a:latin typeface="+mn-lt"/>
                          <a:ea typeface="+mn-ea"/>
                          <a:cs typeface="+mn-cs"/>
                        </a:rPr>
                        <a:t> las razones por las cuales no se selecciona esta alternativa.</a:t>
                      </a:r>
                      <a:endParaRPr lang="es-VE" sz="1800" kern="1200" dirty="0">
                        <a:solidFill>
                          <a:srgbClr val="00B050"/>
                        </a:solidFill>
                        <a:latin typeface="+mn-lt"/>
                        <a:ea typeface="+mn-ea"/>
                        <a:cs typeface="+mn-cs"/>
                      </a:endParaRPr>
                    </a:p>
                  </a:txBody>
                  <a:tcPr marL="91439" marR="91439" marT="45716" marB="45716"/>
                </a:tc>
                <a:extLst>
                  <a:ext uri="{0D108BD9-81ED-4DB2-BD59-A6C34878D82A}">
                    <a16:rowId xmlns:a16="http://schemas.microsoft.com/office/drawing/2014/main" val="10002"/>
                  </a:ext>
                </a:extLst>
              </a:tr>
              <a:tr h="640020">
                <a:tc>
                  <a:txBody>
                    <a:bodyPr/>
                    <a:lstStyle/>
                    <a:p>
                      <a:pPr algn="l"/>
                      <a:r>
                        <a:rPr lang="es-VE" sz="1800" dirty="0">
                          <a:solidFill>
                            <a:srgbClr val="00B050"/>
                          </a:solidFill>
                        </a:rPr>
                        <a:t>Proyecto alternativo B</a:t>
                      </a:r>
                    </a:p>
                  </a:txBody>
                  <a:tcPr marL="91439" marR="91439" marT="45716" marB="4571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VE" sz="1800" kern="1200" dirty="0">
                          <a:solidFill>
                            <a:srgbClr val="00B050"/>
                          </a:solidFill>
                          <a:latin typeface="+mn-lt"/>
                          <a:ea typeface="+mn-ea"/>
                          <a:cs typeface="+mn-cs"/>
                        </a:rPr>
                        <a:t>Listar</a:t>
                      </a:r>
                      <a:r>
                        <a:rPr lang="es-VE" sz="1800" kern="1200" baseline="0" dirty="0">
                          <a:solidFill>
                            <a:srgbClr val="00B050"/>
                          </a:solidFill>
                          <a:latin typeface="+mn-lt"/>
                          <a:ea typeface="+mn-ea"/>
                          <a:cs typeface="+mn-cs"/>
                        </a:rPr>
                        <a:t> las razones por las cuales no se selecciona esta alternativa.</a:t>
                      </a:r>
                      <a:endParaRPr lang="es-VE" sz="1800" kern="1200" dirty="0">
                        <a:solidFill>
                          <a:srgbClr val="00B050"/>
                        </a:solidFill>
                        <a:latin typeface="+mn-lt"/>
                        <a:ea typeface="+mn-ea"/>
                        <a:cs typeface="+mn-cs"/>
                      </a:endParaRPr>
                    </a:p>
                  </a:txBody>
                  <a:tcPr marL="91439" marR="91439" marT="45716" marB="45716"/>
                </a:tc>
                <a:extLst>
                  <a:ext uri="{0D108BD9-81ED-4DB2-BD59-A6C34878D82A}">
                    <a16:rowId xmlns:a16="http://schemas.microsoft.com/office/drawing/2014/main" val="10003"/>
                  </a:ext>
                </a:extLst>
              </a:tr>
              <a:tr h="365726">
                <a:tc>
                  <a:txBody>
                    <a:bodyPr/>
                    <a:lstStyle/>
                    <a:p>
                      <a:pPr algn="l"/>
                      <a:r>
                        <a:rPr lang="es-VE" sz="1800" dirty="0">
                          <a:solidFill>
                            <a:srgbClr val="00B050"/>
                          </a:solidFill>
                        </a:rPr>
                        <a:t>….</a:t>
                      </a:r>
                    </a:p>
                  </a:txBody>
                  <a:tcPr marL="91439" marR="91439" marT="45716" marB="45716"/>
                </a:tc>
                <a:tc>
                  <a:txBody>
                    <a:bodyPr/>
                    <a:lstStyle/>
                    <a:p>
                      <a:pPr algn="l"/>
                      <a:endParaRPr lang="es-VE" sz="1800" kern="1200" dirty="0">
                        <a:solidFill>
                          <a:srgbClr val="00B050"/>
                        </a:solidFill>
                        <a:latin typeface="+mn-lt"/>
                        <a:ea typeface="+mn-ea"/>
                        <a:cs typeface="+mn-cs"/>
                      </a:endParaRPr>
                    </a:p>
                  </a:txBody>
                  <a:tcPr marL="91439" marR="91439" marT="45716" marB="45716"/>
                </a:tc>
                <a:extLst>
                  <a:ext uri="{0D108BD9-81ED-4DB2-BD59-A6C34878D82A}">
                    <a16:rowId xmlns:a16="http://schemas.microsoft.com/office/drawing/2014/main" val="10004"/>
                  </a:ext>
                </a:extLst>
              </a:tr>
              <a:tr h="365726">
                <a:tc>
                  <a:txBody>
                    <a:bodyPr/>
                    <a:lstStyle/>
                    <a:p>
                      <a:pPr algn="l"/>
                      <a:r>
                        <a:rPr lang="es-VE" sz="1800" dirty="0">
                          <a:solidFill>
                            <a:srgbClr val="00B050"/>
                          </a:solidFill>
                        </a:rPr>
                        <a:t>….</a:t>
                      </a:r>
                    </a:p>
                  </a:txBody>
                  <a:tcPr marL="91439" marR="91439" marT="45716" marB="45716"/>
                </a:tc>
                <a:tc>
                  <a:txBody>
                    <a:bodyPr/>
                    <a:lstStyle/>
                    <a:p>
                      <a:pPr algn="l"/>
                      <a:endParaRPr lang="es-VE" sz="1800" kern="1200" dirty="0">
                        <a:solidFill>
                          <a:srgbClr val="00B050"/>
                        </a:solidFill>
                        <a:latin typeface="+mn-lt"/>
                        <a:ea typeface="+mn-ea"/>
                        <a:cs typeface="+mn-cs"/>
                      </a:endParaRPr>
                    </a:p>
                  </a:txBody>
                  <a:tcPr marL="91439" marR="91439" marT="45716" marB="45716"/>
                </a:tc>
                <a:extLst>
                  <a:ext uri="{0D108BD9-81ED-4DB2-BD59-A6C34878D82A}">
                    <a16:rowId xmlns:a16="http://schemas.microsoft.com/office/drawing/2014/main" val="10005"/>
                  </a:ext>
                </a:extLst>
              </a:tr>
              <a:tr h="365726">
                <a:tc>
                  <a:txBody>
                    <a:bodyPr/>
                    <a:lstStyle/>
                    <a:p>
                      <a:pPr algn="l"/>
                      <a:r>
                        <a:rPr lang="es-VE" sz="1800" dirty="0">
                          <a:solidFill>
                            <a:srgbClr val="00B050"/>
                          </a:solidFill>
                        </a:rPr>
                        <a:t>….</a:t>
                      </a:r>
                    </a:p>
                  </a:txBody>
                  <a:tcPr marL="91439" marR="91439" marT="45716" marB="45716"/>
                </a:tc>
                <a:tc>
                  <a:txBody>
                    <a:bodyPr/>
                    <a:lstStyle/>
                    <a:p>
                      <a:pPr algn="l"/>
                      <a:endParaRPr lang="es-VE" sz="1800" kern="1200" dirty="0">
                        <a:solidFill>
                          <a:srgbClr val="00B050"/>
                        </a:solidFill>
                        <a:latin typeface="+mn-lt"/>
                        <a:ea typeface="+mn-ea"/>
                        <a:cs typeface="+mn-cs"/>
                      </a:endParaRPr>
                    </a:p>
                  </a:txBody>
                  <a:tcPr marL="91439" marR="91439" marT="45716" marB="45716"/>
                </a:tc>
                <a:extLst>
                  <a:ext uri="{0D108BD9-81ED-4DB2-BD59-A6C34878D82A}">
                    <a16:rowId xmlns:a16="http://schemas.microsoft.com/office/drawing/2014/main" val="10006"/>
                  </a:ext>
                </a:extLst>
              </a:tr>
            </a:tbl>
          </a:graphicData>
        </a:graphic>
      </p:graphicFrame>
      <p:sp>
        <p:nvSpPr>
          <p:cNvPr id="5" name="7 Marcador de contenido">
            <a:extLst>
              <a:ext uri="{FF2B5EF4-FFF2-40B4-BE49-F238E27FC236}">
                <a16:creationId xmlns:a16="http://schemas.microsoft.com/office/drawing/2014/main" id="{1DF1E608-2CFF-42EE-9F4E-D1FC9BE2AF54}"/>
              </a:ext>
            </a:extLst>
          </p:cNvPr>
          <p:cNvSpPr>
            <a:spLocks noGrp="1"/>
          </p:cNvSpPr>
          <p:nvPr>
            <p:ph sz="half" idx="1"/>
          </p:nvPr>
        </p:nvSpPr>
        <p:spPr>
          <a:xfrm>
            <a:off x="500063" y="1785938"/>
            <a:ext cx="8258175" cy="928687"/>
          </a:xfrm>
        </p:spPr>
        <p:txBody>
          <a:bodyPr/>
          <a:lstStyle/>
          <a:p>
            <a:pPr marL="0" indent="0" eaLnBrk="1" hangingPunct="1">
              <a:buFont typeface="Arial" charset="0"/>
              <a:buNone/>
              <a:defRPr/>
            </a:pPr>
            <a:r>
              <a:rPr lang="es-VE" sz="1800" dirty="0">
                <a:solidFill>
                  <a:srgbClr val="00B050"/>
                </a:solidFill>
              </a:rPr>
              <a:t>El caso de negocio es el resultado de seleccionar un proyecto o alternativa. En esta sección se describen otras alternativas que existían (inclusive mantener el estatus quo actual) y porque no se seleccionaron.</a:t>
            </a:r>
          </a:p>
          <a:p>
            <a:pPr eaLnBrk="1" hangingPunct="1">
              <a:buFont typeface="Arial" charset="0"/>
              <a:buChar char="•"/>
              <a:defRPr/>
            </a:pPr>
            <a:endParaRPr lang="es-VE" sz="1800" dirty="0">
              <a:solidFill>
                <a:srgbClr val="00B050"/>
              </a:solidFill>
            </a:endParaRPr>
          </a:p>
          <a:p>
            <a:pPr eaLnBrk="1" hangingPunct="1">
              <a:buFont typeface="Arial" charset="0"/>
              <a:buChar char="•"/>
              <a:defRPr/>
            </a:pPr>
            <a:endParaRPr lang="es-VE" sz="1800" dirty="0">
              <a:solidFill>
                <a:srgbClr val="00B050"/>
              </a:solidFill>
            </a:endParaRPr>
          </a:p>
        </p:txBody>
      </p:sp>
      <p:sp>
        <p:nvSpPr>
          <p:cNvPr id="6" name="5 Marcador de número de diapositiva">
            <a:extLst>
              <a:ext uri="{FF2B5EF4-FFF2-40B4-BE49-F238E27FC236}">
                <a16:creationId xmlns:a16="http://schemas.microsoft.com/office/drawing/2014/main" id="{701BD06B-E849-4509-9506-FFA241EA8FAB}"/>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1ACD044-1FF4-402D-806D-9720A6AC3621}" type="slidenum">
              <a:rPr lang="es-VE" altLang="es-MX">
                <a:solidFill>
                  <a:srgbClr val="898989"/>
                </a:solidFill>
                <a:latin typeface="Calibri" panose="020F0502020204030204" pitchFamily="34" charset="0"/>
              </a:rPr>
              <a:pPr eaLnBrk="1" hangingPunct="1"/>
              <a:t>10</a:t>
            </a:fld>
            <a:endParaRPr lang="es-VE" altLang="es-MX">
              <a:solidFill>
                <a:srgbClr val="898989"/>
              </a:solidFill>
              <a:latin typeface="Calibri" panose="020F05020202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1 Título">
            <a:extLst>
              <a:ext uri="{FF2B5EF4-FFF2-40B4-BE49-F238E27FC236}">
                <a16:creationId xmlns:a16="http://schemas.microsoft.com/office/drawing/2014/main" id="{A5278346-6A1E-48A6-986E-2C0DE4BDBB1E}"/>
              </a:ext>
            </a:extLst>
          </p:cNvPr>
          <p:cNvSpPr txBox="1">
            <a:spLocks/>
          </p:cNvSpPr>
          <p:nvPr/>
        </p:nvSpPr>
        <p:spPr>
          <a:xfrm>
            <a:off x="357188" y="1357313"/>
            <a:ext cx="8258175" cy="357187"/>
          </a:xfrm>
          <a:prstGeom prst="rect">
            <a:avLst/>
          </a:prstGeom>
        </p:spPr>
        <p:txBody>
          <a:bodyPr anchor="ctr"/>
          <a:lstStyle/>
          <a:p>
            <a:pPr fontAlgn="auto">
              <a:spcAft>
                <a:spcPts val="0"/>
              </a:spcAft>
              <a:defRPr/>
            </a:pPr>
            <a:r>
              <a:rPr lang="es-VE" sz="2800" b="1" dirty="0">
                <a:latin typeface="+mj-lt"/>
                <a:ea typeface="+mj-ea"/>
                <a:cs typeface="+mj-cs"/>
              </a:rPr>
              <a:t>Aprobaciones</a:t>
            </a:r>
          </a:p>
        </p:txBody>
      </p:sp>
      <p:graphicFrame>
        <p:nvGraphicFramePr>
          <p:cNvPr id="5" name="4 Tabla">
            <a:extLst>
              <a:ext uri="{FF2B5EF4-FFF2-40B4-BE49-F238E27FC236}">
                <a16:creationId xmlns:a16="http://schemas.microsoft.com/office/drawing/2014/main" id="{2881866D-DD01-4C50-B8C3-BD955165DF98}"/>
              </a:ext>
            </a:extLst>
          </p:cNvPr>
          <p:cNvGraphicFramePr>
            <a:graphicFrameLocks noGrp="1"/>
          </p:cNvGraphicFramePr>
          <p:nvPr/>
        </p:nvGraphicFramePr>
        <p:xfrm>
          <a:off x="500063" y="2000250"/>
          <a:ext cx="7786687" cy="2865438"/>
        </p:xfrm>
        <a:graphic>
          <a:graphicData uri="http://schemas.openxmlformats.org/drawingml/2006/table">
            <a:tbl>
              <a:tblPr firstRow="1" bandRow="1">
                <a:tableStyleId>{5C22544A-7EE6-4342-B048-85BDC9FD1C3A}</a:tableStyleId>
              </a:tblPr>
              <a:tblGrid>
                <a:gridCol w="1946672">
                  <a:extLst>
                    <a:ext uri="{9D8B030D-6E8A-4147-A177-3AD203B41FA5}">
                      <a16:colId xmlns:a16="http://schemas.microsoft.com/office/drawing/2014/main" val="20000"/>
                    </a:ext>
                  </a:extLst>
                </a:gridCol>
                <a:gridCol w="1946672">
                  <a:extLst>
                    <a:ext uri="{9D8B030D-6E8A-4147-A177-3AD203B41FA5}">
                      <a16:colId xmlns:a16="http://schemas.microsoft.com/office/drawing/2014/main" val="20001"/>
                    </a:ext>
                  </a:extLst>
                </a:gridCol>
                <a:gridCol w="1946672">
                  <a:extLst>
                    <a:ext uri="{9D8B030D-6E8A-4147-A177-3AD203B41FA5}">
                      <a16:colId xmlns:a16="http://schemas.microsoft.com/office/drawing/2014/main" val="20002"/>
                    </a:ext>
                  </a:extLst>
                </a:gridCol>
                <a:gridCol w="1946672">
                  <a:extLst>
                    <a:ext uri="{9D8B030D-6E8A-4147-A177-3AD203B41FA5}">
                      <a16:colId xmlns:a16="http://schemas.microsoft.com/office/drawing/2014/main" val="20003"/>
                    </a:ext>
                  </a:extLst>
                </a:gridCol>
              </a:tblGrid>
              <a:tr h="640151">
                <a:tc>
                  <a:txBody>
                    <a:bodyPr/>
                    <a:lstStyle/>
                    <a:p>
                      <a:pPr algn="ctr"/>
                      <a:r>
                        <a:rPr lang="es-VE" sz="1800" dirty="0"/>
                        <a:t>Aprobador</a:t>
                      </a:r>
                    </a:p>
                  </a:txBody>
                  <a:tcPr marL="91439" marR="91439" marT="45725" marB="45725"/>
                </a:tc>
                <a:tc>
                  <a:txBody>
                    <a:bodyPr/>
                    <a:lstStyle/>
                    <a:p>
                      <a:pPr algn="ctr"/>
                      <a:r>
                        <a:rPr lang="es-VE" sz="1800" dirty="0"/>
                        <a:t>Cargo en la organización</a:t>
                      </a:r>
                    </a:p>
                  </a:txBody>
                  <a:tcPr marL="91439" marR="91439" marT="45725" marB="45725"/>
                </a:tc>
                <a:tc>
                  <a:txBody>
                    <a:bodyPr/>
                    <a:lstStyle/>
                    <a:p>
                      <a:pPr algn="ctr"/>
                      <a:r>
                        <a:rPr lang="es-VE" sz="1800" dirty="0"/>
                        <a:t>Firma</a:t>
                      </a:r>
                    </a:p>
                  </a:txBody>
                  <a:tcPr marL="91439" marR="91439" marT="45725" marB="45725"/>
                </a:tc>
                <a:tc>
                  <a:txBody>
                    <a:bodyPr/>
                    <a:lstStyle/>
                    <a:p>
                      <a:pPr algn="ctr"/>
                      <a:r>
                        <a:rPr lang="es-VE" sz="1800" dirty="0"/>
                        <a:t>Fecha</a:t>
                      </a:r>
                    </a:p>
                  </a:txBody>
                  <a:tcPr marL="91439" marR="91439" marT="45725" marB="45725"/>
                </a:tc>
                <a:extLst>
                  <a:ext uri="{0D108BD9-81ED-4DB2-BD59-A6C34878D82A}">
                    <a16:rowId xmlns:a16="http://schemas.microsoft.com/office/drawing/2014/main" val="10000"/>
                  </a:ext>
                </a:extLst>
              </a:tr>
              <a:tr h="370881">
                <a:tc>
                  <a:txBody>
                    <a:bodyPr/>
                    <a:lstStyle/>
                    <a:p>
                      <a:endParaRPr lang="es-VE" sz="1800" dirty="0"/>
                    </a:p>
                  </a:txBody>
                  <a:tcPr marL="91439" marR="91439" marT="45725" marB="45725"/>
                </a:tc>
                <a:tc>
                  <a:txBody>
                    <a:bodyPr/>
                    <a:lstStyle/>
                    <a:p>
                      <a:endParaRPr lang="es-VE" sz="1800" dirty="0"/>
                    </a:p>
                  </a:txBody>
                  <a:tcPr marL="91439" marR="91439" marT="45725" marB="45725"/>
                </a:tc>
                <a:tc>
                  <a:txBody>
                    <a:bodyPr/>
                    <a:lstStyle/>
                    <a:p>
                      <a:endParaRPr lang="es-VE" sz="1800" dirty="0"/>
                    </a:p>
                  </a:txBody>
                  <a:tcPr marL="91439" marR="91439" marT="45725" marB="45725"/>
                </a:tc>
                <a:tc>
                  <a:txBody>
                    <a:bodyPr/>
                    <a:lstStyle/>
                    <a:p>
                      <a:endParaRPr lang="es-VE" sz="1800" dirty="0"/>
                    </a:p>
                  </a:txBody>
                  <a:tcPr marL="91439" marR="91439" marT="45725" marB="45725"/>
                </a:tc>
                <a:extLst>
                  <a:ext uri="{0D108BD9-81ED-4DB2-BD59-A6C34878D82A}">
                    <a16:rowId xmlns:a16="http://schemas.microsoft.com/office/drawing/2014/main" val="10001"/>
                  </a:ext>
                </a:extLst>
              </a:tr>
              <a:tr h="370881">
                <a:tc>
                  <a:txBody>
                    <a:bodyPr/>
                    <a:lstStyle/>
                    <a:p>
                      <a:endParaRPr lang="es-VE" sz="1800" dirty="0"/>
                    </a:p>
                  </a:txBody>
                  <a:tcPr marL="91439" marR="91439" marT="45725" marB="45725"/>
                </a:tc>
                <a:tc>
                  <a:txBody>
                    <a:bodyPr/>
                    <a:lstStyle/>
                    <a:p>
                      <a:endParaRPr lang="es-VE" sz="1800" dirty="0"/>
                    </a:p>
                  </a:txBody>
                  <a:tcPr marL="91439" marR="91439" marT="45725" marB="45725"/>
                </a:tc>
                <a:tc>
                  <a:txBody>
                    <a:bodyPr/>
                    <a:lstStyle/>
                    <a:p>
                      <a:endParaRPr lang="es-VE" sz="1800" dirty="0"/>
                    </a:p>
                  </a:txBody>
                  <a:tcPr marL="91439" marR="91439" marT="45725" marB="45725"/>
                </a:tc>
                <a:tc>
                  <a:txBody>
                    <a:bodyPr/>
                    <a:lstStyle/>
                    <a:p>
                      <a:endParaRPr lang="es-VE" sz="1800" dirty="0"/>
                    </a:p>
                  </a:txBody>
                  <a:tcPr marL="91439" marR="91439" marT="45725" marB="45725"/>
                </a:tc>
                <a:extLst>
                  <a:ext uri="{0D108BD9-81ED-4DB2-BD59-A6C34878D82A}">
                    <a16:rowId xmlns:a16="http://schemas.microsoft.com/office/drawing/2014/main" val="10002"/>
                  </a:ext>
                </a:extLst>
              </a:tr>
              <a:tr h="370881">
                <a:tc>
                  <a:txBody>
                    <a:bodyPr/>
                    <a:lstStyle/>
                    <a:p>
                      <a:endParaRPr lang="es-VE" sz="1800" dirty="0"/>
                    </a:p>
                  </a:txBody>
                  <a:tcPr marL="91439" marR="91439" marT="45725" marB="45725"/>
                </a:tc>
                <a:tc>
                  <a:txBody>
                    <a:bodyPr/>
                    <a:lstStyle/>
                    <a:p>
                      <a:endParaRPr lang="es-VE" sz="1800" dirty="0"/>
                    </a:p>
                  </a:txBody>
                  <a:tcPr marL="91439" marR="91439" marT="45725" marB="45725"/>
                </a:tc>
                <a:tc>
                  <a:txBody>
                    <a:bodyPr/>
                    <a:lstStyle/>
                    <a:p>
                      <a:endParaRPr lang="es-VE" sz="1800" dirty="0"/>
                    </a:p>
                  </a:txBody>
                  <a:tcPr marL="91439" marR="91439" marT="45725" marB="45725"/>
                </a:tc>
                <a:tc>
                  <a:txBody>
                    <a:bodyPr/>
                    <a:lstStyle/>
                    <a:p>
                      <a:endParaRPr lang="es-VE" sz="1800" dirty="0"/>
                    </a:p>
                  </a:txBody>
                  <a:tcPr marL="91439" marR="91439" marT="45725" marB="45725"/>
                </a:tc>
                <a:extLst>
                  <a:ext uri="{0D108BD9-81ED-4DB2-BD59-A6C34878D82A}">
                    <a16:rowId xmlns:a16="http://schemas.microsoft.com/office/drawing/2014/main" val="10003"/>
                  </a:ext>
                </a:extLst>
              </a:tr>
              <a:tr h="370881">
                <a:tc>
                  <a:txBody>
                    <a:bodyPr/>
                    <a:lstStyle/>
                    <a:p>
                      <a:endParaRPr lang="es-VE" sz="1800" dirty="0"/>
                    </a:p>
                  </a:txBody>
                  <a:tcPr marL="91439" marR="91439" marT="45725" marB="45725"/>
                </a:tc>
                <a:tc>
                  <a:txBody>
                    <a:bodyPr/>
                    <a:lstStyle/>
                    <a:p>
                      <a:endParaRPr lang="es-VE" sz="1800" dirty="0"/>
                    </a:p>
                  </a:txBody>
                  <a:tcPr marL="91439" marR="91439" marT="45725" marB="45725"/>
                </a:tc>
                <a:tc>
                  <a:txBody>
                    <a:bodyPr/>
                    <a:lstStyle/>
                    <a:p>
                      <a:endParaRPr lang="es-VE" sz="1800" dirty="0"/>
                    </a:p>
                  </a:txBody>
                  <a:tcPr marL="91439" marR="91439" marT="45725" marB="45725"/>
                </a:tc>
                <a:tc>
                  <a:txBody>
                    <a:bodyPr/>
                    <a:lstStyle/>
                    <a:p>
                      <a:endParaRPr lang="es-VE" sz="1800" dirty="0"/>
                    </a:p>
                  </a:txBody>
                  <a:tcPr marL="91439" marR="91439" marT="45725" marB="45725"/>
                </a:tc>
                <a:extLst>
                  <a:ext uri="{0D108BD9-81ED-4DB2-BD59-A6C34878D82A}">
                    <a16:rowId xmlns:a16="http://schemas.microsoft.com/office/drawing/2014/main" val="10004"/>
                  </a:ext>
                </a:extLst>
              </a:tr>
              <a:tr h="370881">
                <a:tc>
                  <a:txBody>
                    <a:bodyPr/>
                    <a:lstStyle/>
                    <a:p>
                      <a:endParaRPr lang="es-VE" sz="1800" dirty="0"/>
                    </a:p>
                  </a:txBody>
                  <a:tcPr marL="91439" marR="91439" marT="45725" marB="45725"/>
                </a:tc>
                <a:tc>
                  <a:txBody>
                    <a:bodyPr/>
                    <a:lstStyle/>
                    <a:p>
                      <a:endParaRPr lang="es-VE" sz="1800" dirty="0"/>
                    </a:p>
                  </a:txBody>
                  <a:tcPr marL="91439" marR="91439" marT="45725" marB="45725"/>
                </a:tc>
                <a:tc>
                  <a:txBody>
                    <a:bodyPr/>
                    <a:lstStyle/>
                    <a:p>
                      <a:endParaRPr lang="es-VE" sz="1800" dirty="0"/>
                    </a:p>
                  </a:txBody>
                  <a:tcPr marL="91439" marR="91439" marT="45725" marB="45725"/>
                </a:tc>
                <a:tc>
                  <a:txBody>
                    <a:bodyPr/>
                    <a:lstStyle/>
                    <a:p>
                      <a:endParaRPr lang="es-VE" sz="1800" dirty="0"/>
                    </a:p>
                  </a:txBody>
                  <a:tcPr marL="91439" marR="91439" marT="45725" marB="45725"/>
                </a:tc>
                <a:extLst>
                  <a:ext uri="{0D108BD9-81ED-4DB2-BD59-A6C34878D82A}">
                    <a16:rowId xmlns:a16="http://schemas.microsoft.com/office/drawing/2014/main" val="10005"/>
                  </a:ext>
                </a:extLst>
              </a:tr>
              <a:tr h="370881">
                <a:tc>
                  <a:txBody>
                    <a:bodyPr/>
                    <a:lstStyle/>
                    <a:p>
                      <a:endParaRPr lang="es-VE" sz="1800" dirty="0"/>
                    </a:p>
                  </a:txBody>
                  <a:tcPr marL="91439" marR="91439" marT="45725" marB="45725"/>
                </a:tc>
                <a:tc>
                  <a:txBody>
                    <a:bodyPr/>
                    <a:lstStyle/>
                    <a:p>
                      <a:endParaRPr lang="es-VE" sz="1800" dirty="0"/>
                    </a:p>
                  </a:txBody>
                  <a:tcPr marL="91439" marR="91439" marT="45725" marB="45725"/>
                </a:tc>
                <a:tc>
                  <a:txBody>
                    <a:bodyPr/>
                    <a:lstStyle/>
                    <a:p>
                      <a:endParaRPr lang="es-VE" sz="1800" dirty="0"/>
                    </a:p>
                  </a:txBody>
                  <a:tcPr marL="91439" marR="91439" marT="45725" marB="45725"/>
                </a:tc>
                <a:tc>
                  <a:txBody>
                    <a:bodyPr/>
                    <a:lstStyle/>
                    <a:p>
                      <a:endParaRPr lang="es-VE" sz="1800" dirty="0"/>
                    </a:p>
                  </a:txBody>
                  <a:tcPr marL="91439" marR="91439" marT="45725" marB="45725"/>
                </a:tc>
                <a:extLst>
                  <a:ext uri="{0D108BD9-81ED-4DB2-BD59-A6C34878D82A}">
                    <a16:rowId xmlns:a16="http://schemas.microsoft.com/office/drawing/2014/main" val="10006"/>
                  </a:ext>
                </a:extLst>
              </a:tr>
            </a:tbl>
          </a:graphicData>
        </a:graphic>
      </p:graphicFrame>
      <p:sp>
        <p:nvSpPr>
          <p:cNvPr id="6" name="5 Marcador de número de diapositiva">
            <a:extLst>
              <a:ext uri="{FF2B5EF4-FFF2-40B4-BE49-F238E27FC236}">
                <a16:creationId xmlns:a16="http://schemas.microsoft.com/office/drawing/2014/main" id="{39D635A5-B6AA-4DB5-9E8B-1B60D1B086D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11D1767-116D-4AC6-8B15-36C00A156D5A}" type="slidenum">
              <a:rPr lang="es-VE" altLang="es-MX">
                <a:solidFill>
                  <a:srgbClr val="898989"/>
                </a:solidFill>
                <a:latin typeface="Calibri" panose="020F0502020204030204" pitchFamily="34" charset="0"/>
              </a:rPr>
              <a:pPr eaLnBrk="1" hangingPunct="1"/>
              <a:t>11</a:t>
            </a:fld>
            <a:endParaRPr lang="es-VE" altLang="es-MX">
              <a:solidFill>
                <a:srgbClr val="898989"/>
              </a:solidFill>
              <a:latin typeface="Calibri" panose="020F050202020403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1 Título">
            <a:extLst>
              <a:ext uri="{FF2B5EF4-FFF2-40B4-BE49-F238E27FC236}">
                <a16:creationId xmlns:a16="http://schemas.microsoft.com/office/drawing/2014/main" id="{D6484014-9CF1-4E7F-B397-436B398E65DF}"/>
              </a:ext>
            </a:extLst>
          </p:cNvPr>
          <p:cNvSpPr>
            <a:spLocks noGrp="1"/>
          </p:cNvSpPr>
          <p:nvPr>
            <p:ph type="ctrTitle"/>
          </p:nvPr>
        </p:nvSpPr>
        <p:spPr>
          <a:xfrm>
            <a:off x="628649" y="4525347"/>
            <a:ext cx="5100991" cy="1737360"/>
          </a:xfrm>
        </p:spPr>
        <p:txBody>
          <a:bodyPr anchor="ctr">
            <a:normAutofit/>
          </a:bodyPr>
          <a:lstStyle/>
          <a:p>
            <a:pPr algn="r" eaLnBrk="1" hangingPunct="1">
              <a:lnSpc>
                <a:spcPct val="90000"/>
              </a:lnSpc>
              <a:defRPr/>
            </a:pPr>
            <a:r>
              <a:rPr lang="es-VE" sz="3700" b="1"/>
              <a:t>Caso de Negocio</a:t>
            </a:r>
            <a:br>
              <a:rPr lang="es-VE" sz="3700" b="1"/>
            </a:br>
            <a:r>
              <a:rPr lang="es-VE" sz="3700" b="1"/>
              <a:t> [Nombre del Proyecto]</a:t>
            </a:r>
            <a:endParaRPr lang="es-VE" sz="3700" b="1">
              <a:latin typeface="+mn-lt"/>
              <a:ea typeface="+mn-ea"/>
              <a:cs typeface="+mn-cs"/>
            </a:endParaRPr>
          </a:p>
        </p:txBody>
      </p:sp>
      <p:sp>
        <p:nvSpPr>
          <p:cNvPr id="3" name="2 Subtítulo">
            <a:extLst>
              <a:ext uri="{FF2B5EF4-FFF2-40B4-BE49-F238E27FC236}">
                <a16:creationId xmlns:a16="http://schemas.microsoft.com/office/drawing/2014/main" id="{3F0EF2A7-91A9-4170-A7CA-5A08BB126B87}"/>
              </a:ext>
            </a:extLst>
          </p:cNvPr>
          <p:cNvSpPr>
            <a:spLocks noGrp="1"/>
          </p:cNvSpPr>
          <p:nvPr>
            <p:ph type="subTitle" idx="1"/>
          </p:nvPr>
        </p:nvSpPr>
        <p:spPr>
          <a:xfrm>
            <a:off x="5970943" y="4525347"/>
            <a:ext cx="2444006" cy="1737360"/>
          </a:xfrm>
        </p:spPr>
        <p:txBody>
          <a:bodyPr rtlCol="0" anchor="ctr">
            <a:normAutofit lnSpcReduction="10000"/>
          </a:bodyPr>
          <a:lstStyle/>
          <a:p>
            <a:pPr algn="l" eaLnBrk="1" fontAlgn="auto" hangingPunct="1">
              <a:lnSpc>
                <a:spcPct val="90000"/>
              </a:lnSpc>
              <a:spcAft>
                <a:spcPts val="0"/>
              </a:spcAft>
              <a:defRPr/>
            </a:pPr>
            <a:r>
              <a:rPr lang="es-VE" sz="1500" b="1"/>
              <a:t>Organización: [Empresa / Organización]</a:t>
            </a:r>
          </a:p>
          <a:p>
            <a:pPr algn="l" eaLnBrk="1" fontAlgn="auto" hangingPunct="1">
              <a:lnSpc>
                <a:spcPct val="90000"/>
              </a:lnSpc>
              <a:spcAft>
                <a:spcPts val="0"/>
              </a:spcAft>
              <a:defRPr/>
            </a:pPr>
            <a:r>
              <a:rPr lang="es-VE" sz="1500" b="1"/>
              <a:t>Fecha:</a:t>
            </a:r>
            <a:r>
              <a:rPr lang="es-VE" sz="1500"/>
              <a:t> </a:t>
            </a:r>
            <a:r>
              <a:rPr lang="es-VE" sz="1500" b="1"/>
              <a:t>[dd/mm/aaaa]</a:t>
            </a:r>
          </a:p>
          <a:p>
            <a:pPr algn="l" eaLnBrk="1" fontAlgn="auto" hangingPunct="1">
              <a:lnSpc>
                <a:spcPct val="90000"/>
              </a:lnSpc>
              <a:spcAft>
                <a:spcPts val="0"/>
              </a:spcAft>
              <a:defRPr/>
            </a:pPr>
            <a:r>
              <a:rPr lang="es-VE" sz="1500" b="1"/>
              <a:t>Cliente: [Principal cliente interno del proyecto]</a:t>
            </a:r>
          </a:p>
          <a:p>
            <a:pPr algn="l" eaLnBrk="1" fontAlgn="auto" hangingPunct="1">
              <a:lnSpc>
                <a:spcPct val="90000"/>
              </a:lnSpc>
              <a:spcAft>
                <a:spcPts val="0"/>
              </a:spcAft>
              <a:defRPr/>
            </a:pPr>
            <a:r>
              <a:rPr lang="es-VE" sz="1500" b="1"/>
              <a:t>Patrocinador: [Nombre del patrocinador]</a:t>
            </a:r>
          </a:p>
          <a:p>
            <a:pPr algn="l" eaLnBrk="1" fontAlgn="auto" hangingPunct="1">
              <a:lnSpc>
                <a:spcPct val="90000"/>
              </a:lnSpc>
              <a:spcAft>
                <a:spcPts val="0"/>
              </a:spcAft>
              <a:defRPr/>
            </a:pPr>
            <a:endParaRPr lang="es-VE" sz="1500" b="1"/>
          </a:p>
          <a:p>
            <a:pPr algn="l" eaLnBrk="1" fontAlgn="auto" hangingPunct="1">
              <a:lnSpc>
                <a:spcPct val="90000"/>
              </a:lnSpc>
              <a:spcAft>
                <a:spcPts val="0"/>
              </a:spcAft>
              <a:defRPr/>
            </a:pPr>
            <a:endParaRPr lang="es-VE" sz="1500" b="1"/>
          </a:p>
        </p:txBody>
      </p:sp>
      <p:sp>
        <p:nvSpPr>
          <p:cNvPr id="4" name="3 Marcador de número de diapositiva">
            <a:extLst>
              <a:ext uri="{FF2B5EF4-FFF2-40B4-BE49-F238E27FC236}">
                <a16:creationId xmlns:a16="http://schemas.microsoft.com/office/drawing/2014/main" id="{3359726C-76A3-4B3A-B826-74B7A2D381AA}"/>
              </a:ext>
            </a:extLst>
          </p:cNvPr>
          <p:cNvSpPr>
            <a:spLocks noGrp="1"/>
          </p:cNvSpPr>
          <p:nvPr>
            <p:ph type="sldNum" sz="quarter" idx="12"/>
          </p:nvPr>
        </p:nvSpPr>
        <p:spPr>
          <a:xfrm>
            <a:off x="8311896" y="6356350"/>
            <a:ext cx="274320" cy="365125"/>
          </a:xfrm>
          <a:prstGeom prst="ellipse">
            <a:avLst/>
          </a:prstGeom>
          <a:solidFill>
            <a:srgbClr val="7F7F7F"/>
          </a:solidFill>
        </p:spPr>
        <p:txBody>
          <a:bodyPr>
            <a:norm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Aft>
                <a:spcPts val="600"/>
              </a:spcAft>
            </a:pPr>
            <a:fld id="{3CED05C5-6763-41AE-94FB-C2F720927C9F}" type="slidenum">
              <a:rPr lang="es-VE" altLang="es-MX" sz="900">
                <a:solidFill>
                  <a:srgbClr val="FFFFFF"/>
                </a:solidFill>
                <a:latin typeface="Calibri" panose="020F0502020204030204" pitchFamily="34" charset="0"/>
              </a:rPr>
              <a:pPr algn="ctr" eaLnBrk="1" hangingPunct="1">
                <a:spcAft>
                  <a:spcPts val="600"/>
                </a:spcAft>
              </a:pPr>
              <a:t>2</a:t>
            </a:fld>
            <a:endParaRPr lang="es-VE" altLang="es-MX" sz="900">
              <a:solidFill>
                <a:srgbClr val="FFFFFF"/>
              </a:solidFill>
              <a:latin typeface="Calibri" panose="020F05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1 Título">
            <a:extLst>
              <a:ext uri="{FF2B5EF4-FFF2-40B4-BE49-F238E27FC236}">
                <a16:creationId xmlns:a16="http://schemas.microsoft.com/office/drawing/2014/main" id="{A41E09F4-9A62-460F-9C20-21828B5F49EF}"/>
              </a:ext>
            </a:extLst>
          </p:cNvPr>
          <p:cNvSpPr txBox="1">
            <a:spLocks/>
          </p:cNvSpPr>
          <p:nvPr/>
        </p:nvSpPr>
        <p:spPr>
          <a:xfrm>
            <a:off x="600075" y="1357313"/>
            <a:ext cx="7772400" cy="357187"/>
          </a:xfrm>
          <a:prstGeom prst="rect">
            <a:avLst/>
          </a:prstGeom>
        </p:spPr>
        <p:txBody>
          <a:bodyPr anchor="ctr"/>
          <a:lstStyle/>
          <a:p>
            <a:pPr fontAlgn="auto">
              <a:spcAft>
                <a:spcPts val="0"/>
              </a:spcAft>
              <a:defRPr/>
            </a:pPr>
            <a:r>
              <a:rPr lang="es-VE" sz="2800" b="1" dirty="0">
                <a:latin typeface="+mj-lt"/>
                <a:ea typeface="+mj-ea"/>
                <a:cs typeface="+mj-cs"/>
              </a:rPr>
              <a:t>Agenda</a:t>
            </a:r>
          </a:p>
        </p:txBody>
      </p:sp>
      <p:sp>
        <p:nvSpPr>
          <p:cNvPr id="7171" name="7 Marcador de contenido">
            <a:extLst>
              <a:ext uri="{FF2B5EF4-FFF2-40B4-BE49-F238E27FC236}">
                <a16:creationId xmlns:a16="http://schemas.microsoft.com/office/drawing/2014/main" id="{6667E545-6B09-458F-A574-14ED1A276075}"/>
              </a:ext>
            </a:extLst>
          </p:cNvPr>
          <p:cNvSpPr>
            <a:spLocks noGrp="1"/>
          </p:cNvSpPr>
          <p:nvPr>
            <p:ph sz="half" idx="1"/>
          </p:nvPr>
        </p:nvSpPr>
        <p:spPr>
          <a:xfrm>
            <a:off x="600075" y="1928813"/>
            <a:ext cx="8258175" cy="3714750"/>
          </a:xfrm>
        </p:spPr>
        <p:txBody>
          <a:bodyPr/>
          <a:lstStyle/>
          <a:p>
            <a:pPr eaLnBrk="1" hangingPunct="1"/>
            <a:r>
              <a:rPr lang="es-VE" altLang="es-MX" sz="2400"/>
              <a:t>Resumen Ejecutivo</a:t>
            </a:r>
          </a:p>
          <a:p>
            <a:pPr eaLnBrk="1" hangingPunct="1"/>
            <a:r>
              <a:rPr lang="es-VE" altLang="es-MX" sz="2400"/>
              <a:t>Definición del problema</a:t>
            </a:r>
          </a:p>
          <a:p>
            <a:pPr eaLnBrk="1" hangingPunct="1"/>
            <a:r>
              <a:rPr lang="es-VE" altLang="es-MX" sz="2400"/>
              <a:t>Visión General del Proyecto</a:t>
            </a:r>
          </a:p>
          <a:p>
            <a:pPr eaLnBrk="1" hangingPunct="1"/>
            <a:r>
              <a:rPr lang="es-VE" altLang="es-MX" sz="2400"/>
              <a:t>Alineación del proyecto con los objetivos estratégicos</a:t>
            </a:r>
          </a:p>
          <a:p>
            <a:pPr eaLnBrk="1" hangingPunct="1"/>
            <a:r>
              <a:rPr lang="es-VE" altLang="es-MX" sz="2400"/>
              <a:t>Análisis Costo Beneficio</a:t>
            </a:r>
          </a:p>
          <a:p>
            <a:pPr eaLnBrk="1" hangingPunct="1"/>
            <a:r>
              <a:rPr lang="es-VE" altLang="es-MX" sz="2400"/>
              <a:t>Análisis de Alternativas</a:t>
            </a:r>
          </a:p>
          <a:p>
            <a:pPr eaLnBrk="1" hangingPunct="1"/>
            <a:r>
              <a:rPr lang="es-VE" altLang="es-MX" sz="2400"/>
              <a:t>Aprobaciones</a:t>
            </a:r>
          </a:p>
        </p:txBody>
      </p:sp>
      <p:sp>
        <p:nvSpPr>
          <p:cNvPr id="13" name="12 Marcador de número de diapositiva">
            <a:extLst>
              <a:ext uri="{FF2B5EF4-FFF2-40B4-BE49-F238E27FC236}">
                <a16:creationId xmlns:a16="http://schemas.microsoft.com/office/drawing/2014/main" id="{57351896-8C9E-43BB-ACA6-351BDDD7460B}"/>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94936F6-6DAC-4CED-84EB-736AFD278C31}" type="slidenum">
              <a:rPr lang="es-VE" altLang="es-MX">
                <a:solidFill>
                  <a:srgbClr val="898989"/>
                </a:solidFill>
                <a:latin typeface="Calibri" panose="020F0502020204030204" pitchFamily="34" charset="0"/>
              </a:rPr>
              <a:pPr eaLnBrk="1" hangingPunct="1"/>
              <a:t>2</a:t>
            </a:fld>
            <a:endParaRPr lang="es-VE" altLang="es-MX">
              <a:solidFill>
                <a:srgbClr val="898989"/>
              </a:solidFill>
              <a:latin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1 Título">
            <a:extLst>
              <a:ext uri="{FF2B5EF4-FFF2-40B4-BE49-F238E27FC236}">
                <a16:creationId xmlns:a16="http://schemas.microsoft.com/office/drawing/2014/main" id="{7B7D03BC-72AE-44F1-87F5-331271A57B15}"/>
              </a:ext>
            </a:extLst>
          </p:cNvPr>
          <p:cNvSpPr txBox="1">
            <a:spLocks/>
          </p:cNvSpPr>
          <p:nvPr/>
        </p:nvSpPr>
        <p:spPr>
          <a:xfrm>
            <a:off x="500063" y="1357313"/>
            <a:ext cx="7772400" cy="357187"/>
          </a:xfrm>
          <a:prstGeom prst="rect">
            <a:avLst/>
          </a:prstGeom>
        </p:spPr>
        <p:txBody>
          <a:bodyPr anchor="ctr"/>
          <a:lstStyle/>
          <a:p>
            <a:pPr fontAlgn="auto">
              <a:spcAft>
                <a:spcPts val="0"/>
              </a:spcAft>
              <a:defRPr/>
            </a:pPr>
            <a:r>
              <a:rPr lang="es-VE" sz="2800" b="1" dirty="0">
                <a:latin typeface="+mj-lt"/>
                <a:ea typeface="+mj-ea"/>
                <a:cs typeface="+mj-cs"/>
              </a:rPr>
              <a:t>Resumen Ejecutivo</a:t>
            </a:r>
          </a:p>
        </p:txBody>
      </p:sp>
      <p:sp>
        <p:nvSpPr>
          <p:cNvPr id="8195" name="7 Marcador de contenido">
            <a:extLst>
              <a:ext uri="{FF2B5EF4-FFF2-40B4-BE49-F238E27FC236}">
                <a16:creationId xmlns:a16="http://schemas.microsoft.com/office/drawing/2014/main" id="{A5417DC8-597C-4A28-94C9-53834EBA4918}"/>
              </a:ext>
            </a:extLst>
          </p:cNvPr>
          <p:cNvSpPr>
            <a:spLocks noGrp="1"/>
          </p:cNvSpPr>
          <p:nvPr>
            <p:ph sz="half" idx="1"/>
          </p:nvPr>
        </p:nvSpPr>
        <p:spPr>
          <a:xfrm>
            <a:off x="500063" y="1928813"/>
            <a:ext cx="8258175" cy="3714750"/>
          </a:xfrm>
        </p:spPr>
        <p:txBody>
          <a:bodyPr/>
          <a:lstStyle/>
          <a:p>
            <a:pPr eaLnBrk="1" hangingPunct="1">
              <a:buFont typeface="Arial" panose="020B0604020202020204" pitchFamily="34" charset="0"/>
              <a:buNone/>
            </a:pPr>
            <a:r>
              <a:rPr lang="es-VE" altLang="es-MX" sz="1800">
                <a:solidFill>
                  <a:srgbClr val="00B050"/>
                </a:solidFill>
              </a:rPr>
              <a:t>Esta sección debe describir brevemente (en forma de sumario o resumen):</a:t>
            </a:r>
          </a:p>
          <a:p>
            <a:pPr eaLnBrk="1" hangingPunct="1"/>
            <a:r>
              <a:rPr lang="es-VE" altLang="es-MX" sz="1800">
                <a:solidFill>
                  <a:srgbClr val="00B050"/>
                </a:solidFill>
              </a:rPr>
              <a:t>El problema del negocio que el proyecto solucionará.</a:t>
            </a:r>
          </a:p>
          <a:p>
            <a:pPr eaLnBrk="1" hangingPunct="1"/>
            <a:r>
              <a:rPr lang="es-VE" altLang="es-MX" sz="1800">
                <a:solidFill>
                  <a:srgbClr val="00B050"/>
                </a:solidFill>
              </a:rPr>
              <a:t>Como el proyecto beneficiará al negocio, expresado en términos que se puedan medir (métricas, indicadores de éxito).</a:t>
            </a:r>
          </a:p>
          <a:p>
            <a:pPr eaLnBrk="1" hangingPunct="1"/>
            <a:r>
              <a:rPr lang="es-VE" altLang="es-MX" sz="1800">
                <a:solidFill>
                  <a:srgbClr val="00B050"/>
                </a:solidFill>
              </a:rPr>
              <a:t>En que consiste el proyecto (como se resolverá el problema de negocio).</a:t>
            </a:r>
          </a:p>
          <a:p>
            <a:pPr eaLnBrk="1" hangingPunct="1"/>
            <a:r>
              <a:rPr lang="es-VE" altLang="es-MX" sz="1800">
                <a:solidFill>
                  <a:srgbClr val="00B050"/>
                </a:solidFill>
              </a:rPr>
              <a:t>Justificación de porque el proyecto es la mejor opción para resolver el problema y por que fue seleccionado en lugar de otras alternativas.</a:t>
            </a:r>
          </a:p>
          <a:p>
            <a:pPr eaLnBrk="1" hangingPunct="1"/>
            <a:endParaRPr lang="es-VE" altLang="es-MX" sz="1800">
              <a:solidFill>
                <a:srgbClr val="00B050"/>
              </a:solidFill>
            </a:endParaRPr>
          </a:p>
        </p:txBody>
      </p:sp>
      <p:sp>
        <p:nvSpPr>
          <p:cNvPr id="4" name="3 Marcador de número de diapositiva">
            <a:extLst>
              <a:ext uri="{FF2B5EF4-FFF2-40B4-BE49-F238E27FC236}">
                <a16:creationId xmlns:a16="http://schemas.microsoft.com/office/drawing/2014/main" id="{70EBFA02-14B0-43F6-9AF3-F14965136BB9}"/>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0DBEC2C-1CA6-420A-A1E9-44DAE60FB6B0}" type="slidenum">
              <a:rPr lang="es-VE" altLang="es-MX">
                <a:solidFill>
                  <a:srgbClr val="898989"/>
                </a:solidFill>
                <a:latin typeface="Calibri" panose="020F0502020204030204" pitchFamily="34" charset="0"/>
              </a:rPr>
              <a:pPr eaLnBrk="1" hangingPunct="1"/>
              <a:t>3</a:t>
            </a:fld>
            <a:endParaRPr lang="es-VE" altLang="es-MX">
              <a:solidFill>
                <a:srgbClr val="898989"/>
              </a:solidFill>
              <a:latin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1 Título">
            <a:extLst>
              <a:ext uri="{FF2B5EF4-FFF2-40B4-BE49-F238E27FC236}">
                <a16:creationId xmlns:a16="http://schemas.microsoft.com/office/drawing/2014/main" id="{2AD49B6D-FC95-4F7D-9452-12BBF5AA8B19}"/>
              </a:ext>
            </a:extLst>
          </p:cNvPr>
          <p:cNvSpPr txBox="1">
            <a:spLocks/>
          </p:cNvSpPr>
          <p:nvPr/>
        </p:nvSpPr>
        <p:spPr>
          <a:xfrm>
            <a:off x="500063" y="1357313"/>
            <a:ext cx="7772400" cy="357187"/>
          </a:xfrm>
          <a:prstGeom prst="rect">
            <a:avLst/>
          </a:prstGeom>
        </p:spPr>
        <p:txBody>
          <a:bodyPr anchor="ctr"/>
          <a:lstStyle/>
          <a:p>
            <a:pPr fontAlgn="auto">
              <a:spcAft>
                <a:spcPts val="0"/>
              </a:spcAft>
              <a:defRPr/>
            </a:pPr>
            <a:r>
              <a:rPr lang="es-VE" sz="2800" b="1" dirty="0">
                <a:latin typeface="+mj-lt"/>
                <a:ea typeface="+mj-ea"/>
                <a:cs typeface="+mj-cs"/>
              </a:rPr>
              <a:t>Descripción del Problema</a:t>
            </a:r>
          </a:p>
        </p:txBody>
      </p:sp>
      <p:sp>
        <p:nvSpPr>
          <p:cNvPr id="9219" name="7 Marcador de contenido">
            <a:extLst>
              <a:ext uri="{FF2B5EF4-FFF2-40B4-BE49-F238E27FC236}">
                <a16:creationId xmlns:a16="http://schemas.microsoft.com/office/drawing/2014/main" id="{A280F56D-5DA0-4BAA-A7C4-5D5FC7FB9841}"/>
              </a:ext>
            </a:extLst>
          </p:cNvPr>
          <p:cNvSpPr>
            <a:spLocks noGrp="1"/>
          </p:cNvSpPr>
          <p:nvPr>
            <p:ph sz="half" idx="1"/>
          </p:nvPr>
        </p:nvSpPr>
        <p:spPr>
          <a:xfrm>
            <a:off x="500063" y="1928813"/>
            <a:ext cx="8258175" cy="3714750"/>
          </a:xfrm>
        </p:spPr>
        <p:txBody>
          <a:bodyPr/>
          <a:lstStyle/>
          <a:p>
            <a:pPr eaLnBrk="1" hangingPunct="1">
              <a:buFont typeface="Arial" panose="020B0604020202020204" pitchFamily="34" charset="0"/>
              <a:buNone/>
            </a:pPr>
            <a:r>
              <a:rPr lang="es-VE" altLang="es-MX" sz="1800">
                <a:solidFill>
                  <a:srgbClr val="00B050"/>
                </a:solidFill>
              </a:rPr>
              <a:t>En esta sección se proporciona una descripción detallada de:</a:t>
            </a:r>
          </a:p>
          <a:p>
            <a:pPr eaLnBrk="1" hangingPunct="1"/>
            <a:r>
              <a:rPr lang="es-VE" altLang="es-MX" sz="1800">
                <a:solidFill>
                  <a:srgbClr val="00B050"/>
                </a:solidFill>
              </a:rPr>
              <a:t>El problema de negocio que se espera atender y para lo cual fue creado el proyecto. Puede ser un problema de Tecnología, Procesos, estructura organizativa e inclusive de las habilidades o perfiles del personal.</a:t>
            </a:r>
          </a:p>
          <a:p>
            <a:pPr eaLnBrk="1" hangingPunct="1"/>
            <a:r>
              <a:rPr lang="es-VE" altLang="es-MX" sz="1800">
                <a:solidFill>
                  <a:srgbClr val="00B050"/>
                </a:solidFill>
              </a:rPr>
              <a:t>Describir en detalle como el proyecto impactará o modificará la estructura de la organización, sus procesos, herramientas y / o Software.</a:t>
            </a:r>
          </a:p>
          <a:p>
            <a:pPr eaLnBrk="1" hangingPunct="1"/>
            <a:endParaRPr lang="es-VE" altLang="es-MX" sz="1800">
              <a:solidFill>
                <a:srgbClr val="00B050"/>
              </a:solidFill>
            </a:endParaRPr>
          </a:p>
        </p:txBody>
      </p:sp>
      <p:sp>
        <p:nvSpPr>
          <p:cNvPr id="6" name="5 Marcador de número de diapositiva">
            <a:extLst>
              <a:ext uri="{FF2B5EF4-FFF2-40B4-BE49-F238E27FC236}">
                <a16:creationId xmlns:a16="http://schemas.microsoft.com/office/drawing/2014/main" id="{A156F818-DDE0-423C-B49E-EB24B31D2237}"/>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95CE994-156F-4479-8984-E06126033797}" type="slidenum">
              <a:rPr lang="es-VE" altLang="es-MX">
                <a:solidFill>
                  <a:srgbClr val="898989"/>
                </a:solidFill>
                <a:latin typeface="Calibri" panose="020F0502020204030204" pitchFamily="34" charset="0"/>
              </a:rPr>
              <a:pPr eaLnBrk="1" hangingPunct="1"/>
              <a:t>4</a:t>
            </a:fld>
            <a:endParaRPr lang="es-VE" altLang="es-MX">
              <a:solidFill>
                <a:srgbClr val="898989"/>
              </a:solidFill>
              <a:latin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1 Título">
            <a:extLst>
              <a:ext uri="{FF2B5EF4-FFF2-40B4-BE49-F238E27FC236}">
                <a16:creationId xmlns:a16="http://schemas.microsoft.com/office/drawing/2014/main" id="{4B8828B0-530F-48C0-ADAB-6CFB699ADE36}"/>
              </a:ext>
            </a:extLst>
          </p:cNvPr>
          <p:cNvSpPr txBox="1">
            <a:spLocks/>
          </p:cNvSpPr>
          <p:nvPr/>
        </p:nvSpPr>
        <p:spPr>
          <a:xfrm>
            <a:off x="457200" y="1357313"/>
            <a:ext cx="7772400" cy="357187"/>
          </a:xfrm>
          <a:prstGeom prst="rect">
            <a:avLst/>
          </a:prstGeom>
        </p:spPr>
        <p:txBody>
          <a:bodyPr anchor="ctr"/>
          <a:lstStyle/>
          <a:p>
            <a:pPr fontAlgn="auto">
              <a:spcAft>
                <a:spcPts val="0"/>
              </a:spcAft>
              <a:defRPr/>
            </a:pPr>
            <a:r>
              <a:rPr lang="es-VE" sz="2800" b="1" dirty="0">
                <a:latin typeface="+mj-lt"/>
                <a:ea typeface="+mj-ea"/>
                <a:cs typeface="+mj-cs"/>
              </a:rPr>
              <a:t>Visión General del Proyecto</a:t>
            </a:r>
          </a:p>
        </p:txBody>
      </p:sp>
      <p:sp>
        <p:nvSpPr>
          <p:cNvPr id="10243" name="7 Marcador de contenido">
            <a:extLst>
              <a:ext uri="{FF2B5EF4-FFF2-40B4-BE49-F238E27FC236}">
                <a16:creationId xmlns:a16="http://schemas.microsoft.com/office/drawing/2014/main" id="{E8B32026-9EF9-4830-ABAE-8E701E9736F5}"/>
              </a:ext>
            </a:extLst>
          </p:cNvPr>
          <p:cNvSpPr>
            <a:spLocks noGrp="1"/>
          </p:cNvSpPr>
          <p:nvPr>
            <p:ph sz="half" idx="1"/>
          </p:nvPr>
        </p:nvSpPr>
        <p:spPr>
          <a:xfrm>
            <a:off x="457200" y="2143125"/>
            <a:ext cx="8258175" cy="500063"/>
          </a:xfrm>
        </p:spPr>
        <p:txBody>
          <a:bodyPr/>
          <a:lstStyle/>
          <a:p>
            <a:pPr eaLnBrk="1" hangingPunct="1">
              <a:buFont typeface="Arial" panose="020B0604020202020204" pitchFamily="34" charset="0"/>
              <a:buNone/>
            </a:pPr>
            <a:r>
              <a:rPr lang="es-VE" altLang="es-MX" sz="1800">
                <a:solidFill>
                  <a:srgbClr val="00B050"/>
                </a:solidFill>
              </a:rPr>
              <a:t>Información de en que consiste el proyecto, como será ejecutado y su propósito.</a:t>
            </a:r>
          </a:p>
          <a:p>
            <a:pPr eaLnBrk="1" hangingPunct="1"/>
            <a:endParaRPr lang="es-VE" altLang="es-MX" sz="1800">
              <a:solidFill>
                <a:srgbClr val="00B050"/>
              </a:solidFill>
            </a:endParaRPr>
          </a:p>
          <a:p>
            <a:pPr eaLnBrk="1" hangingPunct="1"/>
            <a:endParaRPr lang="es-VE" altLang="es-MX" sz="1800">
              <a:solidFill>
                <a:srgbClr val="00B050"/>
              </a:solidFill>
            </a:endParaRPr>
          </a:p>
        </p:txBody>
      </p:sp>
      <p:sp>
        <p:nvSpPr>
          <p:cNvPr id="7" name="6 Marcador de número de diapositiva">
            <a:extLst>
              <a:ext uri="{FF2B5EF4-FFF2-40B4-BE49-F238E27FC236}">
                <a16:creationId xmlns:a16="http://schemas.microsoft.com/office/drawing/2014/main" id="{0B778F77-2BB2-4D97-9C69-DCAAE62EEF1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65697C9-5477-4D42-9D02-A438FD9CE0D8}" type="slidenum">
              <a:rPr lang="es-VE" altLang="es-MX">
                <a:solidFill>
                  <a:srgbClr val="898989"/>
                </a:solidFill>
                <a:latin typeface="Calibri" panose="020F0502020204030204" pitchFamily="34" charset="0"/>
              </a:rPr>
              <a:pPr eaLnBrk="1" hangingPunct="1"/>
              <a:t>5</a:t>
            </a:fld>
            <a:endParaRPr lang="es-VE" altLang="es-MX">
              <a:solidFill>
                <a:srgbClr val="898989"/>
              </a:solidFill>
              <a:latin typeface="Calibri" panose="020F0502020204030204" pitchFamily="34" charset="0"/>
            </a:endParaRPr>
          </a:p>
        </p:txBody>
      </p:sp>
      <p:sp>
        <p:nvSpPr>
          <p:cNvPr id="10" name="1 Título">
            <a:extLst>
              <a:ext uri="{FF2B5EF4-FFF2-40B4-BE49-F238E27FC236}">
                <a16:creationId xmlns:a16="http://schemas.microsoft.com/office/drawing/2014/main" id="{196DE52C-3F0E-4190-870E-BCCFBD51B0E4}"/>
              </a:ext>
            </a:extLst>
          </p:cNvPr>
          <p:cNvSpPr txBox="1">
            <a:spLocks/>
          </p:cNvSpPr>
          <p:nvPr/>
        </p:nvSpPr>
        <p:spPr>
          <a:xfrm>
            <a:off x="428625" y="1785938"/>
            <a:ext cx="7772400" cy="357187"/>
          </a:xfrm>
          <a:prstGeom prst="rect">
            <a:avLst/>
          </a:prstGeom>
        </p:spPr>
        <p:txBody>
          <a:bodyPr anchor="ctr"/>
          <a:lstStyle/>
          <a:p>
            <a:pPr fontAlgn="auto">
              <a:spcAft>
                <a:spcPts val="0"/>
              </a:spcAft>
              <a:defRPr/>
            </a:pPr>
            <a:r>
              <a:rPr lang="es-VE" sz="2000" b="1" dirty="0">
                <a:latin typeface="+mj-lt"/>
                <a:ea typeface="+mj-ea"/>
                <a:cs typeface="+mj-cs"/>
              </a:rPr>
              <a:t>Descripción</a:t>
            </a:r>
          </a:p>
        </p:txBody>
      </p:sp>
      <p:sp>
        <p:nvSpPr>
          <p:cNvPr id="12" name="1 Título">
            <a:extLst>
              <a:ext uri="{FF2B5EF4-FFF2-40B4-BE49-F238E27FC236}">
                <a16:creationId xmlns:a16="http://schemas.microsoft.com/office/drawing/2014/main" id="{D3666775-12AF-4698-8A3B-13C8DB974FD4}"/>
              </a:ext>
            </a:extLst>
          </p:cNvPr>
          <p:cNvSpPr txBox="1">
            <a:spLocks/>
          </p:cNvSpPr>
          <p:nvPr/>
        </p:nvSpPr>
        <p:spPr>
          <a:xfrm>
            <a:off x="428625" y="2643188"/>
            <a:ext cx="7772400" cy="357187"/>
          </a:xfrm>
          <a:prstGeom prst="rect">
            <a:avLst/>
          </a:prstGeom>
        </p:spPr>
        <p:txBody>
          <a:bodyPr anchor="ctr"/>
          <a:lstStyle/>
          <a:p>
            <a:pPr fontAlgn="auto">
              <a:spcAft>
                <a:spcPts val="0"/>
              </a:spcAft>
              <a:defRPr/>
            </a:pPr>
            <a:r>
              <a:rPr lang="es-VE" sz="2000" b="1" dirty="0">
                <a:latin typeface="+mj-lt"/>
                <a:ea typeface="+mj-ea"/>
                <a:cs typeface="+mj-cs"/>
              </a:rPr>
              <a:t>Objetivos e indicadores de éxito</a:t>
            </a:r>
          </a:p>
        </p:txBody>
      </p:sp>
      <p:graphicFrame>
        <p:nvGraphicFramePr>
          <p:cNvPr id="13" name="12 Tabla">
            <a:extLst>
              <a:ext uri="{FF2B5EF4-FFF2-40B4-BE49-F238E27FC236}">
                <a16:creationId xmlns:a16="http://schemas.microsoft.com/office/drawing/2014/main" id="{0DEEB0BB-E935-41B0-946B-9DBC6B71E0FD}"/>
              </a:ext>
            </a:extLst>
          </p:cNvPr>
          <p:cNvGraphicFramePr>
            <a:graphicFrameLocks noGrp="1"/>
          </p:cNvGraphicFramePr>
          <p:nvPr/>
        </p:nvGraphicFramePr>
        <p:xfrm>
          <a:off x="500063" y="3143250"/>
          <a:ext cx="7572375" cy="2378075"/>
        </p:xfrm>
        <a:graphic>
          <a:graphicData uri="http://schemas.openxmlformats.org/drawingml/2006/table">
            <a:tbl>
              <a:tblPr firstRow="1" bandRow="1">
                <a:tableStyleId>{5C22544A-7EE6-4342-B048-85BDC9FD1C3A}</a:tableStyleId>
              </a:tblPr>
              <a:tblGrid>
                <a:gridCol w="2857500">
                  <a:extLst>
                    <a:ext uri="{9D8B030D-6E8A-4147-A177-3AD203B41FA5}">
                      <a16:colId xmlns:a16="http://schemas.microsoft.com/office/drawing/2014/main" val="20000"/>
                    </a:ext>
                  </a:extLst>
                </a:gridCol>
                <a:gridCol w="2857500">
                  <a:extLst>
                    <a:ext uri="{9D8B030D-6E8A-4147-A177-3AD203B41FA5}">
                      <a16:colId xmlns:a16="http://schemas.microsoft.com/office/drawing/2014/main" val="20001"/>
                    </a:ext>
                  </a:extLst>
                </a:gridCol>
                <a:gridCol w="1857376">
                  <a:extLst>
                    <a:ext uri="{9D8B030D-6E8A-4147-A177-3AD203B41FA5}">
                      <a16:colId xmlns:a16="http://schemas.microsoft.com/office/drawing/2014/main" val="20002"/>
                    </a:ext>
                  </a:extLst>
                </a:gridCol>
              </a:tblGrid>
              <a:tr h="640251">
                <a:tc>
                  <a:txBody>
                    <a:bodyPr/>
                    <a:lstStyle/>
                    <a:p>
                      <a:pPr algn="ctr"/>
                      <a:r>
                        <a:rPr lang="es-VE" sz="1800" dirty="0"/>
                        <a:t>Objetivo</a:t>
                      </a:r>
                    </a:p>
                  </a:txBody>
                  <a:tcPr marL="91439" marR="91439" marT="45732" marB="45732"/>
                </a:tc>
                <a:tc>
                  <a:txBody>
                    <a:bodyPr/>
                    <a:lstStyle/>
                    <a:p>
                      <a:pPr algn="ctr"/>
                      <a:r>
                        <a:rPr lang="es-VE" sz="1800" dirty="0"/>
                        <a:t>Métrica</a:t>
                      </a:r>
                    </a:p>
                  </a:txBody>
                  <a:tcPr marL="91439" marR="91439" marT="45732" marB="45732"/>
                </a:tc>
                <a:tc>
                  <a:txBody>
                    <a:bodyPr/>
                    <a:lstStyle/>
                    <a:p>
                      <a:pPr algn="ctr"/>
                      <a:r>
                        <a:rPr lang="es-VE" sz="1800" dirty="0"/>
                        <a:t>Indicador de éxito</a:t>
                      </a:r>
                    </a:p>
                  </a:txBody>
                  <a:tcPr marL="91439" marR="91439" marT="45732" marB="45732"/>
                </a:tc>
                <a:extLst>
                  <a:ext uri="{0D108BD9-81ED-4DB2-BD59-A6C34878D82A}">
                    <a16:rowId xmlns:a16="http://schemas.microsoft.com/office/drawing/2014/main" val="10000"/>
                  </a:ext>
                </a:extLst>
              </a:tr>
              <a:tr h="1737824">
                <a:tc>
                  <a:txBody>
                    <a:bodyPr/>
                    <a:lstStyle/>
                    <a:p>
                      <a:pPr algn="l"/>
                      <a:r>
                        <a:rPr lang="es-VE" sz="1800" dirty="0">
                          <a:solidFill>
                            <a:srgbClr val="00B050"/>
                          </a:solidFill>
                        </a:rPr>
                        <a:t>Metas y objetivos del negocio que el proyecto ayudará</a:t>
                      </a:r>
                      <a:r>
                        <a:rPr lang="es-VE" sz="1800" baseline="0" dirty="0">
                          <a:solidFill>
                            <a:srgbClr val="00B050"/>
                          </a:solidFill>
                        </a:rPr>
                        <a:t> a lograr</a:t>
                      </a:r>
                      <a:endParaRPr lang="es-VE" sz="1800" dirty="0">
                        <a:solidFill>
                          <a:srgbClr val="00B050"/>
                        </a:solidFill>
                      </a:endParaRPr>
                    </a:p>
                  </a:txBody>
                  <a:tcPr marL="91439" marR="91439" marT="45732" marB="45732"/>
                </a:tc>
                <a:tc>
                  <a:txBody>
                    <a:bodyPr/>
                    <a:lstStyle/>
                    <a:p>
                      <a:pPr algn="l"/>
                      <a:r>
                        <a:rPr lang="es-VE" sz="1800" kern="1200" dirty="0">
                          <a:solidFill>
                            <a:srgbClr val="00B050"/>
                          </a:solidFill>
                          <a:latin typeface="+mn-lt"/>
                          <a:ea typeface="+mn-ea"/>
                          <a:cs typeface="+mn-cs"/>
                        </a:rPr>
                        <a:t>Métrica sobre los resultados del negocio utilizado para determinar que se ha logrado el objetivo (Ej. </a:t>
                      </a:r>
                      <a:r>
                        <a:rPr lang="es-VE" sz="1800" kern="1200" baseline="0" dirty="0">
                          <a:solidFill>
                            <a:srgbClr val="00B050"/>
                          </a:solidFill>
                          <a:latin typeface="+mn-lt"/>
                          <a:ea typeface="+mn-ea"/>
                          <a:cs typeface="+mn-cs"/>
                        </a:rPr>
                        <a:t> % de incremento de las ventas anuales)</a:t>
                      </a:r>
                      <a:endParaRPr lang="es-VE" sz="1800" kern="1200" dirty="0">
                        <a:solidFill>
                          <a:srgbClr val="00B050"/>
                        </a:solidFill>
                        <a:latin typeface="+mn-lt"/>
                        <a:ea typeface="+mn-ea"/>
                        <a:cs typeface="+mn-cs"/>
                      </a:endParaRPr>
                    </a:p>
                  </a:txBody>
                  <a:tcPr marL="91439" marR="91439" marT="45732" marB="45732"/>
                </a:tc>
                <a:tc>
                  <a:txBody>
                    <a:bodyPr/>
                    <a:lstStyle/>
                    <a:p>
                      <a:pPr algn="ctr"/>
                      <a:r>
                        <a:rPr lang="es-VE" sz="1800" kern="1200" dirty="0">
                          <a:solidFill>
                            <a:srgbClr val="00B050"/>
                          </a:solidFill>
                          <a:latin typeface="+mn-lt"/>
                          <a:ea typeface="+mn-ea"/>
                          <a:cs typeface="+mn-cs"/>
                        </a:rPr>
                        <a:t>Valor que debe alcanzar la métrica (Ej. 3% de incremento en las ventas</a:t>
                      </a:r>
                      <a:r>
                        <a:rPr lang="es-VE" sz="1800" kern="1200" baseline="0" dirty="0">
                          <a:solidFill>
                            <a:srgbClr val="00B050"/>
                          </a:solidFill>
                          <a:latin typeface="+mn-lt"/>
                          <a:ea typeface="+mn-ea"/>
                          <a:cs typeface="+mn-cs"/>
                        </a:rPr>
                        <a:t> anuales)</a:t>
                      </a:r>
                      <a:endParaRPr lang="es-VE" sz="1800" kern="1200" dirty="0">
                        <a:solidFill>
                          <a:srgbClr val="00B050"/>
                        </a:solidFill>
                        <a:latin typeface="+mn-lt"/>
                        <a:ea typeface="+mn-ea"/>
                        <a:cs typeface="+mn-cs"/>
                      </a:endParaRPr>
                    </a:p>
                  </a:txBody>
                  <a:tcPr marL="91439" marR="91439" marT="45732" marB="45732"/>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1 Título">
            <a:extLst>
              <a:ext uri="{FF2B5EF4-FFF2-40B4-BE49-F238E27FC236}">
                <a16:creationId xmlns:a16="http://schemas.microsoft.com/office/drawing/2014/main" id="{EB9BDD26-8037-4A60-A099-89BF680F350B}"/>
              </a:ext>
            </a:extLst>
          </p:cNvPr>
          <p:cNvSpPr txBox="1">
            <a:spLocks/>
          </p:cNvSpPr>
          <p:nvPr/>
        </p:nvSpPr>
        <p:spPr>
          <a:xfrm>
            <a:off x="457200" y="1357313"/>
            <a:ext cx="7772400" cy="357187"/>
          </a:xfrm>
          <a:prstGeom prst="rect">
            <a:avLst/>
          </a:prstGeom>
        </p:spPr>
        <p:txBody>
          <a:bodyPr anchor="ctr"/>
          <a:lstStyle/>
          <a:p>
            <a:pPr fontAlgn="auto">
              <a:spcAft>
                <a:spcPts val="0"/>
              </a:spcAft>
              <a:defRPr/>
            </a:pPr>
            <a:r>
              <a:rPr lang="es-VE" sz="2800" b="1" dirty="0">
                <a:latin typeface="+mj-lt"/>
                <a:ea typeface="+mj-ea"/>
                <a:cs typeface="+mj-cs"/>
              </a:rPr>
              <a:t>Visión General del Proyecto</a:t>
            </a:r>
          </a:p>
        </p:txBody>
      </p:sp>
      <p:sp>
        <p:nvSpPr>
          <p:cNvPr id="11267" name="7 Marcador de contenido">
            <a:extLst>
              <a:ext uri="{FF2B5EF4-FFF2-40B4-BE49-F238E27FC236}">
                <a16:creationId xmlns:a16="http://schemas.microsoft.com/office/drawing/2014/main" id="{7B230798-C302-474D-B57F-EFFC88D5D63B}"/>
              </a:ext>
            </a:extLst>
          </p:cNvPr>
          <p:cNvSpPr>
            <a:spLocks noGrp="1"/>
          </p:cNvSpPr>
          <p:nvPr>
            <p:ph sz="half" idx="1"/>
          </p:nvPr>
        </p:nvSpPr>
        <p:spPr>
          <a:xfrm>
            <a:off x="457200" y="2143125"/>
            <a:ext cx="8258175" cy="714375"/>
          </a:xfrm>
        </p:spPr>
        <p:txBody>
          <a:bodyPr/>
          <a:lstStyle/>
          <a:p>
            <a:pPr eaLnBrk="1" hangingPunct="1"/>
            <a:r>
              <a:rPr lang="es-VE" altLang="es-MX" sz="1800">
                <a:solidFill>
                  <a:srgbClr val="00B050"/>
                </a:solidFill>
              </a:rPr>
              <a:t>Lista preliminar de las premisas involucradas en el proyecto (supuestos que se asumen reales para poder lograr los objetivos).</a:t>
            </a:r>
          </a:p>
          <a:p>
            <a:pPr eaLnBrk="1" hangingPunct="1"/>
            <a:endParaRPr lang="es-VE" altLang="es-MX" sz="1800">
              <a:solidFill>
                <a:srgbClr val="00B050"/>
              </a:solidFill>
            </a:endParaRPr>
          </a:p>
          <a:p>
            <a:pPr eaLnBrk="1" hangingPunct="1"/>
            <a:endParaRPr lang="es-VE" altLang="es-MX" sz="1800">
              <a:solidFill>
                <a:srgbClr val="00B050"/>
              </a:solidFill>
            </a:endParaRPr>
          </a:p>
        </p:txBody>
      </p:sp>
      <p:sp>
        <p:nvSpPr>
          <p:cNvPr id="11270" name="7 Marcador de contenido">
            <a:extLst>
              <a:ext uri="{FF2B5EF4-FFF2-40B4-BE49-F238E27FC236}">
                <a16:creationId xmlns:a16="http://schemas.microsoft.com/office/drawing/2014/main" id="{BBC8D45B-6DB4-457A-A402-CA80B0AF188B}"/>
              </a:ext>
            </a:extLst>
          </p:cNvPr>
          <p:cNvSpPr>
            <a:spLocks noGrp="1"/>
          </p:cNvSpPr>
          <p:nvPr>
            <p:ph sz="half" idx="2"/>
          </p:nvPr>
        </p:nvSpPr>
        <p:spPr>
          <a:xfrm>
            <a:off x="457200" y="3786188"/>
            <a:ext cx="8258175" cy="714375"/>
          </a:xfrm>
        </p:spPr>
        <p:txBody>
          <a:bodyPr/>
          <a:lstStyle/>
          <a:p>
            <a:pPr eaLnBrk="1" hangingPunct="1"/>
            <a:r>
              <a:rPr lang="es-VE" altLang="es-MX" sz="1800">
                <a:solidFill>
                  <a:srgbClr val="00B050"/>
                </a:solidFill>
              </a:rPr>
              <a:t>Lista preliminar de las limitaciones de tiempo, presupuesto o de recursos involucrados en el proyecto.</a:t>
            </a:r>
          </a:p>
          <a:p>
            <a:pPr eaLnBrk="1" hangingPunct="1"/>
            <a:endParaRPr lang="es-VE" altLang="es-MX" sz="1800">
              <a:solidFill>
                <a:srgbClr val="00B050"/>
              </a:solidFill>
            </a:endParaRPr>
          </a:p>
          <a:p>
            <a:pPr eaLnBrk="1" hangingPunct="1"/>
            <a:endParaRPr lang="es-VE" altLang="es-MX" sz="1800">
              <a:solidFill>
                <a:srgbClr val="00B050"/>
              </a:solidFill>
            </a:endParaRPr>
          </a:p>
        </p:txBody>
      </p:sp>
      <p:sp>
        <p:nvSpPr>
          <p:cNvPr id="15" name="14 Marcador de número de diapositiva">
            <a:extLst>
              <a:ext uri="{FF2B5EF4-FFF2-40B4-BE49-F238E27FC236}">
                <a16:creationId xmlns:a16="http://schemas.microsoft.com/office/drawing/2014/main" id="{79018F4F-288E-4F80-85E6-393BC406BE3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B8FAE83-AAAA-4494-AB29-7A5CDEA73DAC}" type="slidenum">
              <a:rPr lang="es-VE" altLang="es-MX">
                <a:solidFill>
                  <a:srgbClr val="898989"/>
                </a:solidFill>
                <a:latin typeface="Calibri" panose="020F0502020204030204" pitchFamily="34" charset="0"/>
              </a:rPr>
              <a:pPr eaLnBrk="1" hangingPunct="1"/>
              <a:t>6</a:t>
            </a:fld>
            <a:endParaRPr lang="es-VE" altLang="es-MX">
              <a:solidFill>
                <a:srgbClr val="898989"/>
              </a:solidFill>
              <a:latin typeface="Calibri" panose="020F0502020204030204" pitchFamily="34" charset="0"/>
            </a:endParaRPr>
          </a:p>
        </p:txBody>
      </p:sp>
      <p:sp>
        <p:nvSpPr>
          <p:cNvPr id="10" name="1 Título">
            <a:extLst>
              <a:ext uri="{FF2B5EF4-FFF2-40B4-BE49-F238E27FC236}">
                <a16:creationId xmlns:a16="http://schemas.microsoft.com/office/drawing/2014/main" id="{5D6263BF-F4F1-45BB-887C-05D00D34DD30}"/>
              </a:ext>
            </a:extLst>
          </p:cNvPr>
          <p:cNvSpPr txBox="1">
            <a:spLocks/>
          </p:cNvSpPr>
          <p:nvPr/>
        </p:nvSpPr>
        <p:spPr>
          <a:xfrm>
            <a:off x="428625" y="1785938"/>
            <a:ext cx="7772400" cy="357187"/>
          </a:xfrm>
          <a:prstGeom prst="rect">
            <a:avLst/>
          </a:prstGeom>
        </p:spPr>
        <p:txBody>
          <a:bodyPr anchor="ctr"/>
          <a:lstStyle/>
          <a:p>
            <a:pPr fontAlgn="auto">
              <a:spcAft>
                <a:spcPts val="0"/>
              </a:spcAft>
              <a:defRPr/>
            </a:pPr>
            <a:r>
              <a:rPr lang="es-VE" sz="2000" b="1" dirty="0">
                <a:latin typeface="+mj-lt"/>
                <a:ea typeface="+mj-ea"/>
                <a:cs typeface="+mj-cs"/>
              </a:rPr>
              <a:t>Premisas</a:t>
            </a:r>
          </a:p>
        </p:txBody>
      </p:sp>
      <p:sp>
        <p:nvSpPr>
          <p:cNvPr id="12" name="1 Título">
            <a:extLst>
              <a:ext uri="{FF2B5EF4-FFF2-40B4-BE49-F238E27FC236}">
                <a16:creationId xmlns:a16="http://schemas.microsoft.com/office/drawing/2014/main" id="{E0B4BB5F-F500-4EC8-BC47-360BA24BFC19}"/>
              </a:ext>
            </a:extLst>
          </p:cNvPr>
          <p:cNvSpPr txBox="1">
            <a:spLocks/>
          </p:cNvSpPr>
          <p:nvPr/>
        </p:nvSpPr>
        <p:spPr>
          <a:xfrm>
            <a:off x="428625" y="3429000"/>
            <a:ext cx="7772400" cy="357188"/>
          </a:xfrm>
          <a:prstGeom prst="rect">
            <a:avLst/>
          </a:prstGeom>
        </p:spPr>
        <p:txBody>
          <a:bodyPr anchor="ctr"/>
          <a:lstStyle/>
          <a:p>
            <a:pPr fontAlgn="auto">
              <a:spcAft>
                <a:spcPts val="0"/>
              </a:spcAft>
              <a:defRPr/>
            </a:pPr>
            <a:r>
              <a:rPr lang="es-VE" sz="2000" b="1" dirty="0">
                <a:latin typeface="+mj-lt"/>
                <a:ea typeface="+mj-ea"/>
                <a:cs typeface="+mj-cs"/>
              </a:rPr>
              <a:t>Restricciones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1 Título">
            <a:extLst>
              <a:ext uri="{FF2B5EF4-FFF2-40B4-BE49-F238E27FC236}">
                <a16:creationId xmlns:a16="http://schemas.microsoft.com/office/drawing/2014/main" id="{C6DBE9D9-1BB6-4920-A6C4-42FC706D325D}"/>
              </a:ext>
            </a:extLst>
          </p:cNvPr>
          <p:cNvSpPr txBox="1">
            <a:spLocks/>
          </p:cNvSpPr>
          <p:nvPr/>
        </p:nvSpPr>
        <p:spPr>
          <a:xfrm>
            <a:off x="500063" y="1357313"/>
            <a:ext cx="8258175" cy="357187"/>
          </a:xfrm>
          <a:prstGeom prst="rect">
            <a:avLst/>
          </a:prstGeom>
        </p:spPr>
        <p:txBody>
          <a:bodyPr anchor="ctr"/>
          <a:lstStyle/>
          <a:p>
            <a:pPr fontAlgn="auto">
              <a:spcAft>
                <a:spcPts val="0"/>
              </a:spcAft>
              <a:defRPr/>
            </a:pPr>
            <a:r>
              <a:rPr lang="es-VE" sz="2800" b="1" dirty="0">
                <a:latin typeface="+mj-lt"/>
                <a:ea typeface="+mj-ea"/>
                <a:cs typeface="+mj-cs"/>
              </a:rPr>
              <a:t>Alineación del Proyecto con los objetivos Estratégicos</a:t>
            </a:r>
          </a:p>
        </p:txBody>
      </p:sp>
      <p:graphicFrame>
        <p:nvGraphicFramePr>
          <p:cNvPr id="4" name="3 Tabla">
            <a:extLst>
              <a:ext uri="{FF2B5EF4-FFF2-40B4-BE49-F238E27FC236}">
                <a16:creationId xmlns:a16="http://schemas.microsoft.com/office/drawing/2014/main" id="{C7EB95BA-6355-4552-A121-224B26642A21}"/>
              </a:ext>
            </a:extLst>
          </p:cNvPr>
          <p:cNvGraphicFramePr>
            <a:graphicFrameLocks noGrp="1"/>
          </p:cNvGraphicFramePr>
          <p:nvPr/>
        </p:nvGraphicFramePr>
        <p:xfrm>
          <a:off x="542925" y="3182938"/>
          <a:ext cx="8072438" cy="2103437"/>
        </p:xfrm>
        <a:graphic>
          <a:graphicData uri="http://schemas.openxmlformats.org/drawingml/2006/table">
            <a:tbl>
              <a:tblPr firstRow="1" bandRow="1">
                <a:tableStyleId>{5C22544A-7EE6-4342-B048-85BDC9FD1C3A}</a:tableStyleId>
              </a:tblPr>
              <a:tblGrid>
                <a:gridCol w="2428875">
                  <a:extLst>
                    <a:ext uri="{9D8B030D-6E8A-4147-A177-3AD203B41FA5}">
                      <a16:colId xmlns:a16="http://schemas.microsoft.com/office/drawing/2014/main" val="20000"/>
                    </a:ext>
                  </a:extLst>
                </a:gridCol>
                <a:gridCol w="2714625">
                  <a:extLst>
                    <a:ext uri="{9D8B030D-6E8A-4147-A177-3AD203B41FA5}">
                      <a16:colId xmlns:a16="http://schemas.microsoft.com/office/drawing/2014/main" val="20001"/>
                    </a:ext>
                  </a:extLst>
                </a:gridCol>
                <a:gridCol w="2928938">
                  <a:extLst>
                    <a:ext uri="{9D8B030D-6E8A-4147-A177-3AD203B41FA5}">
                      <a16:colId xmlns:a16="http://schemas.microsoft.com/office/drawing/2014/main" val="20002"/>
                    </a:ext>
                  </a:extLst>
                </a:gridCol>
              </a:tblGrid>
              <a:tr h="365815">
                <a:tc>
                  <a:txBody>
                    <a:bodyPr/>
                    <a:lstStyle/>
                    <a:p>
                      <a:pPr algn="ctr"/>
                      <a:r>
                        <a:rPr lang="es-VE" sz="1800" dirty="0"/>
                        <a:t>Plan</a:t>
                      </a:r>
                      <a:r>
                        <a:rPr lang="es-VE" sz="1800" baseline="0" dirty="0"/>
                        <a:t> Estratégico</a:t>
                      </a:r>
                      <a:endParaRPr lang="es-VE" sz="1800" dirty="0"/>
                    </a:p>
                  </a:txBody>
                  <a:tcPr marL="91439" marR="91439" marT="45727" marB="45727"/>
                </a:tc>
                <a:tc>
                  <a:txBody>
                    <a:bodyPr/>
                    <a:lstStyle/>
                    <a:p>
                      <a:pPr algn="ctr"/>
                      <a:r>
                        <a:rPr lang="es-VE" sz="1800" dirty="0"/>
                        <a:t>Objetivo Estratégico</a:t>
                      </a:r>
                    </a:p>
                  </a:txBody>
                  <a:tcPr marL="91439" marR="91439" marT="45727" marB="45727"/>
                </a:tc>
                <a:tc>
                  <a:txBody>
                    <a:bodyPr/>
                    <a:lstStyle/>
                    <a:p>
                      <a:pPr algn="ctr"/>
                      <a:r>
                        <a:rPr lang="es-VE" sz="1800" dirty="0"/>
                        <a:t>Relación con el Proyecto</a:t>
                      </a:r>
                    </a:p>
                  </a:txBody>
                  <a:tcPr marL="91439" marR="91439" marT="45727" marB="45727"/>
                </a:tc>
                <a:extLst>
                  <a:ext uri="{0D108BD9-81ED-4DB2-BD59-A6C34878D82A}">
                    <a16:rowId xmlns:a16="http://schemas.microsoft.com/office/drawing/2014/main" val="10000"/>
                  </a:ext>
                </a:extLst>
              </a:tr>
              <a:tr h="1737622">
                <a:tc>
                  <a:txBody>
                    <a:bodyPr/>
                    <a:lstStyle/>
                    <a:p>
                      <a:pPr algn="l"/>
                      <a:r>
                        <a:rPr lang="es-VE" sz="1800" dirty="0">
                          <a:solidFill>
                            <a:srgbClr val="00B050"/>
                          </a:solidFill>
                        </a:rPr>
                        <a:t>Nombre o titulo del Plan Estratégico (Ej. Plan Estratégico de pmoinformatica &amp; co.)</a:t>
                      </a:r>
                    </a:p>
                  </a:txBody>
                  <a:tcPr marL="91439" marR="91439" marT="45727" marB="45727"/>
                </a:tc>
                <a:tc>
                  <a:txBody>
                    <a:bodyPr/>
                    <a:lstStyle/>
                    <a:p>
                      <a:pPr algn="l"/>
                      <a:r>
                        <a:rPr lang="es-VE" sz="1800" kern="1200" dirty="0">
                          <a:solidFill>
                            <a:srgbClr val="00B050"/>
                          </a:solidFill>
                          <a:latin typeface="+mn-lt"/>
                          <a:ea typeface="+mn-ea"/>
                          <a:cs typeface="+mn-cs"/>
                        </a:rPr>
                        <a:t>Objetivo estratégico contenido en el plan</a:t>
                      </a:r>
                    </a:p>
                  </a:txBody>
                  <a:tcPr marL="91439" marR="91439" marT="45727" marB="45727"/>
                </a:tc>
                <a:tc>
                  <a:txBody>
                    <a:bodyPr/>
                    <a:lstStyle/>
                    <a:p>
                      <a:pPr algn="l"/>
                      <a:r>
                        <a:rPr lang="es-VE" sz="1800" kern="1200" dirty="0">
                          <a:solidFill>
                            <a:srgbClr val="00B050"/>
                          </a:solidFill>
                          <a:latin typeface="+mn-lt"/>
                          <a:ea typeface="+mn-ea"/>
                          <a:cs typeface="+mn-cs"/>
                        </a:rPr>
                        <a:t>Descripción de cómo los</a:t>
                      </a:r>
                      <a:r>
                        <a:rPr lang="es-VE" sz="1800" kern="1200" baseline="0" dirty="0">
                          <a:solidFill>
                            <a:srgbClr val="00B050"/>
                          </a:solidFill>
                          <a:latin typeface="+mn-lt"/>
                          <a:ea typeface="+mn-ea"/>
                          <a:cs typeface="+mn-cs"/>
                        </a:rPr>
                        <a:t> objetivos de negocio del proyecto contribuyen con el objetivo expresado en el Plan Estratégico de la organización.</a:t>
                      </a:r>
                      <a:endParaRPr lang="es-VE" sz="1800" kern="1200" dirty="0">
                        <a:solidFill>
                          <a:srgbClr val="00B050"/>
                        </a:solidFill>
                        <a:latin typeface="+mn-lt"/>
                        <a:ea typeface="+mn-ea"/>
                        <a:cs typeface="+mn-cs"/>
                      </a:endParaRPr>
                    </a:p>
                  </a:txBody>
                  <a:tcPr marL="91439" marR="91439" marT="45727" marB="45727"/>
                </a:tc>
                <a:extLst>
                  <a:ext uri="{0D108BD9-81ED-4DB2-BD59-A6C34878D82A}">
                    <a16:rowId xmlns:a16="http://schemas.microsoft.com/office/drawing/2014/main" val="10001"/>
                  </a:ext>
                </a:extLst>
              </a:tr>
            </a:tbl>
          </a:graphicData>
        </a:graphic>
      </p:graphicFrame>
      <p:sp>
        <p:nvSpPr>
          <p:cNvPr id="5" name="7 Marcador de contenido">
            <a:extLst>
              <a:ext uri="{FF2B5EF4-FFF2-40B4-BE49-F238E27FC236}">
                <a16:creationId xmlns:a16="http://schemas.microsoft.com/office/drawing/2014/main" id="{B4A1D316-FEC5-4E2C-8679-852F9CD60B2D}"/>
              </a:ext>
            </a:extLst>
          </p:cNvPr>
          <p:cNvSpPr>
            <a:spLocks noGrp="1"/>
          </p:cNvSpPr>
          <p:nvPr>
            <p:ph sz="half" idx="1"/>
          </p:nvPr>
        </p:nvSpPr>
        <p:spPr>
          <a:xfrm>
            <a:off x="500063" y="1785938"/>
            <a:ext cx="8258175" cy="1285875"/>
          </a:xfrm>
        </p:spPr>
        <p:txBody>
          <a:bodyPr/>
          <a:lstStyle/>
          <a:p>
            <a:pPr marL="0" indent="0" eaLnBrk="1" hangingPunct="1">
              <a:buFont typeface="Arial" charset="0"/>
              <a:buNone/>
              <a:defRPr/>
            </a:pPr>
            <a:r>
              <a:rPr lang="es-VE" sz="1800" dirty="0">
                <a:solidFill>
                  <a:srgbClr val="00B050"/>
                </a:solidFill>
              </a:rPr>
              <a:t>Todo proyecto de una organización debe estar relacionado con la planificación estratégica de esta. En esta sección se hace referencia al plan estratégico de la organización (previamente elaborado), los objetivos estratégicos expresados en esta y como el proyecto contribuye al logro de estos objetivos.</a:t>
            </a:r>
          </a:p>
          <a:p>
            <a:pPr eaLnBrk="1" hangingPunct="1">
              <a:buFont typeface="Arial" charset="0"/>
              <a:buChar char="•"/>
              <a:defRPr/>
            </a:pPr>
            <a:endParaRPr lang="es-VE" sz="1800" dirty="0">
              <a:solidFill>
                <a:srgbClr val="00B050"/>
              </a:solidFill>
            </a:endParaRPr>
          </a:p>
          <a:p>
            <a:pPr eaLnBrk="1" hangingPunct="1">
              <a:buFont typeface="Arial" charset="0"/>
              <a:buChar char="•"/>
              <a:defRPr/>
            </a:pPr>
            <a:endParaRPr lang="es-VE" sz="1800" dirty="0">
              <a:solidFill>
                <a:srgbClr val="00B050"/>
              </a:solidFill>
            </a:endParaRPr>
          </a:p>
        </p:txBody>
      </p:sp>
      <p:sp>
        <p:nvSpPr>
          <p:cNvPr id="6" name="5 Marcador de número de diapositiva">
            <a:extLst>
              <a:ext uri="{FF2B5EF4-FFF2-40B4-BE49-F238E27FC236}">
                <a16:creationId xmlns:a16="http://schemas.microsoft.com/office/drawing/2014/main" id="{4F5905CF-3D5C-43A5-8810-DE24C42A8FCE}"/>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E0E48CC-D2E8-4592-A472-4FF9E6169372}" type="slidenum">
              <a:rPr lang="es-VE" altLang="es-MX">
                <a:solidFill>
                  <a:srgbClr val="898989"/>
                </a:solidFill>
                <a:latin typeface="Calibri" panose="020F0502020204030204" pitchFamily="34" charset="0"/>
              </a:rPr>
              <a:pPr eaLnBrk="1" hangingPunct="1"/>
              <a:t>7</a:t>
            </a:fld>
            <a:endParaRPr lang="es-VE" altLang="es-MX">
              <a:solidFill>
                <a:srgbClr val="898989"/>
              </a:solidFill>
              <a:latin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1 Título">
            <a:extLst>
              <a:ext uri="{FF2B5EF4-FFF2-40B4-BE49-F238E27FC236}">
                <a16:creationId xmlns:a16="http://schemas.microsoft.com/office/drawing/2014/main" id="{2778F1A3-26A4-4C1D-935E-6D753C470EF0}"/>
              </a:ext>
            </a:extLst>
          </p:cNvPr>
          <p:cNvSpPr txBox="1">
            <a:spLocks/>
          </p:cNvSpPr>
          <p:nvPr/>
        </p:nvSpPr>
        <p:spPr>
          <a:xfrm>
            <a:off x="500063" y="1357313"/>
            <a:ext cx="8258175" cy="357187"/>
          </a:xfrm>
          <a:prstGeom prst="rect">
            <a:avLst/>
          </a:prstGeom>
        </p:spPr>
        <p:txBody>
          <a:bodyPr anchor="ctr"/>
          <a:lstStyle/>
          <a:p>
            <a:pPr fontAlgn="auto">
              <a:spcAft>
                <a:spcPts val="0"/>
              </a:spcAft>
              <a:defRPr/>
            </a:pPr>
            <a:r>
              <a:rPr lang="es-VE" sz="2800" b="1" dirty="0">
                <a:latin typeface="+mj-lt"/>
                <a:ea typeface="+mj-ea"/>
                <a:cs typeface="+mj-cs"/>
              </a:rPr>
              <a:t>Análisis Costo Beneficio</a:t>
            </a:r>
          </a:p>
        </p:txBody>
      </p:sp>
      <p:sp>
        <p:nvSpPr>
          <p:cNvPr id="4" name="7 Marcador de contenido">
            <a:extLst>
              <a:ext uri="{FF2B5EF4-FFF2-40B4-BE49-F238E27FC236}">
                <a16:creationId xmlns:a16="http://schemas.microsoft.com/office/drawing/2014/main" id="{418E1F69-AEF0-4A9E-A82F-2DB20E49FFDD}"/>
              </a:ext>
            </a:extLst>
          </p:cNvPr>
          <p:cNvSpPr>
            <a:spLocks noGrp="1"/>
          </p:cNvSpPr>
          <p:nvPr>
            <p:ph sz="half" idx="1"/>
          </p:nvPr>
        </p:nvSpPr>
        <p:spPr>
          <a:xfrm>
            <a:off x="500063" y="1785938"/>
            <a:ext cx="8258175" cy="1285875"/>
          </a:xfrm>
        </p:spPr>
        <p:txBody>
          <a:bodyPr/>
          <a:lstStyle/>
          <a:p>
            <a:pPr marL="0" indent="0" eaLnBrk="1" hangingPunct="1">
              <a:buFont typeface="Arial" charset="0"/>
              <a:buNone/>
              <a:defRPr/>
            </a:pPr>
            <a:r>
              <a:rPr lang="es-VE" sz="1800" dirty="0">
                <a:solidFill>
                  <a:srgbClr val="00B050"/>
                </a:solidFill>
              </a:rPr>
              <a:t>Esta es la sección más importante del caso de negocio, pues los ahorros (beneficios) y costos del proyecto son el elemento más tomado en cuenta al tomar la decisión sobre si se procede con el proyecto o no. Es importante cuantificar los beneficios y costos del proyecto en el caso de negocio.</a:t>
            </a:r>
          </a:p>
          <a:p>
            <a:pPr eaLnBrk="1" hangingPunct="1">
              <a:buFont typeface="Arial" charset="0"/>
              <a:buChar char="•"/>
              <a:defRPr/>
            </a:pPr>
            <a:endParaRPr lang="es-VE" sz="1800" dirty="0">
              <a:solidFill>
                <a:srgbClr val="00B050"/>
              </a:solidFill>
            </a:endParaRPr>
          </a:p>
          <a:p>
            <a:pPr eaLnBrk="1" hangingPunct="1">
              <a:buFont typeface="Arial" charset="0"/>
              <a:buChar char="•"/>
              <a:defRPr/>
            </a:pPr>
            <a:endParaRPr lang="es-VE" sz="1800" dirty="0">
              <a:solidFill>
                <a:srgbClr val="00B050"/>
              </a:solidFill>
            </a:endParaRPr>
          </a:p>
        </p:txBody>
      </p:sp>
      <p:sp>
        <p:nvSpPr>
          <p:cNvPr id="7" name="6 Marcador de número de diapositiva">
            <a:extLst>
              <a:ext uri="{FF2B5EF4-FFF2-40B4-BE49-F238E27FC236}">
                <a16:creationId xmlns:a16="http://schemas.microsoft.com/office/drawing/2014/main" id="{BD4CA86E-BD67-4670-AA14-D65D81CAC86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F4F119D-19B6-4E5E-9CC7-62D66CCFC744}" type="slidenum">
              <a:rPr lang="es-VE" altLang="es-MX">
                <a:solidFill>
                  <a:srgbClr val="898989"/>
                </a:solidFill>
                <a:latin typeface="Calibri" panose="020F0502020204030204" pitchFamily="34" charset="0"/>
              </a:rPr>
              <a:pPr eaLnBrk="1" hangingPunct="1"/>
              <a:t>8</a:t>
            </a:fld>
            <a:endParaRPr lang="es-VE" altLang="es-MX">
              <a:solidFill>
                <a:srgbClr val="898989"/>
              </a:solidFill>
              <a:latin typeface="Calibri" panose="020F0502020204030204" pitchFamily="34" charset="0"/>
            </a:endParaRPr>
          </a:p>
        </p:txBody>
      </p:sp>
      <p:graphicFrame>
        <p:nvGraphicFramePr>
          <p:cNvPr id="5" name="4 Tabla">
            <a:extLst>
              <a:ext uri="{FF2B5EF4-FFF2-40B4-BE49-F238E27FC236}">
                <a16:creationId xmlns:a16="http://schemas.microsoft.com/office/drawing/2014/main" id="{85E61939-87AD-463B-82CE-F65E5A02C989}"/>
              </a:ext>
            </a:extLst>
          </p:cNvPr>
          <p:cNvGraphicFramePr>
            <a:graphicFrameLocks noGrp="1"/>
          </p:cNvGraphicFramePr>
          <p:nvPr/>
        </p:nvGraphicFramePr>
        <p:xfrm>
          <a:off x="542925" y="3500438"/>
          <a:ext cx="8172450" cy="2743200"/>
        </p:xfrm>
        <a:graphic>
          <a:graphicData uri="http://schemas.openxmlformats.org/drawingml/2006/table">
            <a:tbl>
              <a:tblPr firstRow="1" bandRow="1">
                <a:tableStyleId>{5C22544A-7EE6-4342-B048-85BDC9FD1C3A}</a:tableStyleId>
              </a:tblPr>
              <a:tblGrid>
                <a:gridCol w="5815021">
                  <a:extLst>
                    <a:ext uri="{9D8B030D-6E8A-4147-A177-3AD203B41FA5}">
                      <a16:colId xmlns:a16="http://schemas.microsoft.com/office/drawing/2014/main" val="20000"/>
                    </a:ext>
                  </a:extLst>
                </a:gridCol>
                <a:gridCol w="2357429">
                  <a:extLst>
                    <a:ext uri="{9D8B030D-6E8A-4147-A177-3AD203B41FA5}">
                      <a16:colId xmlns:a16="http://schemas.microsoft.com/office/drawing/2014/main" val="20001"/>
                    </a:ext>
                  </a:extLst>
                </a:gridCol>
              </a:tblGrid>
              <a:tr h="357190">
                <a:tc>
                  <a:txBody>
                    <a:bodyPr/>
                    <a:lstStyle/>
                    <a:p>
                      <a:pPr algn="ctr"/>
                      <a:r>
                        <a:rPr lang="es-VE" dirty="0"/>
                        <a:t>Descripción</a:t>
                      </a:r>
                    </a:p>
                  </a:txBody>
                  <a:tcPr marL="91439" marR="91439"/>
                </a:tc>
                <a:tc>
                  <a:txBody>
                    <a:bodyPr/>
                    <a:lstStyle/>
                    <a:p>
                      <a:pPr algn="ctr"/>
                      <a:r>
                        <a:rPr lang="es-VE" dirty="0"/>
                        <a:t>Costos (Primer año)</a:t>
                      </a:r>
                    </a:p>
                  </a:txBody>
                  <a:tcPr marL="91439" marR="91439"/>
                </a:tc>
                <a:extLst>
                  <a:ext uri="{0D108BD9-81ED-4DB2-BD59-A6C34878D82A}">
                    <a16:rowId xmlns:a16="http://schemas.microsoft.com/office/drawing/2014/main" val="10000"/>
                  </a:ext>
                </a:extLst>
              </a:tr>
              <a:tr h="357190">
                <a:tc>
                  <a:txBody>
                    <a:bodyPr/>
                    <a:lstStyle/>
                    <a:p>
                      <a:pPr algn="l"/>
                      <a:r>
                        <a:rPr lang="es-VE" dirty="0">
                          <a:solidFill>
                            <a:srgbClr val="00B050"/>
                          </a:solidFill>
                        </a:rPr>
                        <a:t>Descripción de la acción que origina</a:t>
                      </a:r>
                      <a:r>
                        <a:rPr lang="es-VE" baseline="0" dirty="0">
                          <a:solidFill>
                            <a:srgbClr val="00B050"/>
                          </a:solidFill>
                        </a:rPr>
                        <a:t> el costo (por ej. Compra de Licencias, instalación de infraestructura). (Agregar múltiples filas, una para cada elemento que origina costo).</a:t>
                      </a:r>
                      <a:endParaRPr lang="es-VE" dirty="0">
                        <a:solidFill>
                          <a:srgbClr val="00B050"/>
                        </a:solidFill>
                      </a:endParaRPr>
                    </a:p>
                  </a:txBody>
                  <a:tcPr marL="91439" marR="91439"/>
                </a:tc>
                <a:tc>
                  <a:txBody>
                    <a:bodyPr/>
                    <a:lstStyle/>
                    <a:p>
                      <a:pPr algn="l"/>
                      <a:r>
                        <a:rPr lang="es-VE" sz="1800" kern="1200" dirty="0">
                          <a:solidFill>
                            <a:srgbClr val="00B050"/>
                          </a:solidFill>
                          <a:latin typeface="+mn-lt"/>
                          <a:ea typeface="+mn-ea"/>
                          <a:cs typeface="+mn-cs"/>
                        </a:rPr>
                        <a:t>Costo expresado</a:t>
                      </a:r>
                      <a:r>
                        <a:rPr lang="es-VE" sz="1800" kern="1200" baseline="0" dirty="0">
                          <a:solidFill>
                            <a:srgbClr val="00B050"/>
                          </a:solidFill>
                          <a:latin typeface="+mn-lt"/>
                          <a:ea typeface="+mn-ea"/>
                          <a:cs typeface="+mn-cs"/>
                        </a:rPr>
                        <a:t> en moneda</a:t>
                      </a:r>
                      <a:endParaRPr lang="es-VE" sz="1800" kern="1200" dirty="0">
                        <a:solidFill>
                          <a:srgbClr val="00B050"/>
                        </a:solidFill>
                        <a:latin typeface="+mn-lt"/>
                        <a:ea typeface="+mn-ea"/>
                        <a:cs typeface="+mn-cs"/>
                      </a:endParaRPr>
                    </a:p>
                  </a:txBody>
                  <a:tcPr marL="91439" marR="91439"/>
                </a:tc>
                <a:extLst>
                  <a:ext uri="{0D108BD9-81ED-4DB2-BD59-A6C34878D82A}">
                    <a16:rowId xmlns:a16="http://schemas.microsoft.com/office/drawing/2014/main" val="10001"/>
                  </a:ext>
                </a:extLst>
              </a:tr>
              <a:tr h="357190">
                <a:tc>
                  <a:txBody>
                    <a:bodyPr/>
                    <a:lstStyle/>
                    <a:p>
                      <a:pPr algn="l"/>
                      <a:endParaRPr lang="es-VE" dirty="0">
                        <a:solidFill>
                          <a:srgbClr val="00B050"/>
                        </a:solidFill>
                      </a:endParaRPr>
                    </a:p>
                  </a:txBody>
                  <a:tcPr marL="91439" marR="91439"/>
                </a:tc>
                <a:tc>
                  <a:txBody>
                    <a:bodyPr/>
                    <a:lstStyle/>
                    <a:p>
                      <a:pPr algn="l"/>
                      <a:endParaRPr lang="es-VE" sz="1800" kern="1200" dirty="0">
                        <a:solidFill>
                          <a:srgbClr val="00B050"/>
                        </a:solidFill>
                        <a:latin typeface="+mn-lt"/>
                        <a:ea typeface="+mn-ea"/>
                        <a:cs typeface="+mn-cs"/>
                      </a:endParaRPr>
                    </a:p>
                  </a:txBody>
                  <a:tcPr marL="91439" marR="91439"/>
                </a:tc>
                <a:extLst>
                  <a:ext uri="{0D108BD9-81ED-4DB2-BD59-A6C34878D82A}">
                    <a16:rowId xmlns:a16="http://schemas.microsoft.com/office/drawing/2014/main" val="10002"/>
                  </a:ext>
                </a:extLst>
              </a:tr>
              <a:tr h="357190">
                <a:tc>
                  <a:txBody>
                    <a:bodyPr/>
                    <a:lstStyle/>
                    <a:p>
                      <a:pPr algn="l"/>
                      <a:endParaRPr lang="es-VE" dirty="0">
                        <a:solidFill>
                          <a:srgbClr val="00B050"/>
                        </a:solidFill>
                      </a:endParaRPr>
                    </a:p>
                  </a:txBody>
                  <a:tcPr marL="91439" marR="91439"/>
                </a:tc>
                <a:tc>
                  <a:txBody>
                    <a:bodyPr/>
                    <a:lstStyle/>
                    <a:p>
                      <a:pPr algn="l"/>
                      <a:endParaRPr lang="es-VE" sz="1800" kern="1200" dirty="0">
                        <a:solidFill>
                          <a:srgbClr val="00B050"/>
                        </a:solidFill>
                        <a:latin typeface="+mn-lt"/>
                        <a:ea typeface="+mn-ea"/>
                        <a:cs typeface="+mn-cs"/>
                      </a:endParaRPr>
                    </a:p>
                  </a:txBody>
                  <a:tcPr marL="91439" marR="91439"/>
                </a:tc>
                <a:extLst>
                  <a:ext uri="{0D108BD9-81ED-4DB2-BD59-A6C34878D82A}">
                    <a16:rowId xmlns:a16="http://schemas.microsoft.com/office/drawing/2014/main" val="10003"/>
                  </a:ext>
                </a:extLst>
              </a:tr>
              <a:tr h="357190">
                <a:tc>
                  <a:txBody>
                    <a:bodyPr/>
                    <a:lstStyle/>
                    <a:p>
                      <a:pPr algn="l"/>
                      <a:endParaRPr lang="es-VE" dirty="0">
                        <a:solidFill>
                          <a:srgbClr val="00B050"/>
                        </a:solidFill>
                      </a:endParaRPr>
                    </a:p>
                  </a:txBody>
                  <a:tcPr marL="91439" marR="91439"/>
                </a:tc>
                <a:tc>
                  <a:txBody>
                    <a:bodyPr/>
                    <a:lstStyle/>
                    <a:p>
                      <a:pPr algn="l"/>
                      <a:endParaRPr lang="es-VE" sz="1800" kern="1200" dirty="0">
                        <a:solidFill>
                          <a:srgbClr val="00B050"/>
                        </a:solidFill>
                        <a:latin typeface="+mn-lt"/>
                        <a:ea typeface="+mn-ea"/>
                        <a:cs typeface="+mn-cs"/>
                      </a:endParaRPr>
                    </a:p>
                  </a:txBody>
                  <a:tcPr marL="91439" marR="91439"/>
                </a:tc>
                <a:extLst>
                  <a:ext uri="{0D108BD9-81ED-4DB2-BD59-A6C34878D82A}">
                    <a16:rowId xmlns:a16="http://schemas.microsoft.com/office/drawing/2014/main" val="10004"/>
                  </a:ext>
                </a:extLst>
              </a:tr>
              <a:tr h="357190">
                <a:tc>
                  <a:txBody>
                    <a:bodyPr/>
                    <a:lstStyle/>
                    <a:p>
                      <a:pPr algn="l"/>
                      <a:endParaRPr lang="es-VE" dirty="0">
                        <a:solidFill>
                          <a:srgbClr val="00B050"/>
                        </a:solidFill>
                      </a:endParaRPr>
                    </a:p>
                  </a:txBody>
                  <a:tcPr marL="91439" marR="91439"/>
                </a:tc>
                <a:tc>
                  <a:txBody>
                    <a:bodyPr/>
                    <a:lstStyle/>
                    <a:p>
                      <a:pPr algn="l"/>
                      <a:endParaRPr lang="es-VE" sz="1800" kern="1200" dirty="0">
                        <a:solidFill>
                          <a:srgbClr val="00B050"/>
                        </a:solidFill>
                        <a:latin typeface="+mn-lt"/>
                        <a:ea typeface="+mn-ea"/>
                        <a:cs typeface="+mn-cs"/>
                      </a:endParaRPr>
                    </a:p>
                  </a:txBody>
                  <a:tcPr marL="91439" marR="91439"/>
                </a:tc>
                <a:extLst>
                  <a:ext uri="{0D108BD9-81ED-4DB2-BD59-A6C34878D82A}">
                    <a16:rowId xmlns:a16="http://schemas.microsoft.com/office/drawing/2014/main" val="10005"/>
                  </a:ext>
                </a:extLst>
              </a:tr>
            </a:tbl>
          </a:graphicData>
        </a:graphic>
      </p:graphicFrame>
      <p:sp>
        <p:nvSpPr>
          <p:cNvPr id="6" name="1 Título">
            <a:extLst>
              <a:ext uri="{FF2B5EF4-FFF2-40B4-BE49-F238E27FC236}">
                <a16:creationId xmlns:a16="http://schemas.microsoft.com/office/drawing/2014/main" id="{91722A22-9A74-4C01-962D-AAF6E2C7A81D}"/>
              </a:ext>
            </a:extLst>
          </p:cNvPr>
          <p:cNvSpPr txBox="1">
            <a:spLocks/>
          </p:cNvSpPr>
          <p:nvPr/>
        </p:nvSpPr>
        <p:spPr>
          <a:xfrm>
            <a:off x="514350" y="3000375"/>
            <a:ext cx="7772400" cy="357188"/>
          </a:xfrm>
          <a:prstGeom prst="rect">
            <a:avLst/>
          </a:prstGeom>
        </p:spPr>
        <p:txBody>
          <a:bodyPr anchor="ctr"/>
          <a:lstStyle/>
          <a:p>
            <a:pPr fontAlgn="auto">
              <a:spcAft>
                <a:spcPts val="0"/>
              </a:spcAft>
              <a:defRPr/>
            </a:pPr>
            <a:r>
              <a:rPr lang="es-VE" sz="2000" b="1" dirty="0">
                <a:latin typeface="+mj-lt"/>
                <a:ea typeface="+mj-ea"/>
                <a:cs typeface="+mj-cs"/>
              </a:rPr>
              <a:t>Costos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1 Título">
            <a:extLst>
              <a:ext uri="{FF2B5EF4-FFF2-40B4-BE49-F238E27FC236}">
                <a16:creationId xmlns:a16="http://schemas.microsoft.com/office/drawing/2014/main" id="{9631037B-2AF0-42E0-8849-980C42BABFCD}"/>
              </a:ext>
            </a:extLst>
          </p:cNvPr>
          <p:cNvSpPr txBox="1">
            <a:spLocks/>
          </p:cNvSpPr>
          <p:nvPr/>
        </p:nvSpPr>
        <p:spPr>
          <a:xfrm>
            <a:off x="500063" y="1357313"/>
            <a:ext cx="8258175" cy="357187"/>
          </a:xfrm>
          <a:prstGeom prst="rect">
            <a:avLst/>
          </a:prstGeom>
        </p:spPr>
        <p:txBody>
          <a:bodyPr anchor="ctr"/>
          <a:lstStyle/>
          <a:p>
            <a:pPr fontAlgn="auto">
              <a:spcAft>
                <a:spcPts val="0"/>
              </a:spcAft>
              <a:defRPr/>
            </a:pPr>
            <a:r>
              <a:rPr lang="es-VE" sz="2800" b="1" dirty="0">
                <a:latin typeface="+mj-lt"/>
                <a:ea typeface="+mj-ea"/>
                <a:cs typeface="+mj-cs"/>
              </a:rPr>
              <a:t>Análisis Costo Beneficio</a:t>
            </a:r>
          </a:p>
        </p:txBody>
      </p:sp>
      <p:graphicFrame>
        <p:nvGraphicFramePr>
          <p:cNvPr id="5" name="4 Tabla">
            <a:extLst>
              <a:ext uri="{FF2B5EF4-FFF2-40B4-BE49-F238E27FC236}">
                <a16:creationId xmlns:a16="http://schemas.microsoft.com/office/drawing/2014/main" id="{5E33342A-C942-41AB-AC14-75B07CEFFE83}"/>
              </a:ext>
            </a:extLst>
          </p:cNvPr>
          <p:cNvGraphicFramePr>
            <a:graphicFrameLocks noGrp="1"/>
          </p:cNvGraphicFramePr>
          <p:nvPr/>
        </p:nvGraphicFramePr>
        <p:xfrm>
          <a:off x="542925" y="2357438"/>
          <a:ext cx="8172450" cy="3108325"/>
        </p:xfrm>
        <a:graphic>
          <a:graphicData uri="http://schemas.openxmlformats.org/drawingml/2006/table">
            <a:tbl>
              <a:tblPr firstRow="1" bandRow="1">
                <a:tableStyleId>{5C22544A-7EE6-4342-B048-85BDC9FD1C3A}</a:tableStyleId>
              </a:tblPr>
              <a:tblGrid>
                <a:gridCol w="5815021">
                  <a:extLst>
                    <a:ext uri="{9D8B030D-6E8A-4147-A177-3AD203B41FA5}">
                      <a16:colId xmlns:a16="http://schemas.microsoft.com/office/drawing/2014/main" val="20000"/>
                    </a:ext>
                  </a:extLst>
                </a:gridCol>
                <a:gridCol w="2357429">
                  <a:extLst>
                    <a:ext uri="{9D8B030D-6E8A-4147-A177-3AD203B41FA5}">
                      <a16:colId xmlns:a16="http://schemas.microsoft.com/office/drawing/2014/main" val="20001"/>
                    </a:ext>
                  </a:extLst>
                </a:gridCol>
              </a:tblGrid>
              <a:tr h="365685">
                <a:tc>
                  <a:txBody>
                    <a:bodyPr/>
                    <a:lstStyle/>
                    <a:p>
                      <a:pPr algn="ctr"/>
                      <a:r>
                        <a:rPr lang="es-VE" sz="1800" dirty="0"/>
                        <a:t>Descripción</a:t>
                      </a:r>
                    </a:p>
                  </a:txBody>
                  <a:tcPr marL="91439" marR="91439" marT="45711" marB="45711"/>
                </a:tc>
                <a:tc>
                  <a:txBody>
                    <a:bodyPr/>
                    <a:lstStyle/>
                    <a:p>
                      <a:pPr algn="ctr"/>
                      <a:r>
                        <a:rPr lang="es-VE" sz="1800" dirty="0"/>
                        <a:t>Costos (Primer año)</a:t>
                      </a:r>
                    </a:p>
                  </a:txBody>
                  <a:tcPr marL="91439" marR="91439" marT="45711" marB="45711"/>
                </a:tc>
                <a:extLst>
                  <a:ext uri="{0D108BD9-81ED-4DB2-BD59-A6C34878D82A}">
                    <a16:rowId xmlns:a16="http://schemas.microsoft.com/office/drawing/2014/main" val="10000"/>
                  </a:ext>
                </a:extLst>
              </a:tr>
              <a:tr h="2011269">
                <a:tc>
                  <a:txBody>
                    <a:bodyPr/>
                    <a:lstStyle/>
                    <a:p>
                      <a:pPr algn="l"/>
                      <a:r>
                        <a:rPr lang="es-VE" sz="1800" dirty="0">
                          <a:solidFill>
                            <a:srgbClr val="00B050"/>
                          </a:solidFill>
                        </a:rPr>
                        <a:t>Descripción de la acción que representa un ahorro</a:t>
                      </a:r>
                      <a:r>
                        <a:rPr lang="es-VE" sz="1800" baseline="0" dirty="0">
                          <a:solidFill>
                            <a:srgbClr val="00B050"/>
                          </a:solidFill>
                        </a:rPr>
                        <a:t>, nueva fuente de ingresos o beneficios para la organización (por ej. </a:t>
                      </a:r>
                    </a:p>
                    <a:p>
                      <a:pPr algn="l"/>
                      <a:r>
                        <a:rPr lang="es-VE" sz="1800" baseline="0" dirty="0">
                          <a:solidFill>
                            <a:srgbClr val="00B050"/>
                          </a:solidFill>
                        </a:rPr>
                        <a:t>Reducción de costos en una determinada área, incremento por nuevas ventas en un determinado %, entre otros). </a:t>
                      </a:r>
                    </a:p>
                    <a:p>
                      <a:pPr algn="l"/>
                      <a:endParaRPr lang="es-VE" sz="1800" baseline="0" dirty="0">
                        <a:solidFill>
                          <a:srgbClr val="00B050"/>
                        </a:solidFill>
                      </a:endParaRPr>
                    </a:p>
                    <a:p>
                      <a:pPr algn="l"/>
                      <a:r>
                        <a:rPr lang="es-VE" sz="1800" baseline="0" dirty="0">
                          <a:solidFill>
                            <a:srgbClr val="00B050"/>
                          </a:solidFill>
                        </a:rPr>
                        <a:t>(Agregar múltiples filas, una para cada elemento que origina costo).</a:t>
                      </a:r>
                      <a:endParaRPr lang="es-VE" sz="1800" dirty="0">
                        <a:solidFill>
                          <a:srgbClr val="00B050"/>
                        </a:solidFill>
                      </a:endParaRPr>
                    </a:p>
                  </a:txBody>
                  <a:tcPr marL="91439" marR="91439" marT="45711" marB="45711"/>
                </a:tc>
                <a:tc>
                  <a:txBody>
                    <a:bodyPr/>
                    <a:lstStyle/>
                    <a:p>
                      <a:pPr algn="l"/>
                      <a:r>
                        <a:rPr lang="es-VE" sz="1800" kern="1200" dirty="0">
                          <a:solidFill>
                            <a:srgbClr val="00B050"/>
                          </a:solidFill>
                          <a:latin typeface="+mn-lt"/>
                          <a:ea typeface="+mn-ea"/>
                          <a:cs typeface="+mn-cs"/>
                        </a:rPr>
                        <a:t>Beneficio expresado en moneda</a:t>
                      </a:r>
                    </a:p>
                  </a:txBody>
                  <a:tcPr marL="91439" marR="91439" marT="45711" marB="45711"/>
                </a:tc>
                <a:extLst>
                  <a:ext uri="{0D108BD9-81ED-4DB2-BD59-A6C34878D82A}">
                    <a16:rowId xmlns:a16="http://schemas.microsoft.com/office/drawing/2014/main" val="10001"/>
                  </a:ext>
                </a:extLst>
              </a:tr>
              <a:tr h="365685">
                <a:tc>
                  <a:txBody>
                    <a:bodyPr/>
                    <a:lstStyle/>
                    <a:p>
                      <a:pPr algn="l"/>
                      <a:endParaRPr lang="es-VE" sz="1800" dirty="0">
                        <a:solidFill>
                          <a:srgbClr val="00B050"/>
                        </a:solidFill>
                      </a:endParaRPr>
                    </a:p>
                  </a:txBody>
                  <a:tcPr marL="91439" marR="91439" marT="45711" marB="45711"/>
                </a:tc>
                <a:tc>
                  <a:txBody>
                    <a:bodyPr/>
                    <a:lstStyle/>
                    <a:p>
                      <a:pPr algn="l"/>
                      <a:endParaRPr lang="es-VE" sz="1800" kern="1200" dirty="0">
                        <a:solidFill>
                          <a:srgbClr val="00B050"/>
                        </a:solidFill>
                        <a:latin typeface="+mn-lt"/>
                        <a:ea typeface="+mn-ea"/>
                        <a:cs typeface="+mn-cs"/>
                      </a:endParaRPr>
                    </a:p>
                  </a:txBody>
                  <a:tcPr marL="91439" marR="91439" marT="45711" marB="45711"/>
                </a:tc>
                <a:extLst>
                  <a:ext uri="{0D108BD9-81ED-4DB2-BD59-A6C34878D82A}">
                    <a16:rowId xmlns:a16="http://schemas.microsoft.com/office/drawing/2014/main" val="10002"/>
                  </a:ext>
                </a:extLst>
              </a:tr>
              <a:tr h="365685">
                <a:tc>
                  <a:txBody>
                    <a:bodyPr/>
                    <a:lstStyle/>
                    <a:p>
                      <a:pPr algn="l"/>
                      <a:endParaRPr lang="es-VE" sz="1800" dirty="0">
                        <a:solidFill>
                          <a:srgbClr val="00B050"/>
                        </a:solidFill>
                      </a:endParaRPr>
                    </a:p>
                  </a:txBody>
                  <a:tcPr marL="91439" marR="91439" marT="45711" marB="45711"/>
                </a:tc>
                <a:tc>
                  <a:txBody>
                    <a:bodyPr/>
                    <a:lstStyle/>
                    <a:p>
                      <a:pPr algn="l"/>
                      <a:endParaRPr lang="es-VE" sz="1800" kern="1200" dirty="0">
                        <a:solidFill>
                          <a:srgbClr val="00B050"/>
                        </a:solidFill>
                        <a:latin typeface="+mn-lt"/>
                        <a:ea typeface="+mn-ea"/>
                        <a:cs typeface="+mn-cs"/>
                      </a:endParaRPr>
                    </a:p>
                  </a:txBody>
                  <a:tcPr marL="91439" marR="91439" marT="45711" marB="45711"/>
                </a:tc>
                <a:extLst>
                  <a:ext uri="{0D108BD9-81ED-4DB2-BD59-A6C34878D82A}">
                    <a16:rowId xmlns:a16="http://schemas.microsoft.com/office/drawing/2014/main" val="10003"/>
                  </a:ext>
                </a:extLst>
              </a:tr>
            </a:tbl>
          </a:graphicData>
        </a:graphic>
      </p:graphicFrame>
      <p:sp>
        <p:nvSpPr>
          <p:cNvPr id="6" name="1 Título">
            <a:extLst>
              <a:ext uri="{FF2B5EF4-FFF2-40B4-BE49-F238E27FC236}">
                <a16:creationId xmlns:a16="http://schemas.microsoft.com/office/drawing/2014/main" id="{86EC1B95-ED00-465B-AFB6-39899763FF89}"/>
              </a:ext>
            </a:extLst>
          </p:cNvPr>
          <p:cNvSpPr txBox="1">
            <a:spLocks/>
          </p:cNvSpPr>
          <p:nvPr/>
        </p:nvSpPr>
        <p:spPr>
          <a:xfrm>
            <a:off x="514350" y="1857375"/>
            <a:ext cx="7772400" cy="357188"/>
          </a:xfrm>
          <a:prstGeom prst="rect">
            <a:avLst/>
          </a:prstGeom>
        </p:spPr>
        <p:txBody>
          <a:bodyPr anchor="ctr"/>
          <a:lstStyle/>
          <a:p>
            <a:pPr fontAlgn="auto">
              <a:spcAft>
                <a:spcPts val="0"/>
              </a:spcAft>
              <a:defRPr/>
            </a:pPr>
            <a:r>
              <a:rPr lang="es-VE" sz="2000" b="1" dirty="0">
                <a:latin typeface="+mj-lt"/>
                <a:ea typeface="+mj-ea"/>
                <a:cs typeface="+mj-cs"/>
              </a:rPr>
              <a:t>Beneficios</a:t>
            </a:r>
          </a:p>
        </p:txBody>
      </p:sp>
      <p:sp>
        <p:nvSpPr>
          <p:cNvPr id="8" name="7 Marcador de contenido">
            <a:extLst>
              <a:ext uri="{FF2B5EF4-FFF2-40B4-BE49-F238E27FC236}">
                <a16:creationId xmlns:a16="http://schemas.microsoft.com/office/drawing/2014/main" id="{F89FC1CB-2BAF-4E6E-B360-05FB0B35A84A}"/>
              </a:ext>
            </a:extLst>
          </p:cNvPr>
          <p:cNvSpPr>
            <a:spLocks noGrp="1"/>
          </p:cNvSpPr>
          <p:nvPr>
            <p:ph sz="half" idx="1"/>
          </p:nvPr>
        </p:nvSpPr>
        <p:spPr>
          <a:xfrm>
            <a:off x="500063" y="5500688"/>
            <a:ext cx="8258175" cy="785812"/>
          </a:xfrm>
        </p:spPr>
        <p:txBody>
          <a:bodyPr/>
          <a:lstStyle/>
          <a:p>
            <a:pPr marL="0" indent="0" eaLnBrk="1" hangingPunct="1">
              <a:buFont typeface="Arial" charset="0"/>
              <a:buNone/>
              <a:defRPr/>
            </a:pPr>
            <a:r>
              <a:rPr lang="es-VE" sz="1800" dirty="0">
                <a:solidFill>
                  <a:srgbClr val="00B050"/>
                </a:solidFill>
              </a:rPr>
              <a:t>Como un anexo al caso de negocio se pueden presentar proyecciones de flujo de caja, valor presente neto, tiempo para el “break even” (payback) y otros indicadores).</a:t>
            </a:r>
          </a:p>
          <a:p>
            <a:pPr eaLnBrk="1" hangingPunct="1">
              <a:buFont typeface="Arial" charset="0"/>
              <a:buChar char="•"/>
              <a:defRPr/>
            </a:pPr>
            <a:endParaRPr lang="es-VE" sz="1800" dirty="0">
              <a:solidFill>
                <a:srgbClr val="00B050"/>
              </a:solidFill>
            </a:endParaRPr>
          </a:p>
          <a:p>
            <a:pPr eaLnBrk="1" hangingPunct="1">
              <a:buFont typeface="Arial" charset="0"/>
              <a:buChar char="•"/>
              <a:defRPr/>
            </a:pPr>
            <a:endParaRPr lang="es-VE" sz="1800" dirty="0">
              <a:solidFill>
                <a:srgbClr val="00B050"/>
              </a:solidFill>
            </a:endParaRPr>
          </a:p>
        </p:txBody>
      </p:sp>
      <p:sp>
        <p:nvSpPr>
          <p:cNvPr id="9" name="8 Marcador de número de diapositiva">
            <a:extLst>
              <a:ext uri="{FF2B5EF4-FFF2-40B4-BE49-F238E27FC236}">
                <a16:creationId xmlns:a16="http://schemas.microsoft.com/office/drawing/2014/main" id="{BF4D4FFB-74FB-4769-9761-EC0CFBCF732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AEE7C86-A942-4E20-A3E1-B4C70F400AA4}" type="slidenum">
              <a:rPr lang="es-VE" altLang="es-MX">
                <a:solidFill>
                  <a:srgbClr val="898989"/>
                </a:solidFill>
                <a:latin typeface="Calibri" panose="020F0502020204030204" pitchFamily="34" charset="0"/>
              </a:rPr>
              <a:pPr eaLnBrk="1" hangingPunct="1"/>
              <a:t>9</a:t>
            </a:fld>
            <a:endParaRPr lang="es-VE" altLang="es-MX">
              <a:solidFill>
                <a:srgbClr val="898989"/>
              </a:solidFill>
              <a:latin typeface="Calibri" panose="020F0502020204030204" pitchFamily="34" charset="0"/>
            </a:endParaRPr>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174</TotalTime>
  <Words>796</Words>
  <Application>Microsoft Office PowerPoint</Application>
  <PresentationFormat>Presentación en pantalla (4:3)</PresentationFormat>
  <Paragraphs>98</Paragraphs>
  <Slides>12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Arial</vt:lpstr>
      <vt:lpstr>Calibri</vt:lpstr>
      <vt:lpstr>Calibri Light</vt:lpstr>
      <vt:lpstr>Times New Roman</vt:lpstr>
      <vt:lpstr>Tema de Office</vt:lpstr>
      <vt:lpstr>Caso de Negocio Innovación Tecnológica Para La Notificación De Abusos En El Transporte Público Del Municipio De Amatitlán Mediante Aplicación Móvil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Caso de Negocio  [Nombre del Proyecto]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admin</dc:creator>
  <cp:lastModifiedBy>Victor Morales</cp:lastModifiedBy>
  <cp:revision>25</cp:revision>
  <dcterms:created xsi:type="dcterms:W3CDTF">2013-07-13T16:52:20Z</dcterms:created>
  <dcterms:modified xsi:type="dcterms:W3CDTF">2018-08-16T07:07:42Z</dcterms:modified>
</cp:coreProperties>
</file>