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4" r:id="rId4"/>
    <p:sldId id="259" r:id="rId5"/>
    <p:sldId id="265" r:id="rId6"/>
    <p:sldId id="260" r:id="rId7"/>
    <p:sldId id="266" r:id="rId8"/>
    <p:sldId id="267" r:id="rId9"/>
    <p:sldId id="261" r:id="rId10"/>
    <p:sldId id="268" r:id="rId11"/>
    <p:sldId id="262" r:id="rId12"/>
    <p:sldId id="269" r:id="rId13"/>
    <p:sldId id="263"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E618B-7111-472B-B6B7-26CC5BFCFA2D}" type="datetimeFigureOut">
              <a:rPr lang="es-GT" smtClean="0"/>
              <a:t>30/05/2018</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088CE-A2E6-424E-912F-7D62A3A18F13}" type="slidenum">
              <a:rPr lang="es-GT" smtClean="0"/>
              <a:t>‹Nº›</a:t>
            </a:fld>
            <a:endParaRPr lang="es-GT"/>
          </a:p>
        </p:txBody>
      </p:sp>
    </p:spTree>
    <p:extLst>
      <p:ext uri="{BB962C8B-B14F-4D97-AF65-F5344CB8AC3E}">
        <p14:creationId xmlns:p14="http://schemas.microsoft.com/office/powerpoint/2010/main" val="382552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sz="1200" b="0" kern="1200" dirty="0">
                <a:solidFill>
                  <a:schemeClr val="tx1"/>
                </a:solidFill>
                <a:effectLst/>
                <a:latin typeface="+mn-lt"/>
                <a:ea typeface="+mn-ea"/>
                <a:cs typeface="+mn-cs"/>
              </a:rPr>
              <a:t>INNOVACIÓN TECNOLÓGICA PARA LA NOTIFICACIÓN DE ABUSOS EN EL TRANSPORTE PÚBLICO DEL MUNICIPIO DE AMATITLÁN MEDIANTE APLICACIÓN MÓVIL</a:t>
            </a:r>
            <a:endParaRPr lang="es-MX" b="0" dirty="0"/>
          </a:p>
        </p:txBody>
      </p:sp>
      <p:sp>
        <p:nvSpPr>
          <p:cNvPr id="4" name="Marcador de número de diapositiva 3"/>
          <p:cNvSpPr>
            <a:spLocks noGrp="1"/>
          </p:cNvSpPr>
          <p:nvPr>
            <p:ph type="sldNum" sz="quarter" idx="10"/>
          </p:nvPr>
        </p:nvSpPr>
        <p:spPr/>
        <p:txBody>
          <a:bodyPr/>
          <a:lstStyle/>
          <a:p>
            <a:fld id="{C92088CE-A2E6-424E-912F-7D62A3A18F13}" type="slidenum">
              <a:rPr lang="es-GT" smtClean="0"/>
              <a:t>1</a:t>
            </a:fld>
            <a:endParaRPr lang="es-GT"/>
          </a:p>
        </p:txBody>
      </p:sp>
    </p:spTree>
    <p:extLst>
      <p:ext uri="{BB962C8B-B14F-4D97-AF65-F5344CB8AC3E}">
        <p14:creationId xmlns:p14="http://schemas.microsoft.com/office/powerpoint/2010/main" val="67031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a:t>Delimitación Espacial | Delimitación Temporal | Delimitación del Universo | Delimitación del Contenido</a:t>
            </a:r>
          </a:p>
        </p:txBody>
      </p:sp>
      <p:sp>
        <p:nvSpPr>
          <p:cNvPr id="4" name="Marcador de número de diapositiva 3"/>
          <p:cNvSpPr>
            <a:spLocks noGrp="1"/>
          </p:cNvSpPr>
          <p:nvPr>
            <p:ph type="sldNum" sz="quarter" idx="10"/>
          </p:nvPr>
        </p:nvSpPr>
        <p:spPr/>
        <p:txBody>
          <a:bodyPr/>
          <a:lstStyle/>
          <a:p>
            <a:fld id="{C92088CE-A2E6-424E-912F-7D62A3A18F13}" type="slidenum">
              <a:rPr lang="es-GT" smtClean="0"/>
              <a:t>12</a:t>
            </a:fld>
            <a:endParaRPr lang="es-GT"/>
          </a:p>
        </p:txBody>
      </p:sp>
    </p:spTree>
    <p:extLst>
      <p:ext uri="{BB962C8B-B14F-4D97-AF65-F5344CB8AC3E}">
        <p14:creationId xmlns:p14="http://schemas.microsoft.com/office/powerpoint/2010/main" val="167192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F3F3EFE-AA2C-4DF2-9773-AF1ABF291A84}" type="datetimeFigureOut">
              <a:rPr lang="es-GT" smtClean="0"/>
              <a:t>30/05/2018</a:t>
            </a:fld>
            <a:endParaRPr lang="es-G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G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826768C-D0F0-4B5C-B725-C6DC3159D635}" type="slidenum">
              <a:rPr lang="es-GT" smtClean="0"/>
              <a:t>‹Nº›</a:t>
            </a:fld>
            <a:endParaRPr lang="es-G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801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3F3EFE-AA2C-4DF2-9773-AF1ABF291A84}" type="datetimeFigureOut">
              <a:rPr lang="es-GT" smtClean="0"/>
              <a:t>30/05/2018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826768C-D0F0-4B5C-B725-C6DC3159D635}" type="slidenum">
              <a:rPr lang="es-GT" smtClean="0"/>
              <a:t>‹Nº›</a:t>
            </a:fld>
            <a:endParaRPr lang="es-GT"/>
          </a:p>
        </p:txBody>
      </p:sp>
    </p:spTree>
    <p:extLst>
      <p:ext uri="{BB962C8B-B14F-4D97-AF65-F5344CB8AC3E}">
        <p14:creationId xmlns:p14="http://schemas.microsoft.com/office/powerpoint/2010/main" val="187412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3F3EFE-AA2C-4DF2-9773-AF1ABF291A84}" type="datetimeFigureOut">
              <a:rPr lang="es-GT" smtClean="0"/>
              <a:t>30/05/2018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826768C-D0F0-4B5C-B725-C6DC3159D635}" type="slidenum">
              <a:rPr lang="es-GT" smtClean="0"/>
              <a:t>‹Nº›</a:t>
            </a:fld>
            <a:endParaRPr lang="es-GT"/>
          </a:p>
        </p:txBody>
      </p:sp>
    </p:spTree>
    <p:extLst>
      <p:ext uri="{BB962C8B-B14F-4D97-AF65-F5344CB8AC3E}">
        <p14:creationId xmlns:p14="http://schemas.microsoft.com/office/powerpoint/2010/main" val="254112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3F3EFE-AA2C-4DF2-9773-AF1ABF291A84}" type="datetimeFigureOut">
              <a:rPr lang="es-GT" smtClean="0"/>
              <a:t>30/05/2018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826768C-D0F0-4B5C-B725-C6DC3159D635}" type="slidenum">
              <a:rPr lang="es-GT" smtClean="0"/>
              <a:t>‹Nº›</a:t>
            </a:fld>
            <a:endParaRPr lang="es-GT"/>
          </a:p>
        </p:txBody>
      </p:sp>
    </p:spTree>
    <p:extLst>
      <p:ext uri="{BB962C8B-B14F-4D97-AF65-F5344CB8AC3E}">
        <p14:creationId xmlns:p14="http://schemas.microsoft.com/office/powerpoint/2010/main" val="318572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F3F3EFE-AA2C-4DF2-9773-AF1ABF291A84}" type="datetimeFigureOut">
              <a:rPr lang="es-GT" smtClean="0"/>
              <a:t>30/05/2018</a:t>
            </a:fld>
            <a:endParaRPr lang="es-G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G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826768C-D0F0-4B5C-B725-C6DC3159D635}" type="slidenum">
              <a:rPr lang="es-GT" smtClean="0"/>
              <a:t>‹Nº›</a:t>
            </a:fld>
            <a:endParaRPr lang="es-G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146304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3F3EFE-AA2C-4DF2-9773-AF1ABF291A84}" type="datetimeFigureOut">
              <a:rPr lang="es-GT" smtClean="0"/>
              <a:t>30/05/2018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E826768C-D0F0-4B5C-B725-C6DC3159D635}" type="slidenum">
              <a:rPr lang="es-GT" smtClean="0"/>
              <a:t>‹Nº›</a:t>
            </a:fld>
            <a:endParaRPr lang="es-GT"/>
          </a:p>
        </p:txBody>
      </p:sp>
    </p:spTree>
    <p:extLst>
      <p:ext uri="{BB962C8B-B14F-4D97-AF65-F5344CB8AC3E}">
        <p14:creationId xmlns:p14="http://schemas.microsoft.com/office/powerpoint/2010/main" val="401311667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3F3EFE-AA2C-4DF2-9773-AF1ABF291A84}" type="datetimeFigureOut">
              <a:rPr lang="es-GT" smtClean="0"/>
              <a:t>30/05/2018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E826768C-D0F0-4B5C-B725-C6DC3159D635}" type="slidenum">
              <a:rPr lang="es-GT" smtClean="0"/>
              <a:t>‹Nº›</a:t>
            </a:fld>
            <a:endParaRPr lang="es-GT"/>
          </a:p>
        </p:txBody>
      </p:sp>
    </p:spTree>
    <p:extLst>
      <p:ext uri="{BB962C8B-B14F-4D97-AF65-F5344CB8AC3E}">
        <p14:creationId xmlns:p14="http://schemas.microsoft.com/office/powerpoint/2010/main" val="303174064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3F3EFE-AA2C-4DF2-9773-AF1ABF291A84}" type="datetimeFigureOut">
              <a:rPr lang="es-GT" smtClean="0"/>
              <a:t>30/05/2018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E826768C-D0F0-4B5C-B725-C6DC3159D635}" type="slidenum">
              <a:rPr lang="es-GT" smtClean="0"/>
              <a:t>‹Nº›</a:t>
            </a:fld>
            <a:endParaRPr lang="es-GT"/>
          </a:p>
        </p:txBody>
      </p:sp>
    </p:spTree>
    <p:extLst>
      <p:ext uri="{BB962C8B-B14F-4D97-AF65-F5344CB8AC3E}">
        <p14:creationId xmlns:p14="http://schemas.microsoft.com/office/powerpoint/2010/main" val="306922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F3EFE-AA2C-4DF2-9773-AF1ABF291A84}" type="datetimeFigureOut">
              <a:rPr lang="es-GT" smtClean="0"/>
              <a:t>30/05/2018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E826768C-D0F0-4B5C-B725-C6DC3159D635}" type="slidenum">
              <a:rPr lang="es-GT" smtClean="0"/>
              <a:t>‹Nº›</a:t>
            </a:fld>
            <a:endParaRPr lang="es-GT"/>
          </a:p>
        </p:txBody>
      </p:sp>
    </p:spTree>
    <p:extLst>
      <p:ext uri="{BB962C8B-B14F-4D97-AF65-F5344CB8AC3E}">
        <p14:creationId xmlns:p14="http://schemas.microsoft.com/office/powerpoint/2010/main" val="347344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8F3F3EFE-AA2C-4DF2-9773-AF1ABF291A84}" type="datetimeFigureOut">
              <a:rPr lang="es-GT" smtClean="0"/>
              <a:t>30/05/2018</a:t>
            </a:fld>
            <a:endParaRPr lang="es-GT"/>
          </a:p>
        </p:txBody>
      </p:sp>
      <p:sp>
        <p:nvSpPr>
          <p:cNvPr id="6" name="Footer Placeholder 5"/>
          <p:cNvSpPr>
            <a:spLocks noGrp="1"/>
          </p:cNvSpPr>
          <p:nvPr>
            <p:ph type="ftr" sz="quarter" idx="11"/>
          </p:nvPr>
        </p:nvSpPr>
        <p:spPr>
          <a:xfrm>
            <a:off x="2103620" y="6375679"/>
            <a:ext cx="3482179" cy="345796"/>
          </a:xfrm>
        </p:spPr>
        <p:txBody>
          <a:bodyPr/>
          <a:lstStyle/>
          <a:p>
            <a:endParaRPr lang="es-GT"/>
          </a:p>
        </p:txBody>
      </p:sp>
      <p:sp>
        <p:nvSpPr>
          <p:cNvPr id="7" name="Slide Number Placeholder 6"/>
          <p:cNvSpPr>
            <a:spLocks noGrp="1"/>
          </p:cNvSpPr>
          <p:nvPr>
            <p:ph type="sldNum" sz="quarter" idx="12"/>
          </p:nvPr>
        </p:nvSpPr>
        <p:spPr>
          <a:xfrm>
            <a:off x="5691014" y="6375679"/>
            <a:ext cx="1232456" cy="345796"/>
          </a:xfrm>
        </p:spPr>
        <p:txBody>
          <a:bodyPr/>
          <a:lstStyle/>
          <a:p>
            <a:fld id="{E826768C-D0F0-4B5C-B725-C6DC3159D635}" type="slidenum">
              <a:rPr lang="es-GT" smtClean="0"/>
              <a:t>‹Nº›</a:t>
            </a:fld>
            <a:endParaRPr lang="es-G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819201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8F3F3EFE-AA2C-4DF2-9773-AF1ABF291A84}" type="datetimeFigureOut">
              <a:rPr lang="es-GT" smtClean="0"/>
              <a:t>30/05/2018</a:t>
            </a:fld>
            <a:endParaRPr lang="es-GT"/>
          </a:p>
        </p:txBody>
      </p:sp>
      <p:sp>
        <p:nvSpPr>
          <p:cNvPr id="6" name="Footer Placeholder 5"/>
          <p:cNvSpPr>
            <a:spLocks noGrp="1"/>
          </p:cNvSpPr>
          <p:nvPr>
            <p:ph type="ftr" sz="quarter" idx="11"/>
          </p:nvPr>
        </p:nvSpPr>
        <p:spPr>
          <a:xfrm>
            <a:off x="2103621" y="6375679"/>
            <a:ext cx="3482178" cy="345796"/>
          </a:xfrm>
        </p:spPr>
        <p:txBody>
          <a:bodyPr/>
          <a:lstStyle/>
          <a:p>
            <a:endParaRPr lang="es-GT"/>
          </a:p>
        </p:txBody>
      </p:sp>
      <p:sp>
        <p:nvSpPr>
          <p:cNvPr id="7" name="Slide Number Placeholder 6"/>
          <p:cNvSpPr>
            <a:spLocks noGrp="1"/>
          </p:cNvSpPr>
          <p:nvPr>
            <p:ph type="sldNum" sz="quarter" idx="12"/>
          </p:nvPr>
        </p:nvSpPr>
        <p:spPr>
          <a:xfrm>
            <a:off x="5687568" y="6375679"/>
            <a:ext cx="1234440" cy="345796"/>
          </a:xfrm>
        </p:spPr>
        <p:txBody>
          <a:bodyPr/>
          <a:lstStyle/>
          <a:p>
            <a:fld id="{E826768C-D0F0-4B5C-B725-C6DC3159D635}" type="slidenum">
              <a:rPr lang="es-GT" smtClean="0"/>
              <a:t>‹Nº›</a:t>
            </a:fld>
            <a:endParaRPr lang="es-GT"/>
          </a:p>
        </p:txBody>
      </p:sp>
    </p:spTree>
    <p:extLst>
      <p:ext uri="{BB962C8B-B14F-4D97-AF65-F5344CB8AC3E}">
        <p14:creationId xmlns:p14="http://schemas.microsoft.com/office/powerpoint/2010/main" val="239670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F3F3EFE-AA2C-4DF2-9773-AF1ABF291A84}" type="datetimeFigureOut">
              <a:rPr lang="es-GT" smtClean="0"/>
              <a:t>30/05/2018</a:t>
            </a:fld>
            <a:endParaRPr lang="es-G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G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826768C-D0F0-4B5C-B725-C6DC3159D635}" type="slidenum">
              <a:rPr lang="es-GT" smtClean="0"/>
              <a:t>‹Nº›</a:t>
            </a:fld>
            <a:endParaRPr lang="es-G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9243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0767D-1B35-48F4-90AD-49CF44C2F524}"/>
              </a:ext>
            </a:extLst>
          </p:cNvPr>
          <p:cNvSpPr>
            <a:spLocks noGrp="1"/>
          </p:cNvSpPr>
          <p:nvPr>
            <p:ph type="ctrTitle"/>
          </p:nvPr>
        </p:nvSpPr>
        <p:spPr/>
        <p:txBody>
          <a:bodyPr/>
          <a:lstStyle/>
          <a:p>
            <a:r>
              <a:rPr lang="es-GT" sz="5400" b="1" dirty="0"/>
              <a:t>Notificación de Abusos en el transporte colectivo</a:t>
            </a:r>
            <a:endParaRPr lang="es-GT" sz="3200" dirty="0"/>
          </a:p>
        </p:txBody>
      </p:sp>
      <p:sp>
        <p:nvSpPr>
          <p:cNvPr id="3" name="Subtítulo 2">
            <a:extLst>
              <a:ext uri="{FF2B5EF4-FFF2-40B4-BE49-F238E27FC236}">
                <a16:creationId xmlns:a16="http://schemas.microsoft.com/office/drawing/2014/main" id="{C9439AF3-0876-4840-B526-3646F4578BAB}"/>
              </a:ext>
            </a:extLst>
          </p:cNvPr>
          <p:cNvSpPr>
            <a:spLocks noGrp="1"/>
          </p:cNvSpPr>
          <p:nvPr>
            <p:ph type="subTitle" idx="1"/>
          </p:nvPr>
        </p:nvSpPr>
        <p:spPr/>
        <p:txBody>
          <a:bodyPr/>
          <a:lstStyle/>
          <a:p>
            <a:r>
              <a:rPr lang="es-GT" dirty="0"/>
              <a:t>Víctor Manuel Morales Cedillos</a:t>
            </a:r>
          </a:p>
        </p:txBody>
      </p:sp>
    </p:spTree>
    <p:extLst>
      <p:ext uri="{BB962C8B-B14F-4D97-AF65-F5344CB8AC3E}">
        <p14:creationId xmlns:p14="http://schemas.microsoft.com/office/powerpoint/2010/main" val="233312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25859E-5946-4E7D-A663-941A0F43D800}"/>
              </a:ext>
            </a:extLst>
          </p:cNvPr>
          <p:cNvSpPr>
            <a:spLocks noGrp="1"/>
          </p:cNvSpPr>
          <p:nvPr>
            <p:ph type="title"/>
          </p:nvPr>
        </p:nvSpPr>
        <p:spPr>
          <a:xfrm>
            <a:off x="8316619" y="2690036"/>
            <a:ext cx="3357930" cy="1196671"/>
          </a:xfrm>
        </p:spPr>
        <p:txBody>
          <a:bodyPr>
            <a:normAutofit/>
          </a:bodyPr>
          <a:lstStyle/>
          <a:p>
            <a:pPr algn="ctr"/>
            <a:r>
              <a:rPr lang="es-GT" sz="2800" dirty="0"/>
              <a:t>hipótesis</a:t>
            </a:r>
          </a:p>
        </p:txBody>
      </p:sp>
      <p:sp>
        <p:nvSpPr>
          <p:cNvPr id="4" name="Marcador de contenido 3">
            <a:extLst>
              <a:ext uri="{FF2B5EF4-FFF2-40B4-BE49-F238E27FC236}">
                <a16:creationId xmlns:a16="http://schemas.microsoft.com/office/drawing/2014/main" id="{CF6E5DE1-09A5-4356-942B-BF11239EA91D}"/>
              </a:ext>
            </a:extLst>
          </p:cNvPr>
          <p:cNvSpPr>
            <a:spLocks noGrp="1"/>
          </p:cNvSpPr>
          <p:nvPr>
            <p:ph idx="1"/>
          </p:nvPr>
        </p:nvSpPr>
        <p:spPr>
          <a:xfrm>
            <a:off x="699737" y="2061628"/>
            <a:ext cx="6422558" cy="2453485"/>
          </a:xfrm>
        </p:spPr>
        <p:txBody>
          <a:bodyPr>
            <a:normAutofit/>
          </a:bodyPr>
          <a:lstStyle/>
          <a:p>
            <a:r>
              <a:rPr lang="es-GT" dirty="0"/>
              <a:t>Si los usuarios tuvieran una aplicación en su teléfono móvil para reportar cualquier anomalía en el transporte, la tasa de peligro bajaría.</a:t>
            </a:r>
          </a:p>
          <a:p>
            <a:endParaRPr lang="es-GT" dirty="0"/>
          </a:p>
        </p:txBody>
      </p:sp>
    </p:spTree>
    <p:extLst>
      <p:ext uri="{BB962C8B-B14F-4D97-AF65-F5344CB8AC3E}">
        <p14:creationId xmlns:p14="http://schemas.microsoft.com/office/powerpoint/2010/main" val="412117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051C9-3511-4CCB-B63C-75B04564811F}"/>
              </a:ext>
            </a:extLst>
          </p:cNvPr>
          <p:cNvSpPr>
            <a:spLocks noGrp="1"/>
          </p:cNvSpPr>
          <p:nvPr>
            <p:ph type="title"/>
          </p:nvPr>
        </p:nvSpPr>
        <p:spPr/>
        <p:txBody>
          <a:bodyPr/>
          <a:lstStyle/>
          <a:p>
            <a:r>
              <a:rPr lang="es-GT" dirty="0"/>
              <a:t>Delimitación del problema</a:t>
            </a:r>
          </a:p>
        </p:txBody>
      </p:sp>
      <p:sp>
        <p:nvSpPr>
          <p:cNvPr id="3" name="Marcador de texto 2">
            <a:extLst>
              <a:ext uri="{FF2B5EF4-FFF2-40B4-BE49-F238E27FC236}">
                <a16:creationId xmlns:a16="http://schemas.microsoft.com/office/drawing/2014/main" id="{4EA24977-4AF6-4772-A737-A09E1EE14E30}"/>
              </a:ext>
            </a:extLst>
          </p:cNvPr>
          <p:cNvSpPr>
            <a:spLocks noGrp="1"/>
          </p:cNvSpPr>
          <p:nvPr>
            <p:ph type="body" idx="1"/>
          </p:nvPr>
        </p:nvSpPr>
        <p:spPr/>
        <p:txBody>
          <a:bodyPr/>
          <a:lstStyle/>
          <a:p>
            <a:endParaRPr lang="es-GT" dirty="0"/>
          </a:p>
        </p:txBody>
      </p:sp>
    </p:spTree>
    <p:extLst>
      <p:ext uri="{BB962C8B-B14F-4D97-AF65-F5344CB8AC3E}">
        <p14:creationId xmlns:p14="http://schemas.microsoft.com/office/powerpoint/2010/main" val="402430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25859E-5946-4E7D-A663-941A0F43D800}"/>
              </a:ext>
            </a:extLst>
          </p:cNvPr>
          <p:cNvSpPr>
            <a:spLocks noGrp="1"/>
          </p:cNvSpPr>
          <p:nvPr>
            <p:ph type="title"/>
          </p:nvPr>
        </p:nvSpPr>
        <p:spPr>
          <a:xfrm>
            <a:off x="8316619" y="2690036"/>
            <a:ext cx="3357930" cy="1196671"/>
          </a:xfrm>
        </p:spPr>
        <p:txBody>
          <a:bodyPr>
            <a:normAutofit fontScale="90000"/>
          </a:bodyPr>
          <a:lstStyle/>
          <a:p>
            <a:pPr algn="ctr"/>
            <a:r>
              <a:rPr lang="es-GT" sz="2800" dirty="0"/>
              <a:t>Delimitación del </a:t>
            </a:r>
            <a:br>
              <a:rPr lang="es-GT" sz="2800" dirty="0"/>
            </a:br>
            <a:r>
              <a:rPr lang="es-GT" sz="2800" dirty="0"/>
              <a:t>problema</a:t>
            </a:r>
          </a:p>
        </p:txBody>
      </p:sp>
      <p:sp>
        <p:nvSpPr>
          <p:cNvPr id="4" name="Marcador de contenido 3">
            <a:extLst>
              <a:ext uri="{FF2B5EF4-FFF2-40B4-BE49-F238E27FC236}">
                <a16:creationId xmlns:a16="http://schemas.microsoft.com/office/drawing/2014/main" id="{CF6E5DE1-09A5-4356-942B-BF11239EA91D}"/>
              </a:ext>
            </a:extLst>
          </p:cNvPr>
          <p:cNvSpPr>
            <a:spLocks noGrp="1"/>
          </p:cNvSpPr>
          <p:nvPr>
            <p:ph idx="1"/>
          </p:nvPr>
        </p:nvSpPr>
        <p:spPr>
          <a:xfrm>
            <a:off x="765051" y="707726"/>
            <a:ext cx="6422558" cy="5778135"/>
          </a:xfrm>
        </p:spPr>
        <p:txBody>
          <a:bodyPr>
            <a:normAutofit fontScale="25000" lnSpcReduction="20000"/>
          </a:bodyPr>
          <a:lstStyle/>
          <a:p>
            <a:r>
              <a:rPr lang="es-GT" sz="9200" dirty="0"/>
              <a:t>El trabajo a desarrollar se basará en el área de Amatitlán, en la empresa de transporte urbano “</a:t>
            </a:r>
            <a:r>
              <a:rPr lang="es-GT" sz="9200" dirty="0" err="1"/>
              <a:t>TransMari</a:t>
            </a:r>
            <a:r>
              <a:rPr lang="es-GT" sz="9200" dirty="0"/>
              <a:t>” el cual tiene un recorrido desde su terminal (5ta. Av. 3-89, Colonia la Mariposa), hasta el parque de Central de Amatitlán.</a:t>
            </a:r>
          </a:p>
          <a:p>
            <a:r>
              <a:rPr lang="es-GT" sz="9200" dirty="0"/>
              <a:t>El proyecto tendrá un período de prueba de cuatro meses.</a:t>
            </a:r>
          </a:p>
          <a:p>
            <a:r>
              <a:rPr lang="es-GT" sz="9200" dirty="0"/>
              <a:t>Se estará recolectando información de las diez unidades que conforma la flotilla, y a los quince conductores de las mismas. </a:t>
            </a:r>
          </a:p>
          <a:p>
            <a:r>
              <a:rPr lang="es-GT" sz="9200" dirty="0"/>
              <a:t>Se pondrá a prueba el aplicativo para llevar el control de pánico que avisará a la central (que tendrá el módulo administrativo de la aplicación) de la emergencia actual en el bus.</a:t>
            </a:r>
          </a:p>
          <a:p>
            <a:pPr marL="0" indent="0">
              <a:buNone/>
            </a:pPr>
            <a:endParaRPr lang="es-GT" dirty="0"/>
          </a:p>
        </p:txBody>
      </p:sp>
    </p:spTree>
    <p:extLst>
      <p:ext uri="{BB962C8B-B14F-4D97-AF65-F5344CB8AC3E}">
        <p14:creationId xmlns:p14="http://schemas.microsoft.com/office/powerpoint/2010/main" val="148095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051C9-3511-4CCB-B63C-75B04564811F}"/>
              </a:ext>
            </a:extLst>
          </p:cNvPr>
          <p:cNvSpPr>
            <a:spLocks noGrp="1"/>
          </p:cNvSpPr>
          <p:nvPr>
            <p:ph type="title"/>
          </p:nvPr>
        </p:nvSpPr>
        <p:spPr>
          <a:xfrm>
            <a:off x="3008812" y="2037811"/>
            <a:ext cx="9183188" cy="2721886"/>
          </a:xfrm>
        </p:spPr>
        <p:txBody>
          <a:bodyPr/>
          <a:lstStyle/>
          <a:p>
            <a:r>
              <a:rPr lang="es-GT" dirty="0"/>
              <a:t>Antecedentes de Investigación</a:t>
            </a:r>
          </a:p>
        </p:txBody>
      </p:sp>
      <p:sp>
        <p:nvSpPr>
          <p:cNvPr id="3" name="Marcador de texto 2">
            <a:extLst>
              <a:ext uri="{FF2B5EF4-FFF2-40B4-BE49-F238E27FC236}">
                <a16:creationId xmlns:a16="http://schemas.microsoft.com/office/drawing/2014/main" id="{4EA24977-4AF6-4772-A737-A09E1EE14E30}"/>
              </a:ext>
            </a:extLst>
          </p:cNvPr>
          <p:cNvSpPr>
            <a:spLocks noGrp="1"/>
          </p:cNvSpPr>
          <p:nvPr>
            <p:ph type="body" idx="1"/>
          </p:nvPr>
        </p:nvSpPr>
        <p:spPr/>
        <p:txBody>
          <a:bodyPr/>
          <a:lstStyle/>
          <a:p>
            <a:endParaRPr lang="es-GT" dirty="0"/>
          </a:p>
        </p:txBody>
      </p:sp>
    </p:spTree>
    <p:extLst>
      <p:ext uri="{BB962C8B-B14F-4D97-AF65-F5344CB8AC3E}">
        <p14:creationId xmlns:p14="http://schemas.microsoft.com/office/powerpoint/2010/main" val="228360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25859E-5946-4E7D-A663-941A0F43D800}"/>
              </a:ext>
            </a:extLst>
          </p:cNvPr>
          <p:cNvSpPr>
            <a:spLocks noGrp="1"/>
          </p:cNvSpPr>
          <p:nvPr>
            <p:ph type="title"/>
          </p:nvPr>
        </p:nvSpPr>
        <p:spPr>
          <a:xfrm>
            <a:off x="7641774" y="2807603"/>
            <a:ext cx="4449574" cy="1196671"/>
          </a:xfrm>
        </p:spPr>
        <p:txBody>
          <a:bodyPr>
            <a:normAutofit fontScale="90000"/>
          </a:bodyPr>
          <a:lstStyle/>
          <a:p>
            <a:pPr algn="ctr"/>
            <a:r>
              <a:rPr lang="es-GT" sz="2800" dirty="0"/>
              <a:t>Antecedentes </a:t>
            </a:r>
            <a:br>
              <a:rPr lang="es-GT" sz="2800" dirty="0"/>
            </a:br>
            <a:r>
              <a:rPr lang="es-GT" sz="2800" dirty="0"/>
              <a:t>de campo</a:t>
            </a:r>
            <a:br>
              <a:rPr lang="es-GT" sz="2800" dirty="0"/>
            </a:br>
            <a:r>
              <a:rPr lang="es-GT" sz="2800" dirty="0"/>
              <a:t>(Internacionales)</a:t>
            </a:r>
          </a:p>
        </p:txBody>
      </p:sp>
      <p:sp>
        <p:nvSpPr>
          <p:cNvPr id="4" name="Marcador de contenido 3">
            <a:extLst>
              <a:ext uri="{FF2B5EF4-FFF2-40B4-BE49-F238E27FC236}">
                <a16:creationId xmlns:a16="http://schemas.microsoft.com/office/drawing/2014/main" id="{CF6E5DE1-09A5-4356-942B-BF11239EA91D}"/>
              </a:ext>
            </a:extLst>
          </p:cNvPr>
          <p:cNvSpPr>
            <a:spLocks noGrp="1"/>
          </p:cNvSpPr>
          <p:nvPr>
            <p:ph idx="1"/>
          </p:nvPr>
        </p:nvSpPr>
        <p:spPr>
          <a:xfrm>
            <a:off x="765051" y="707726"/>
            <a:ext cx="6422558" cy="5778135"/>
          </a:xfrm>
        </p:spPr>
        <p:txBody>
          <a:bodyPr>
            <a:normAutofit fontScale="32500" lnSpcReduction="20000"/>
          </a:bodyPr>
          <a:lstStyle/>
          <a:p>
            <a:r>
              <a:rPr lang="es-GT" sz="9200" dirty="0"/>
              <a:t>Una publicación internacional que se encontró es la de </a:t>
            </a:r>
            <a:r>
              <a:rPr lang="es-GT" sz="9200" b="1" dirty="0"/>
              <a:t>Alzamora (2010) </a:t>
            </a:r>
            <a:r>
              <a:rPr lang="es-GT" sz="9200" dirty="0"/>
              <a:t>que basó su trabajo de investigación en el tema de </a:t>
            </a:r>
            <a:r>
              <a:rPr lang="es-GT" sz="9200" b="1" dirty="0"/>
              <a:t>“Control y Monitorización del recorrido de los buses de transporte público mediante tecnología GPS y GSM” </a:t>
            </a:r>
            <a:r>
              <a:rPr lang="es-GT" sz="9200" dirty="0"/>
              <a:t>donde aplicó la tecnología de posicionamiento para poder gestionar los autobuses y sus rutas, donde se creó un servicio web que puede ser consultado mediante una PC de escritorio o teléfonos inteligentes.</a:t>
            </a:r>
            <a:endParaRPr lang="es-GT" sz="9200" b="1" dirty="0"/>
          </a:p>
          <a:p>
            <a:pPr marL="0" indent="0">
              <a:buNone/>
            </a:pPr>
            <a:endParaRPr lang="es-GT" dirty="0"/>
          </a:p>
        </p:txBody>
      </p:sp>
    </p:spTree>
    <p:extLst>
      <p:ext uri="{BB962C8B-B14F-4D97-AF65-F5344CB8AC3E}">
        <p14:creationId xmlns:p14="http://schemas.microsoft.com/office/powerpoint/2010/main" val="404014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25859E-5946-4E7D-A663-941A0F43D800}"/>
              </a:ext>
            </a:extLst>
          </p:cNvPr>
          <p:cNvSpPr>
            <a:spLocks noGrp="1"/>
          </p:cNvSpPr>
          <p:nvPr>
            <p:ph type="title"/>
          </p:nvPr>
        </p:nvSpPr>
        <p:spPr>
          <a:xfrm>
            <a:off x="7641774" y="2807603"/>
            <a:ext cx="4449574" cy="1196671"/>
          </a:xfrm>
        </p:spPr>
        <p:txBody>
          <a:bodyPr>
            <a:normAutofit fontScale="90000"/>
          </a:bodyPr>
          <a:lstStyle/>
          <a:p>
            <a:pPr algn="ctr"/>
            <a:r>
              <a:rPr lang="es-GT" sz="2800" dirty="0"/>
              <a:t>Antecedentes </a:t>
            </a:r>
            <a:br>
              <a:rPr lang="es-GT" sz="2800" dirty="0"/>
            </a:br>
            <a:r>
              <a:rPr lang="es-GT" sz="2800" dirty="0"/>
              <a:t>de campo</a:t>
            </a:r>
            <a:br>
              <a:rPr lang="es-GT" sz="2800" dirty="0"/>
            </a:br>
            <a:r>
              <a:rPr lang="es-GT" sz="2800" dirty="0"/>
              <a:t>(Internacionales)</a:t>
            </a:r>
          </a:p>
        </p:txBody>
      </p:sp>
      <p:sp>
        <p:nvSpPr>
          <p:cNvPr id="4" name="Marcador de contenido 3">
            <a:extLst>
              <a:ext uri="{FF2B5EF4-FFF2-40B4-BE49-F238E27FC236}">
                <a16:creationId xmlns:a16="http://schemas.microsoft.com/office/drawing/2014/main" id="{CF6E5DE1-09A5-4356-942B-BF11239EA91D}"/>
              </a:ext>
            </a:extLst>
          </p:cNvPr>
          <p:cNvSpPr>
            <a:spLocks noGrp="1"/>
          </p:cNvSpPr>
          <p:nvPr>
            <p:ph idx="1"/>
          </p:nvPr>
        </p:nvSpPr>
        <p:spPr>
          <a:xfrm>
            <a:off x="765051" y="707726"/>
            <a:ext cx="6422558" cy="5778135"/>
          </a:xfrm>
        </p:spPr>
        <p:txBody>
          <a:bodyPr>
            <a:normAutofit fontScale="32500" lnSpcReduction="20000"/>
          </a:bodyPr>
          <a:lstStyle/>
          <a:p>
            <a:r>
              <a:rPr lang="es-GT" sz="9200" dirty="0"/>
              <a:t>Una publicación que se encontró es la de Alzamora (2010) que basó su trabajo de investigación en el tema de </a:t>
            </a:r>
            <a:r>
              <a:rPr lang="es-GT" sz="9200" b="1" dirty="0"/>
              <a:t>“Control y Monitorización del recorrido de los buses de transporte público mediante tecnología GPS y GSM” </a:t>
            </a:r>
            <a:r>
              <a:rPr lang="es-GT" sz="9200" dirty="0"/>
              <a:t>donde aplicó la tecnología de posicionamiento para poder gestionar los autobuses y sus rutas, donde se creó un servicio web que puede ser consultado mediante una PC de escritorio o teléfonos inteligentes.</a:t>
            </a:r>
            <a:endParaRPr lang="es-GT" sz="9200" b="1" dirty="0"/>
          </a:p>
          <a:p>
            <a:pPr marL="0" indent="0">
              <a:buNone/>
            </a:pPr>
            <a:endParaRPr lang="es-GT" dirty="0"/>
          </a:p>
        </p:txBody>
      </p:sp>
    </p:spTree>
    <p:extLst>
      <p:ext uri="{BB962C8B-B14F-4D97-AF65-F5344CB8AC3E}">
        <p14:creationId xmlns:p14="http://schemas.microsoft.com/office/powerpoint/2010/main" val="388358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051C9-3511-4CCB-B63C-75B04564811F}"/>
              </a:ext>
            </a:extLst>
          </p:cNvPr>
          <p:cNvSpPr>
            <a:spLocks noGrp="1"/>
          </p:cNvSpPr>
          <p:nvPr>
            <p:ph type="title"/>
          </p:nvPr>
        </p:nvSpPr>
        <p:spPr/>
        <p:txBody>
          <a:bodyPr/>
          <a:lstStyle/>
          <a:p>
            <a:r>
              <a:rPr lang="es-GT" dirty="0"/>
              <a:t>Enunciado del problema</a:t>
            </a:r>
          </a:p>
        </p:txBody>
      </p:sp>
      <p:sp>
        <p:nvSpPr>
          <p:cNvPr id="3" name="Marcador de texto 2">
            <a:extLst>
              <a:ext uri="{FF2B5EF4-FFF2-40B4-BE49-F238E27FC236}">
                <a16:creationId xmlns:a16="http://schemas.microsoft.com/office/drawing/2014/main" id="{4EA24977-4AF6-4772-A737-A09E1EE14E30}"/>
              </a:ext>
            </a:extLst>
          </p:cNvPr>
          <p:cNvSpPr>
            <a:spLocks noGrp="1"/>
          </p:cNvSpPr>
          <p:nvPr>
            <p:ph type="body" idx="1"/>
          </p:nvPr>
        </p:nvSpPr>
        <p:spPr/>
        <p:txBody>
          <a:bodyPr/>
          <a:lstStyle/>
          <a:p>
            <a:endParaRPr lang="es-GT" dirty="0"/>
          </a:p>
        </p:txBody>
      </p:sp>
    </p:spTree>
    <p:extLst>
      <p:ext uri="{BB962C8B-B14F-4D97-AF65-F5344CB8AC3E}">
        <p14:creationId xmlns:p14="http://schemas.microsoft.com/office/powerpoint/2010/main" val="134675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25859E-5946-4E7D-A663-941A0F43D800}"/>
              </a:ext>
            </a:extLst>
          </p:cNvPr>
          <p:cNvSpPr>
            <a:spLocks noGrp="1"/>
          </p:cNvSpPr>
          <p:nvPr>
            <p:ph type="title"/>
          </p:nvPr>
        </p:nvSpPr>
        <p:spPr>
          <a:xfrm>
            <a:off x="8316619" y="2690036"/>
            <a:ext cx="3092115" cy="1196671"/>
          </a:xfrm>
        </p:spPr>
        <p:txBody>
          <a:bodyPr>
            <a:normAutofit fontScale="90000"/>
          </a:bodyPr>
          <a:lstStyle/>
          <a:p>
            <a:pPr algn="ctr"/>
            <a:r>
              <a:rPr lang="es-GT" sz="2800" dirty="0"/>
              <a:t>Enunciado del problema</a:t>
            </a:r>
          </a:p>
        </p:txBody>
      </p:sp>
      <p:sp>
        <p:nvSpPr>
          <p:cNvPr id="4" name="Marcador de contenido 3">
            <a:extLst>
              <a:ext uri="{FF2B5EF4-FFF2-40B4-BE49-F238E27FC236}">
                <a16:creationId xmlns:a16="http://schemas.microsoft.com/office/drawing/2014/main" id="{CF6E5DE1-09A5-4356-942B-BF11239EA91D}"/>
              </a:ext>
            </a:extLst>
          </p:cNvPr>
          <p:cNvSpPr>
            <a:spLocks noGrp="1"/>
          </p:cNvSpPr>
          <p:nvPr>
            <p:ph idx="1"/>
          </p:nvPr>
        </p:nvSpPr>
        <p:spPr>
          <a:xfrm>
            <a:off x="765051" y="707726"/>
            <a:ext cx="6422558" cy="5778135"/>
          </a:xfrm>
        </p:spPr>
        <p:txBody>
          <a:bodyPr>
            <a:normAutofit fontScale="25000" lnSpcReduction="20000"/>
          </a:bodyPr>
          <a:lstStyle/>
          <a:p>
            <a:r>
              <a:rPr lang="es-GT" sz="9200" dirty="0"/>
              <a:t>Actualmente el transporte público urbano se le atribuye un índice alto de accidentes y asaltos, que afecta, no solo a los usuarios que hacen uso del servicio, sino que también afecta directamente a la empresa.  Esto es por la falta de información al presentar un inconveniente como estos, ya que no permite actuar rápidamente y con la atención que esta merece.</a:t>
            </a:r>
          </a:p>
          <a:p>
            <a:endParaRPr lang="es-GT" sz="9200" dirty="0"/>
          </a:p>
          <a:p>
            <a:r>
              <a:rPr lang="es-GT" sz="9200" dirty="0"/>
              <a:t>Cada vez nace una mayor necesidad de implementar un control, tanto creativo como innovador, que lleve el control de los automotores y de emergencias en los servicios prestados por estas empresas. La implementación de este control permitirá que se interactúe rápidamente con los medios de transporte o con los entes responsables de la seguridad ante cualquier anomalía.</a:t>
            </a:r>
          </a:p>
          <a:p>
            <a:pPr marL="0" indent="0">
              <a:buNone/>
            </a:pPr>
            <a:endParaRPr lang="es-GT" dirty="0"/>
          </a:p>
        </p:txBody>
      </p:sp>
    </p:spTree>
    <p:extLst>
      <p:ext uri="{BB962C8B-B14F-4D97-AF65-F5344CB8AC3E}">
        <p14:creationId xmlns:p14="http://schemas.microsoft.com/office/powerpoint/2010/main" val="235699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051C9-3511-4CCB-B63C-75B04564811F}"/>
              </a:ext>
            </a:extLst>
          </p:cNvPr>
          <p:cNvSpPr>
            <a:spLocks noGrp="1"/>
          </p:cNvSpPr>
          <p:nvPr>
            <p:ph type="title"/>
          </p:nvPr>
        </p:nvSpPr>
        <p:spPr>
          <a:xfrm>
            <a:off x="3242930" y="2103120"/>
            <a:ext cx="8187071" cy="2486755"/>
          </a:xfrm>
        </p:spPr>
        <p:txBody>
          <a:bodyPr/>
          <a:lstStyle/>
          <a:p>
            <a:r>
              <a:rPr lang="es-GT" dirty="0"/>
              <a:t>justificación del problema</a:t>
            </a:r>
          </a:p>
        </p:txBody>
      </p:sp>
      <p:sp>
        <p:nvSpPr>
          <p:cNvPr id="3" name="Marcador de texto 2">
            <a:extLst>
              <a:ext uri="{FF2B5EF4-FFF2-40B4-BE49-F238E27FC236}">
                <a16:creationId xmlns:a16="http://schemas.microsoft.com/office/drawing/2014/main" id="{4EA24977-4AF6-4772-A737-A09E1EE14E30}"/>
              </a:ext>
            </a:extLst>
          </p:cNvPr>
          <p:cNvSpPr>
            <a:spLocks noGrp="1"/>
          </p:cNvSpPr>
          <p:nvPr>
            <p:ph type="body" idx="1"/>
          </p:nvPr>
        </p:nvSpPr>
        <p:spPr/>
        <p:txBody>
          <a:bodyPr/>
          <a:lstStyle/>
          <a:p>
            <a:endParaRPr lang="es-GT" dirty="0"/>
          </a:p>
        </p:txBody>
      </p:sp>
    </p:spTree>
    <p:extLst>
      <p:ext uri="{BB962C8B-B14F-4D97-AF65-F5344CB8AC3E}">
        <p14:creationId xmlns:p14="http://schemas.microsoft.com/office/powerpoint/2010/main" val="120032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25859E-5946-4E7D-A663-941A0F43D800}"/>
              </a:ext>
            </a:extLst>
          </p:cNvPr>
          <p:cNvSpPr>
            <a:spLocks noGrp="1"/>
          </p:cNvSpPr>
          <p:nvPr>
            <p:ph type="title"/>
          </p:nvPr>
        </p:nvSpPr>
        <p:spPr>
          <a:xfrm>
            <a:off x="8316619" y="2690036"/>
            <a:ext cx="3357930" cy="1196671"/>
          </a:xfrm>
        </p:spPr>
        <p:txBody>
          <a:bodyPr>
            <a:normAutofit fontScale="90000"/>
          </a:bodyPr>
          <a:lstStyle/>
          <a:p>
            <a:pPr algn="ctr"/>
            <a:r>
              <a:rPr lang="es-GT" sz="2800" dirty="0"/>
              <a:t>Justificación del</a:t>
            </a:r>
            <a:br>
              <a:rPr lang="es-GT" sz="2800" dirty="0"/>
            </a:br>
            <a:r>
              <a:rPr lang="es-GT" sz="2800" dirty="0"/>
              <a:t> problema</a:t>
            </a:r>
          </a:p>
        </p:txBody>
      </p:sp>
      <p:sp>
        <p:nvSpPr>
          <p:cNvPr id="4" name="Marcador de contenido 3">
            <a:extLst>
              <a:ext uri="{FF2B5EF4-FFF2-40B4-BE49-F238E27FC236}">
                <a16:creationId xmlns:a16="http://schemas.microsoft.com/office/drawing/2014/main" id="{CF6E5DE1-09A5-4356-942B-BF11239EA91D}"/>
              </a:ext>
            </a:extLst>
          </p:cNvPr>
          <p:cNvSpPr>
            <a:spLocks noGrp="1"/>
          </p:cNvSpPr>
          <p:nvPr>
            <p:ph idx="1"/>
          </p:nvPr>
        </p:nvSpPr>
        <p:spPr>
          <a:xfrm>
            <a:off x="725862" y="1062319"/>
            <a:ext cx="6422558" cy="4452103"/>
          </a:xfrm>
        </p:spPr>
        <p:txBody>
          <a:bodyPr>
            <a:normAutofit fontScale="70000" lnSpcReduction="20000"/>
          </a:bodyPr>
          <a:lstStyle/>
          <a:p>
            <a:r>
              <a:rPr lang="es-GT" dirty="0"/>
              <a:t>Debido a que existe mucho transporte público en el territorio nacional, el cual no tiene un método para llevar una gestión adecuada de sus servicios, es necesario implementar una adecuada administración de la seguridad en los buses. </a:t>
            </a:r>
          </a:p>
          <a:p>
            <a:r>
              <a:rPr lang="es-GT" dirty="0"/>
              <a:t>Ahora el 80% de usuarios posee un teléfono inteligente, que regularmente carga datos para sus redes sociales. </a:t>
            </a:r>
          </a:p>
          <a:p>
            <a:r>
              <a:rPr lang="es-GT" dirty="0"/>
              <a:t>La implementación de una aplicación para que los usuarios puedan reportar desde su teléfono móvil cualquier anomalía en el servicio de transporte, podrá reducir la tasa de peligro . </a:t>
            </a:r>
          </a:p>
        </p:txBody>
      </p:sp>
    </p:spTree>
    <p:extLst>
      <p:ext uri="{BB962C8B-B14F-4D97-AF65-F5344CB8AC3E}">
        <p14:creationId xmlns:p14="http://schemas.microsoft.com/office/powerpoint/2010/main" val="97041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051C9-3511-4CCB-B63C-75B04564811F}"/>
              </a:ext>
            </a:extLst>
          </p:cNvPr>
          <p:cNvSpPr>
            <a:spLocks noGrp="1"/>
          </p:cNvSpPr>
          <p:nvPr>
            <p:ph type="title"/>
          </p:nvPr>
        </p:nvSpPr>
        <p:spPr>
          <a:xfrm>
            <a:off x="3242930" y="2090057"/>
            <a:ext cx="8187071" cy="2512881"/>
          </a:xfrm>
        </p:spPr>
        <p:txBody>
          <a:bodyPr/>
          <a:lstStyle/>
          <a:p>
            <a:r>
              <a:rPr lang="es-GT" dirty="0"/>
              <a:t>Objetivos de investigación</a:t>
            </a:r>
          </a:p>
        </p:txBody>
      </p:sp>
      <p:sp>
        <p:nvSpPr>
          <p:cNvPr id="3" name="Marcador de texto 2">
            <a:extLst>
              <a:ext uri="{FF2B5EF4-FFF2-40B4-BE49-F238E27FC236}">
                <a16:creationId xmlns:a16="http://schemas.microsoft.com/office/drawing/2014/main" id="{4EA24977-4AF6-4772-A737-A09E1EE14E30}"/>
              </a:ext>
            </a:extLst>
          </p:cNvPr>
          <p:cNvSpPr>
            <a:spLocks noGrp="1"/>
          </p:cNvSpPr>
          <p:nvPr>
            <p:ph type="body" idx="1"/>
          </p:nvPr>
        </p:nvSpPr>
        <p:spPr/>
        <p:txBody>
          <a:bodyPr/>
          <a:lstStyle/>
          <a:p>
            <a:endParaRPr lang="es-GT" dirty="0"/>
          </a:p>
        </p:txBody>
      </p:sp>
    </p:spTree>
    <p:extLst>
      <p:ext uri="{BB962C8B-B14F-4D97-AF65-F5344CB8AC3E}">
        <p14:creationId xmlns:p14="http://schemas.microsoft.com/office/powerpoint/2010/main" val="41932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25859E-5946-4E7D-A663-941A0F43D800}"/>
              </a:ext>
            </a:extLst>
          </p:cNvPr>
          <p:cNvSpPr>
            <a:spLocks noGrp="1"/>
          </p:cNvSpPr>
          <p:nvPr>
            <p:ph type="title"/>
          </p:nvPr>
        </p:nvSpPr>
        <p:spPr>
          <a:xfrm>
            <a:off x="8316619" y="2690036"/>
            <a:ext cx="3357930" cy="1196671"/>
          </a:xfrm>
        </p:spPr>
        <p:txBody>
          <a:bodyPr>
            <a:normAutofit/>
          </a:bodyPr>
          <a:lstStyle/>
          <a:p>
            <a:pPr algn="ctr"/>
            <a:r>
              <a:rPr lang="es-GT" sz="2800" dirty="0"/>
              <a:t>Objetivos generales</a:t>
            </a:r>
          </a:p>
        </p:txBody>
      </p:sp>
      <p:sp>
        <p:nvSpPr>
          <p:cNvPr id="4" name="Marcador de contenido 3">
            <a:extLst>
              <a:ext uri="{FF2B5EF4-FFF2-40B4-BE49-F238E27FC236}">
                <a16:creationId xmlns:a16="http://schemas.microsoft.com/office/drawing/2014/main" id="{CF6E5DE1-09A5-4356-942B-BF11239EA91D}"/>
              </a:ext>
            </a:extLst>
          </p:cNvPr>
          <p:cNvSpPr>
            <a:spLocks noGrp="1"/>
          </p:cNvSpPr>
          <p:nvPr>
            <p:ph idx="1"/>
          </p:nvPr>
        </p:nvSpPr>
        <p:spPr>
          <a:xfrm>
            <a:off x="660548" y="2170766"/>
            <a:ext cx="6422558" cy="2721781"/>
          </a:xfrm>
        </p:spPr>
        <p:txBody>
          <a:bodyPr>
            <a:normAutofit/>
          </a:bodyPr>
          <a:lstStyle/>
          <a:p>
            <a:r>
              <a:rPr lang="es-GT" sz="3600" dirty="0"/>
              <a:t>Concretar y fortalecer los sistemas de seguridad del transporte público.</a:t>
            </a:r>
            <a:endParaRPr lang="es-GT" sz="9200" dirty="0"/>
          </a:p>
          <a:p>
            <a:pPr marL="0" indent="0">
              <a:buNone/>
            </a:pPr>
            <a:endParaRPr lang="es-GT" dirty="0"/>
          </a:p>
        </p:txBody>
      </p:sp>
    </p:spTree>
    <p:extLst>
      <p:ext uri="{BB962C8B-B14F-4D97-AF65-F5344CB8AC3E}">
        <p14:creationId xmlns:p14="http://schemas.microsoft.com/office/powerpoint/2010/main" val="292258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25859E-5946-4E7D-A663-941A0F43D800}"/>
              </a:ext>
            </a:extLst>
          </p:cNvPr>
          <p:cNvSpPr>
            <a:spLocks noGrp="1"/>
          </p:cNvSpPr>
          <p:nvPr>
            <p:ph type="title"/>
          </p:nvPr>
        </p:nvSpPr>
        <p:spPr>
          <a:xfrm>
            <a:off x="8316619" y="2690036"/>
            <a:ext cx="3357930" cy="1196671"/>
          </a:xfrm>
        </p:spPr>
        <p:txBody>
          <a:bodyPr>
            <a:normAutofit/>
          </a:bodyPr>
          <a:lstStyle/>
          <a:p>
            <a:pPr algn="ctr"/>
            <a:r>
              <a:rPr lang="es-GT" sz="2800" dirty="0"/>
              <a:t>Objetivos específicos</a:t>
            </a:r>
          </a:p>
        </p:txBody>
      </p:sp>
      <p:sp>
        <p:nvSpPr>
          <p:cNvPr id="4" name="Marcador de contenido 3">
            <a:extLst>
              <a:ext uri="{FF2B5EF4-FFF2-40B4-BE49-F238E27FC236}">
                <a16:creationId xmlns:a16="http://schemas.microsoft.com/office/drawing/2014/main" id="{CF6E5DE1-09A5-4356-942B-BF11239EA91D}"/>
              </a:ext>
            </a:extLst>
          </p:cNvPr>
          <p:cNvSpPr>
            <a:spLocks noGrp="1"/>
          </p:cNvSpPr>
          <p:nvPr>
            <p:ph idx="1"/>
          </p:nvPr>
        </p:nvSpPr>
        <p:spPr>
          <a:xfrm>
            <a:off x="647486" y="1543089"/>
            <a:ext cx="6422558" cy="4086343"/>
          </a:xfrm>
        </p:spPr>
        <p:txBody>
          <a:bodyPr>
            <a:normAutofit fontScale="85000" lnSpcReduction="10000"/>
          </a:bodyPr>
          <a:lstStyle/>
          <a:p>
            <a:r>
              <a:rPr lang="es-GT" sz="4400" dirty="0"/>
              <a:t>Crear una aplicación interactiva, intuitiva y fácil de utilizar, para que los usuarios del transporte público puedan notificar rápidamente cualquier anomalía en el automotor que viajan. </a:t>
            </a:r>
          </a:p>
          <a:p>
            <a:endParaRPr lang="es-GT" sz="9200" dirty="0"/>
          </a:p>
          <a:p>
            <a:pPr marL="0" indent="0">
              <a:buNone/>
            </a:pPr>
            <a:endParaRPr lang="es-GT" dirty="0"/>
          </a:p>
        </p:txBody>
      </p:sp>
    </p:spTree>
    <p:extLst>
      <p:ext uri="{BB962C8B-B14F-4D97-AF65-F5344CB8AC3E}">
        <p14:creationId xmlns:p14="http://schemas.microsoft.com/office/powerpoint/2010/main" val="117573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051C9-3511-4CCB-B63C-75B04564811F}"/>
              </a:ext>
            </a:extLst>
          </p:cNvPr>
          <p:cNvSpPr>
            <a:spLocks noGrp="1"/>
          </p:cNvSpPr>
          <p:nvPr>
            <p:ph type="title"/>
          </p:nvPr>
        </p:nvSpPr>
        <p:spPr>
          <a:xfrm>
            <a:off x="3242930" y="2651761"/>
            <a:ext cx="8187071" cy="1376412"/>
          </a:xfrm>
        </p:spPr>
        <p:txBody>
          <a:bodyPr/>
          <a:lstStyle/>
          <a:p>
            <a:r>
              <a:rPr lang="es-GT" dirty="0"/>
              <a:t>hipótesis</a:t>
            </a:r>
          </a:p>
        </p:txBody>
      </p:sp>
      <p:sp>
        <p:nvSpPr>
          <p:cNvPr id="3" name="Marcador de texto 2">
            <a:extLst>
              <a:ext uri="{FF2B5EF4-FFF2-40B4-BE49-F238E27FC236}">
                <a16:creationId xmlns:a16="http://schemas.microsoft.com/office/drawing/2014/main" id="{4EA24977-4AF6-4772-A737-A09E1EE14E30}"/>
              </a:ext>
            </a:extLst>
          </p:cNvPr>
          <p:cNvSpPr>
            <a:spLocks noGrp="1"/>
          </p:cNvSpPr>
          <p:nvPr>
            <p:ph type="body" idx="1"/>
          </p:nvPr>
        </p:nvSpPr>
        <p:spPr/>
        <p:txBody>
          <a:bodyPr/>
          <a:lstStyle/>
          <a:p>
            <a:endParaRPr lang="es-GT" dirty="0"/>
          </a:p>
        </p:txBody>
      </p:sp>
    </p:spTree>
    <p:extLst>
      <p:ext uri="{BB962C8B-B14F-4D97-AF65-F5344CB8AC3E}">
        <p14:creationId xmlns:p14="http://schemas.microsoft.com/office/powerpoint/2010/main" val="191459041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TM10001106[[fn=Distintivo]]</Template>
  <TotalTime>4080</TotalTime>
  <Words>621</Words>
  <Application>Microsoft Office PowerPoint</Application>
  <PresentationFormat>Panorámica</PresentationFormat>
  <Paragraphs>35</Paragraphs>
  <Slides>15</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Gill Sans MT</vt:lpstr>
      <vt:lpstr>Impact</vt:lpstr>
      <vt:lpstr>Badge</vt:lpstr>
      <vt:lpstr>Notificación de Abusos en el transporte colectivo</vt:lpstr>
      <vt:lpstr>Enunciado del problema</vt:lpstr>
      <vt:lpstr>Enunciado del problema</vt:lpstr>
      <vt:lpstr>justificación del problema</vt:lpstr>
      <vt:lpstr>Justificación del  problema</vt:lpstr>
      <vt:lpstr>Objetivos de investigación</vt:lpstr>
      <vt:lpstr>Objetivos generales</vt:lpstr>
      <vt:lpstr>Objetivos específicos</vt:lpstr>
      <vt:lpstr>hipótesis</vt:lpstr>
      <vt:lpstr>hipótesis</vt:lpstr>
      <vt:lpstr>Delimitación del problema</vt:lpstr>
      <vt:lpstr>Delimitación del  problema</vt:lpstr>
      <vt:lpstr>Antecedentes de Investigación</vt:lpstr>
      <vt:lpstr>Antecedentes  de campo (Internacionales)</vt:lpstr>
      <vt:lpstr>Antecedentes  de campo (Internacionales)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Morales</dc:creator>
  <cp:lastModifiedBy>Victor Morales</cp:lastModifiedBy>
  <cp:revision>36</cp:revision>
  <dcterms:created xsi:type="dcterms:W3CDTF">2018-02-16T20:37:20Z</dcterms:created>
  <dcterms:modified xsi:type="dcterms:W3CDTF">2018-05-31T02:31:54Z</dcterms:modified>
</cp:coreProperties>
</file>