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Zk9Nf9e1sMWSDgl8tXXCANv2p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626191c627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626191c62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626191c627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626191c62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22C4ED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8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18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18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18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18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6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9" name="Google Shape;99;p2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7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2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9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23" name="Google Shape;123;p29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3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3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31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38" name="Google Shape;138;p3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2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42" name="Google Shape;142;p32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3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3"/>
          <p:cNvSpPr txBox="1"/>
          <p:nvPr>
            <p:ph idx="1" type="body"/>
          </p:nvPr>
        </p:nvSpPr>
        <p:spPr>
          <a:xfrm rot="5400000">
            <a:off x="3143778" y="-1773766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49" name="Google Shape;149;p3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4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55" name="Google Shape;155;p3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7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" name="Google Shape;53;p17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" name="Google Shape;54;p17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17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7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2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3" name="Google Shape;73;p22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5" name="Google Shape;75;p22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2" name="Google Shape;92;p2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">
              <a:srgbClr val="FFFFFF"/>
            </a:gs>
            <a:gs pos="100000">
              <a:srgbClr val="43D5FA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" name="Google Shape;7;p16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6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6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6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6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Google Shape;12;p1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15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0" name="Google Shape;30;p15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15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" name="Google Shape;32;p15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" name="Google Shape;33;p15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Google Shape;34;p15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5" name="Google Shape;35;p1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62D2EF"/>
              </a:gs>
              <a:gs pos="10000">
                <a:srgbClr val="62D2EF"/>
              </a:gs>
              <a:gs pos="100000">
                <a:srgbClr val="05578D"/>
              </a:gs>
            </a:gsLst>
            <a:lin ang="6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1"/>
          <p:cNvSpPr txBox="1"/>
          <p:nvPr>
            <p:ph type="ctrTitle"/>
          </p:nvPr>
        </p:nvSpPr>
        <p:spPr>
          <a:xfrm>
            <a:off x="7532710" y="628617"/>
            <a:ext cx="3971902" cy="30289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entury Gothic"/>
              <a:buNone/>
            </a:pPr>
            <a:r>
              <a:rPr lang="en-US">
                <a:solidFill>
                  <a:srgbClr val="FFFFFF"/>
                </a:solidFill>
              </a:rPr>
              <a:t>3MG</a:t>
            </a:r>
            <a:endParaRPr/>
          </a:p>
        </p:txBody>
      </p:sp>
      <p:sp>
        <p:nvSpPr>
          <p:cNvPr id="164" name="Google Shape;164;p1"/>
          <p:cNvSpPr txBox="1"/>
          <p:nvPr>
            <p:ph idx="1" type="subTitle"/>
          </p:nvPr>
        </p:nvSpPr>
        <p:spPr>
          <a:xfrm>
            <a:off x="7532709" y="3843868"/>
            <a:ext cx="3740129" cy="584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rgbClr val="0F496F"/>
                </a:solidFill>
              </a:rPr>
              <a:t>Formation: Data Analyst</a:t>
            </a:r>
            <a:endParaRPr/>
          </a:p>
        </p:txBody>
      </p:sp>
      <p:sp>
        <p:nvSpPr>
          <p:cNvPr id="165" name="Google Shape;165;p1"/>
          <p:cNvSpPr/>
          <p:nvPr/>
        </p:nvSpPr>
        <p:spPr>
          <a:xfrm>
            <a:off x="634000" y="620722"/>
            <a:ext cx="6418778" cy="5286838"/>
          </a:xfrm>
          <a:prstGeom prst="snip2DiagRect">
            <a:avLst>
              <a:gd fmla="val 10973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Logo&#10;&#10;Description automatically generated" id="166" name="Google Shape;166;p1"/>
          <p:cNvPicPr preferRelativeResize="0"/>
          <p:nvPr/>
        </p:nvPicPr>
        <p:blipFill rotWithShape="1">
          <a:blip r:embed="rId3">
            <a:alphaModFix/>
          </a:blip>
          <a:srcRect b="11993" l="10000" r="10000" t="11081"/>
          <a:stretch/>
        </p:blipFill>
        <p:spPr>
          <a:xfrm>
            <a:off x="687388" y="1212112"/>
            <a:ext cx="6252128" cy="42552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1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68" name="Google Shape;168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3" name="Google Shape;173;p1"/>
          <p:cNvSpPr txBox="1"/>
          <p:nvPr/>
        </p:nvSpPr>
        <p:spPr>
          <a:xfrm>
            <a:off x="9620402" y="0"/>
            <a:ext cx="36087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"/>
          <p:cNvSpPr txBox="1"/>
          <p:nvPr>
            <p:ph idx="1" type="body"/>
          </p:nvPr>
        </p:nvSpPr>
        <p:spPr>
          <a:xfrm>
            <a:off x="616704" y="1280568"/>
            <a:ext cx="10088809" cy="510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b="1" lang="en-US">
                <a:solidFill>
                  <a:schemeClr val="lt1"/>
                </a:solidFill>
              </a:rPr>
              <a:t>Logistique</a:t>
            </a:r>
            <a:r>
              <a:rPr lang="en-US">
                <a:solidFill>
                  <a:schemeClr val="lt1"/>
                </a:solidFill>
              </a:rPr>
              <a:t> :</a:t>
            </a:r>
            <a:endParaRPr/>
          </a:p>
          <a:p>
            <a:pPr indent="-285750" lvl="0" marL="285750" rtl="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</a:rPr>
              <a:t>La non prise en compte dans la base de données de l'évolution des stocks pourrait entraîner un conflit avec les commandes passées auprès des clients et </a:t>
            </a:r>
            <a:r>
              <a:rPr lang="en-US" sz="1600">
                <a:solidFill>
                  <a:schemeClr val="lt1"/>
                </a:solidFill>
              </a:rPr>
              <a:t>amener</a:t>
            </a:r>
            <a:r>
              <a:rPr lang="en-US" sz="1600">
                <a:solidFill>
                  <a:schemeClr val="lt1"/>
                </a:solidFill>
              </a:rPr>
              <a:t> rapidement un risque de rupture de stock.</a:t>
            </a:r>
            <a:endParaRPr/>
          </a:p>
          <a:p>
            <a:pPr indent="-171450" lvl="0" marL="40005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b="1" lang="en-US">
                <a:solidFill>
                  <a:schemeClr val="lt1"/>
                </a:solidFill>
              </a:rPr>
              <a:t>Finance : </a:t>
            </a:r>
            <a:r>
              <a:rPr lang="en-US" sz="1800">
                <a:solidFill>
                  <a:schemeClr val="lt1"/>
                </a:solidFill>
              </a:rPr>
              <a:t>Avoir </a:t>
            </a:r>
            <a:r>
              <a:rPr lang="en-US" sz="1500">
                <a:solidFill>
                  <a:schemeClr val="lt1"/>
                </a:solidFill>
              </a:rPr>
              <a:t>d</a:t>
            </a:r>
            <a:r>
              <a:rPr lang="en-US" sz="1600">
                <a:solidFill>
                  <a:schemeClr val="lt1"/>
                </a:solidFill>
              </a:rPr>
              <a:t>es informations sur les charges indirectes pour obtenir le prix de revient et ainsi pouvoir étudier l'évolution de la marge</a:t>
            </a:r>
            <a:endParaRPr sz="16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b="1" lang="en-US">
                <a:solidFill>
                  <a:schemeClr val="lt1"/>
                </a:solidFill>
              </a:rPr>
              <a:t>Vente</a:t>
            </a:r>
            <a:r>
              <a:rPr lang="en-US">
                <a:solidFill>
                  <a:schemeClr val="lt1"/>
                </a:solidFill>
              </a:rPr>
              <a:t> :</a:t>
            </a:r>
            <a:endParaRPr/>
          </a:p>
          <a:p>
            <a:pPr indent="-285750" lvl="0" marL="285750" rtl="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</a:rPr>
              <a:t>L'Espagne est le deuxième marché en termes de quantité de </a:t>
            </a:r>
            <a:r>
              <a:rPr lang="en-US" sz="1600">
                <a:solidFill>
                  <a:schemeClr val="lt1"/>
                </a:solidFill>
              </a:rPr>
              <a:t>commandes</a:t>
            </a:r>
            <a:r>
              <a:rPr lang="en-US" sz="1600">
                <a:solidFill>
                  <a:schemeClr val="lt1"/>
                </a:solidFill>
              </a:rPr>
              <a:t> mais n'a pas de bureau dans ce pays.</a:t>
            </a:r>
            <a:endParaRPr/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</a:rPr>
              <a:t>Le bureau de Tokyo n'a pas de données disponibles au cours des 2 derniers mois.</a:t>
            </a:r>
            <a:endParaRPr/>
          </a:p>
          <a:p>
            <a:pPr indent="0" lvl="0" marL="114300" rtl="0" algn="l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84150" lvl="0" marL="285750" rtl="0" algn="l"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3" name="Google Shape;263;p11"/>
          <p:cNvSpPr txBox="1"/>
          <p:nvPr/>
        </p:nvSpPr>
        <p:spPr>
          <a:xfrm>
            <a:off x="3210574" y="818902"/>
            <a:ext cx="5940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Remarques</a:t>
            </a:r>
            <a:endParaRPr b="1"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Logo&#10;&#10;Description automatically generated" id="264" name="Google Shape;264;p11"/>
          <p:cNvPicPr preferRelativeResize="0"/>
          <p:nvPr/>
        </p:nvPicPr>
        <p:blipFill rotWithShape="1">
          <a:blip r:embed="rId3">
            <a:alphaModFix/>
          </a:blip>
          <a:srcRect b="11993" l="10000" r="10000" t="11081"/>
          <a:stretch/>
        </p:blipFill>
        <p:spPr>
          <a:xfrm>
            <a:off x="10310517" y="-13821"/>
            <a:ext cx="1881483" cy="1096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76" y="1465215"/>
            <a:ext cx="8534400" cy="664797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3"/>
          <p:cNvSpPr txBox="1"/>
          <p:nvPr/>
        </p:nvSpPr>
        <p:spPr>
          <a:xfrm>
            <a:off x="1076975" y="2411024"/>
            <a:ext cx="43476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b="1" lang="en-US">
                <a:solidFill>
                  <a:schemeClr val="lt1"/>
                </a:solidFill>
              </a:rPr>
              <a:t>I</a:t>
            </a: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 496 :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6976" y="2942147"/>
            <a:ext cx="8534400" cy="705837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3"/>
          <p:cNvSpPr/>
          <p:nvPr/>
        </p:nvSpPr>
        <p:spPr>
          <a:xfrm>
            <a:off x="1076976" y="960838"/>
            <a:ext cx="17550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ID 201: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13"/>
          <p:cNvSpPr txBox="1"/>
          <p:nvPr/>
        </p:nvSpPr>
        <p:spPr>
          <a:xfrm>
            <a:off x="684213" y="3840173"/>
            <a:ext cx="81252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Nous avons également remarqué que sur 122 clients enregistrés, seulement 100 ont déjà commandé et sont affectés à un bureau.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 ces 22 entrées ne sont pas vraiment des « clients », nous pouvons créer une autre table pour « les clients potentiels », afin d'élaborer des KPI plus précis.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 défaut, nous choisissons l'USD comme devise car il n'était pas indiqué à l'intérieur de la base de données.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p13"/>
          <p:cNvSpPr txBox="1"/>
          <p:nvPr/>
        </p:nvSpPr>
        <p:spPr>
          <a:xfrm>
            <a:off x="2654162" y="294014"/>
            <a:ext cx="59405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Remarques</a:t>
            </a:r>
            <a:endParaRPr/>
          </a:p>
        </p:txBody>
      </p:sp>
      <p:pic>
        <p:nvPicPr>
          <p:cNvPr descr="Logo&#10;&#10;Description automatically generated" id="275" name="Google Shape;275;p13"/>
          <p:cNvPicPr preferRelativeResize="0"/>
          <p:nvPr/>
        </p:nvPicPr>
        <p:blipFill rotWithShape="1">
          <a:blip r:embed="rId5">
            <a:alphaModFix/>
          </a:blip>
          <a:srcRect b="11993" l="10000" r="10000" t="11081"/>
          <a:stretch/>
        </p:blipFill>
        <p:spPr>
          <a:xfrm>
            <a:off x="10310517" y="0"/>
            <a:ext cx="1881483" cy="1096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2"/>
          <p:cNvSpPr txBox="1"/>
          <p:nvPr>
            <p:ph idx="1" type="body"/>
          </p:nvPr>
        </p:nvSpPr>
        <p:spPr>
          <a:xfrm>
            <a:off x="616705" y="2355040"/>
            <a:ext cx="8534400" cy="4027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b="1" lang="en-US">
                <a:solidFill>
                  <a:schemeClr val="lt1"/>
                </a:solidFill>
              </a:rPr>
              <a:t>RH</a:t>
            </a:r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  <a:p>
            <a:pPr indent="0" lvl="1" marL="5969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solidFill>
                  <a:schemeClr val="lt1"/>
                </a:solidFill>
              </a:rPr>
              <a:t>Salaire⇒ connaître les dépenses salariales</a:t>
            </a:r>
            <a:endParaRPr sz="1600">
              <a:solidFill>
                <a:schemeClr val="lt1"/>
              </a:solidFill>
            </a:endParaRPr>
          </a:p>
          <a:p>
            <a:pPr indent="0" lvl="1" marL="5969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solidFill>
                  <a:schemeClr val="lt1"/>
                </a:solidFill>
              </a:rPr>
              <a:t>Informations sur </a:t>
            </a:r>
            <a:r>
              <a:rPr lang="en-US" sz="1600">
                <a:solidFill>
                  <a:schemeClr val="lt1"/>
                </a:solidFill>
              </a:rPr>
              <a:t>les durées</a:t>
            </a:r>
            <a:r>
              <a:rPr lang="en-US" sz="1600">
                <a:solidFill>
                  <a:schemeClr val="lt1"/>
                </a:solidFill>
              </a:rPr>
              <a:t> de postes</a:t>
            </a:r>
            <a:r>
              <a:rPr lang="en-US" sz="1600">
                <a:solidFill>
                  <a:schemeClr val="lt1"/>
                </a:solidFill>
              </a:rPr>
              <a:t> (efficacité du recrutement)</a:t>
            </a:r>
            <a:endParaRPr sz="1600">
              <a:solidFill>
                <a:schemeClr val="lt1"/>
              </a:solidFill>
            </a:endParaRPr>
          </a:p>
          <a:p>
            <a:pPr indent="0" lvl="1" marL="5969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b="1" lang="en-US">
                <a:solidFill>
                  <a:schemeClr val="lt1"/>
                </a:solidFill>
              </a:rPr>
              <a:t>Logistique</a:t>
            </a:r>
            <a:r>
              <a:rPr lang="en-US">
                <a:solidFill>
                  <a:schemeClr val="lt1"/>
                </a:solidFill>
              </a:rPr>
              <a:t> :</a:t>
            </a:r>
            <a:endParaRPr/>
          </a:p>
          <a:p>
            <a:pPr indent="0" lvl="1" marL="5969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solidFill>
                  <a:schemeClr val="lt1"/>
                </a:solidFill>
              </a:rPr>
              <a:t>Date de stockage de chaque produit</a:t>
            </a:r>
            <a:endParaRPr sz="1600">
              <a:solidFill>
                <a:schemeClr val="lt1"/>
              </a:solidFill>
            </a:endParaRPr>
          </a:p>
          <a:p>
            <a:pPr indent="0" lvl="1" marL="5969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solidFill>
                  <a:schemeClr val="lt1"/>
                </a:solidFill>
              </a:rPr>
              <a:t>connaître</a:t>
            </a:r>
            <a:r>
              <a:rPr lang="en-US" sz="1600">
                <a:solidFill>
                  <a:schemeClr val="lt1"/>
                </a:solidFill>
              </a:rPr>
              <a:t> les </a:t>
            </a:r>
            <a:r>
              <a:rPr lang="en-US" sz="1600">
                <a:solidFill>
                  <a:schemeClr val="lt1"/>
                </a:solidFill>
              </a:rPr>
              <a:t>incoterms</a:t>
            </a:r>
            <a:r>
              <a:rPr lang="en-US" sz="1600">
                <a:solidFill>
                  <a:schemeClr val="lt1"/>
                </a:solidFill>
              </a:rPr>
              <a:t> de chaque commande (c</a:t>
            </a:r>
            <a:r>
              <a:rPr lang="en-US" sz="1600">
                <a:solidFill>
                  <a:schemeClr val="lt1"/>
                </a:solidFill>
              </a:rPr>
              <a:t>ela pourrait éviter certains litiges (voir slide suivant))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b="1" lang="en-US">
                <a:solidFill>
                  <a:schemeClr val="lt1"/>
                </a:solidFill>
              </a:rPr>
              <a:t>Finance</a:t>
            </a:r>
            <a:r>
              <a:rPr lang="en-US">
                <a:solidFill>
                  <a:schemeClr val="lt1"/>
                </a:solidFill>
              </a:rPr>
              <a:t> :  </a:t>
            </a:r>
            <a:endParaRPr/>
          </a:p>
          <a:p>
            <a:pPr indent="0" lvl="1" marL="5969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solidFill>
                  <a:schemeClr val="lt1"/>
                </a:solidFill>
              </a:rPr>
              <a:t>Statut de paiement: Facture non payée, en attente de paiement, soldée</a:t>
            </a:r>
            <a:endParaRPr sz="1600">
              <a:solidFill>
                <a:schemeClr val="lt1"/>
              </a:solidFill>
            </a:endParaRPr>
          </a:p>
          <a:p>
            <a:pPr indent="0" lvl="1" marL="5969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solidFill>
                  <a:schemeClr val="lt1"/>
                </a:solidFill>
              </a:rPr>
              <a:t>Créer une table intermédiaire pour suivre les commandes impayées</a:t>
            </a:r>
            <a:endParaRPr sz="1600">
              <a:solidFill>
                <a:schemeClr val="lt1"/>
              </a:solidFill>
            </a:endParaRPr>
          </a:p>
          <a:p>
            <a:pPr indent="0" lvl="1" marL="5969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b="1" lang="en-US">
                <a:solidFill>
                  <a:schemeClr val="lt1"/>
                </a:solidFill>
              </a:rPr>
              <a:t>Vente</a:t>
            </a:r>
            <a:r>
              <a:rPr lang="en-US">
                <a:solidFill>
                  <a:schemeClr val="lt1"/>
                </a:solidFill>
              </a:rPr>
              <a:t> :</a:t>
            </a:r>
            <a:endParaRPr/>
          </a:p>
          <a:p>
            <a:pPr indent="0" lvl="1" marL="5969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solidFill>
                  <a:schemeClr val="lt1"/>
                </a:solidFill>
              </a:rPr>
              <a:t>Requête de satisfaction d’après nos clients</a:t>
            </a:r>
            <a:endParaRPr/>
          </a:p>
          <a:p>
            <a:pPr indent="0" lvl="1" marL="596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Connaître les conditions de vente des contrats</a:t>
            </a:r>
            <a:endParaRPr sz="1600">
              <a:solidFill>
                <a:schemeClr val="lt1"/>
              </a:solidFill>
            </a:endParaRPr>
          </a:p>
          <a:p>
            <a:pPr indent="0" lvl="1" marL="596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Fixer un taux de marge minimum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81" name="Google Shape;281;p12"/>
          <p:cNvSpPr txBox="1"/>
          <p:nvPr/>
        </p:nvSpPr>
        <p:spPr>
          <a:xfrm>
            <a:off x="3210574" y="818554"/>
            <a:ext cx="59405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Recommandations</a:t>
            </a:r>
            <a:endParaRPr b="1"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Logo&#10;&#10;Description automatically generated" id="282" name="Google Shape;282;p12"/>
          <p:cNvPicPr preferRelativeResize="0"/>
          <p:nvPr/>
        </p:nvPicPr>
        <p:blipFill rotWithShape="1">
          <a:blip r:embed="rId3">
            <a:alphaModFix/>
          </a:blip>
          <a:srcRect b="11993" l="10000" r="10000" t="11081"/>
          <a:stretch/>
        </p:blipFill>
        <p:spPr>
          <a:xfrm>
            <a:off x="10310517" y="0"/>
            <a:ext cx="1881483" cy="10969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medium confidence" id="283" name="Google Shape;28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879" y="420627"/>
            <a:ext cx="16097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"/>
          <p:cNvSpPr txBox="1"/>
          <p:nvPr/>
        </p:nvSpPr>
        <p:spPr>
          <a:xfrm>
            <a:off x="3195721" y="1674674"/>
            <a:ext cx="610622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L'équipe 3MG tient à remercier Rami Gaaloul pour son aide et ses explications durant ce projet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endParaRPr/>
          </a:p>
        </p:txBody>
      </p:sp>
      <p:sp>
        <p:nvSpPr>
          <p:cNvPr id="289" name="Google Shape;289;p14"/>
          <p:cNvSpPr txBox="1"/>
          <p:nvPr/>
        </p:nvSpPr>
        <p:spPr>
          <a:xfrm>
            <a:off x="3361418" y="635267"/>
            <a:ext cx="59405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Remerciements</a:t>
            </a:r>
            <a:endParaRPr b="1"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Logo&#10;&#10;Description automatically generated" id="290" name="Google Shape;290;p14"/>
          <p:cNvPicPr preferRelativeResize="0"/>
          <p:nvPr/>
        </p:nvPicPr>
        <p:blipFill rotWithShape="1">
          <a:blip r:embed="rId3">
            <a:alphaModFix/>
          </a:blip>
          <a:srcRect b="11993" l="10000" r="10000" t="11081"/>
          <a:stretch/>
        </p:blipFill>
        <p:spPr>
          <a:xfrm>
            <a:off x="0" y="0"/>
            <a:ext cx="1881484" cy="109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0125" y="3517900"/>
            <a:ext cx="60960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"/>
          <p:cNvSpPr txBox="1"/>
          <p:nvPr/>
        </p:nvSpPr>
        <p:spPr>
          <a:xfrm>
            <a:off x="1119447" y="409450"/>
            <a:ext cx="75913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Contexte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du projet:</a:t>
            </a:r>
            <a:endParaRPr/>
          </a:p>
        </p:txBody>
      </p:sp>
      <p:pic>
        <p:nvPicPr>
          <p:cNvPr descr="Logo&#10;&#10;Description automatically generated" id="179" name="Google Shape;179;p2"/>
          <p:cNvPicPr preferRelativeResize="0"/>
          <p:nvPr/>
        </p:nvPicPr>
        <p:blipFill rotWithShape="1">
          <a:blip r:embed="rId3">
            <a:alphaModFix/>
          </a:blip>
          <a:srcRect b="11993" l="10000" r="10000" t="11081"/>
          <a:stretch/>
        </p:blipFill>
        <p:spPr>
          <a:xfrm>
            <a:off x="10310517" y="0"/>
            <a:ext cx="1881483" cy="12805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 with low confidence" id="180" name="Google Shape;18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444" y="4130829"/>
            <a:ext cx="6096000" cy="258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"/>
          <p:cNvSpPr/>
          <p:nvPr/>
        </p:nvSpPr>
        <p:spPr>
          <a:xfrm>
            <a:off x="1872641" y="1370847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Création d’un Dashboard 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 services ont été 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analysés:</a:t>
            </a:r>
            <a:endParaRPr/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Ventes</a:t>
            </a:r>
            <a:endParaRPr/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Finances</a:t>
            </a:r>
            <a:endParaRPr/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Logistiques</a:t>
            </a:r>
            <a:endParaRPr/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Ressources Humaines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 souhaite développer des nouveaux KPI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"/>
          <p:cNvSpPr txBox="1"/>
          <p:nvPr/>
        </p:nvSpPr>
        <p:spPr>
          <a:xfrm>
            <a:off x="3093004" y="791662"/>
            <a:ext cx="55170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Besoins par Service</a:t>
            </a:r>
            <a:endParaRPr/>
          </a:p>
        </p:txBody>
      </p:sp>
      <p:pic>
        <p:nvPicPr>
          <p:cNvPr descr="Logo&#10;&#10;Description automatically generated" id="187" name="Google Shape;187;p3"/>
          <p:cNvPicPr preferRelativeResize="0"/>
          <p:nvPr/>
        </p:nvPicPr>
        <p:blipFill rotWithShape="1">
          <a:blip r:embed="rId3">
            <a:alphaModFix/>
          </a:blip>
          <a:srcRect b="11993" l="10000" r="10000" t="11081"/>
          <a:stretch/>
        </p:blipFill>
        <p:spPr>
          <a:xfrm>
            <a:off x="10310517" y="0"/>
            <a:ext cx="1881483" cy="128056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"/>
          <p:cNvSpPr/>
          <p:nvPr/>
        </p:nvSpPr>
        <p:spPr>
          <a:xfrm>
            <a:off x="411881" y="1587192"/>
            <a:ext cx="9138603" cy="4923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▶"/>
            </a:pPr>
            <a:r>
              <a:rPr b="0" i="0" lang="en-US" sz="229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KPIs </a:t>
            </a:r>
            <a:r>
              <a:rPr lang="en-US" sz="2295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</a:t>
            </a:r>
            <a:r>
              <a:rPr b="0" i="0" lang="en-US" sz="229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mand</a:t>
            </a:r>
            <a:r>
              <a:rPr lang="en-US" sz="2295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</a:t>
            </a:r>
            <a:r>
              <a:rPr b="0" i="0" lang="en-US" sz="229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 par le client :</a:t>
            </a:r>
            <a:endParaRPr/>
          </a:p>
          <a:p>
            <a:pPr indent="-3175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</a:pPr>
            <a:r>
              <a:rPr b="0" i="0" lang="en-US" sz="212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Ventes :</a:t>
            </a:r>
            <a:endParaRPr/>
          </a:p>
          <a:p>
            <a:pPr indent="0" lvl="2" marL="1054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rPr b="0" i="0" lang="en-US" sz="212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Quantité des produits vendues </a:t>
            </a:r>
            <a:r>
              <a:rPr lang="en-US" sz="2125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dans chaque </a:t>
            </a:r>
            <a:r>
              <a:rPr lang="en-US" sz="2125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catégorie</a:t>
            </a:r>
            <a:r>
              <a:rPr b="0" i="0" lang="en-US" sz="212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125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 </a:t>
            </a:r>
            <a:r>
              <a:rPr b="0" i="0" lang="en-US" sz="212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mois avec taux de variation </a:t>
            </a:r>
            <a:r>
              <a:rPr lang="en-US" sz="2125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à n-1</a:t>
            </a:r>
            <a:endParaRPr/>
          </a:p>
          <a:p>
            <a:pPr indent="0" lvl="2" marL="1054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b="0" i="0" sz="2125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</a:pPr>
            <a:r>
              <a:rPr b="0" i="0" lang="en-US" sz="212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Finance : </a:t>
            </a:r>
            <a:endParaRPr/>
          </a:p>
          <a:p>
            <a:pPr indent="0" lvl="2" marL="1054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rPr b="0" i="0" lang="en-US" sz="212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 des commandes des 2 derniers mois </a:t>
            </a:r>
            <a:r>
              <a:rPr lang="en-US" sz="2125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 </a:t>
            </a:r>
            <a:r>
              <a:rPr b="0" i="0" lang="en-US" sz="212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pays</a:t>
            </a:r>
            <a:endParaRPr/>
          </a:p>
          <a:p>
            <a:pPr indent="0" lvl="2" marL="1054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rPr b="0" i="0" lang="en-US" sz="212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Commandes impayées (</a:t>
            </a:r>
            <a:r>
              <a:rPr lang="en-US" sz="2125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pour l’instant im</a:t>
            </a:r>
            <a:r>
              <a:rPr b="0" i="0" lang="en-US" sz="212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possible)</a:t>
            </a:r>
            <a:endParaRPr/>
          </a:p>
          <a:p>
            <a:pPr indent="0" lvl="2" marL="1054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b="0" i="0" sz="2125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</a:pPr>
            <a:r>
              <a:rPr b="0" i="0" lang="en-US" sz="212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Logistique :</a:t>
            </a:r>
            <a:endParaRPr/>
          </a:p>
          <a:p>
            <a:pPr indent="0" lvl="2" marL="1054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rPr b="0" i="0" lang="en-US" sz="212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 stock des 5 produits les plus commandés</a:t>
            </a:r>
            <a:endParaRPr/>
          </a:p>
          <a:p>
            <a:pPr indent="0" lvl="2" marL="1054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b="0" i="0" sz="2125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</a:pPr>
            <a:r>
              <a:rPr b="0" i="0" lang="en-US" sz="212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Ressources Humaines:</a:t>
            </a:r>
            <a:endParaRPr/>
          </a:p>
          <a:p>
            <a:pPr indent="0" lvl="2" marL="1054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rPr b="0" i="0" lang="en-US" sz="212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Chaque mois, les 2 vendeurs avec le CA le plus élevé.</a:t>
            </a:r>
            <a:endParaRPr/>
          </a:p>
          <a:p>
            <a: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t/>
            </a:r>
            <a:endParaRPr b="0" i="0" sz="2295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▶"/>
            </a:pPr>
            <a:r>
              <a:rPr b="0" i="0" lang="en-US" sz="229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Développer des  nouveaux KPIs</a:t>
            </a:r>
            <a:endParaRPr/>
          </a:p>
          <a:p>
            <a: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t/>
            </a:r>
            <a:endParaRPr b="0" i="0" sz="2295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▶"/>
            </a:pPr>
            <a:r>
              <a:rPr b="0" i="0" lang="en-US" sz="229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Automatiser les </a:t>
            </a:r>
            <a:r>
              <a:rPr b="0" i="1" lang="en-US" sz="229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Dashboards</a:t>
            </a:r>
            <a:r>
              <a:rPr b="0" i="0" lang="en-US" sz="229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pour chaque Service</a:t>
            </a:r>
            <a:endParaRPr/>
          </a:p>
          <a:p>
            <a:pPr indent="0" lvl="0" marL="1143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9390" lvl="0" marL="2857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4"/>
          <p:cNvGrpSpPr/>
          <p:nvPr/>
        </p:nvGrpSpPr>
        <p:grpSpPr>
          <a:xfrm>
            <a:off x="1929551" y="3374464"/>
            <a:ext cx="8528565" cy="1052646"/>
            <a:chOff x="2917" y="1613109"/>
            <a:chExt cx="8528565" cy="1052646"/>
          </a:xfrm>
        </p:grpSpPr>
        <p:sp>
          <p:nvSpPr>
            <p:cNvPr id="194" name="Google Shape;194;p4"/>
            <p:cNvSpPr/>
            <p:nvPr/>
          </p:nvSpPr>
          <p:spPr>
            <a:xfrm>
              <a:off x="2917" y="1613109"/>
              <a:ext cx="1421427" cy="902606"/>
            </a:xfrm>
            <a:prstGeom prst="roundRect">
              <a:avLst>
                <a:gd fmla="val 10000" name="adj"/>
              </a:avLst>
            </a:prstGeom>
            <a:solidFill>
              <a:srgbClr val="022F61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160853" y="1763149"/>
              <a:ext cx="1421427" cy="90260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15875">
              <a:solidFill>
                <a:srgbClr val="022F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 txBox="1"/>
            <p:nvPr/>
          </p:nvSpPr>
          <p:spPr>
            <a:xfrm>
              <a:off x="187289" y="1789585"/>
              <a:ext cx="1368555" cy="849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entury Gothic"/>
                <a:buNone/>
              </a:pPr>
              <a:r>
                <a:rPr b="0" i="0" lang="en-US" sz="1300" u="none" cap="none" strike="noStrike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Calcul et </a:t>
              </a:r>
              <a:r>
                <a:rPr lang="en-US" sz="1300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réalisation</a:t>
              </a:r>
              <a:r>
                <a:rPr b="0" i="0" lang="en-US" sz="1300" u="none" cap="none" strike="noStrike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des </a:t>
              </a:r>
              <a:r>
                <a:rPr lang="en-US" sz="1300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requêtes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1740217" y="1613109"/>
              <a:ext cx="1421427" cy="902606"/>
            </a:xfrm>
            <a:prstGeom prst="roundRect">
              <a:avLst>
                <a:gd fmla="val 10000" name="adj"/>
              </a:avLst>
            </a:prstGeom>
            <a:solidFill>
              <a:srgbClr val="022F61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1898153" y="1763149"/>
              <a:ext cx="1421427" cy="90260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15875">
              <a:solidFill>
                <a:srgbClr val="022F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 txBox="1"/>
            <p:nvPr/>
          </p:nvSpPr>
          <p:spPr>
            <a:xfrm>
              <a:off x="1924589" y="1789585"/>
              <a:ext cx="1368555" cy="849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entury Gothic"/>
                <a:buNone/>
              </a:pPr>
              <a:r>
                <a:rPr b="0" i="0" lang="en-US" sz="1300" u="none" cap="none" strike="noStrike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Visuali</a:t>
              </a:r>
              <a:r>
                <a:rPr lang="en-US" sz="1300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</a:t>
              </a:r>
              <a:r>
                <a:rPr b="0" i="0" lang="en-US" sz="1300" u="none" cap="none" strike="noStrike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ation des donn</a:t>
              </a:r>
              <a:r>
                <a:rPr lang="en-US" sz="1300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é</a:t>
              </a:r>
              <a:r>
                <a:rPr b="0" i="0" lang="en-US" sz="1300" u="none" cap="none" strike="noStrike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es et cr</a:t>
              </a:r>
              <a:r>
                <a:rPr lang="en-US" sz="1300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éa</a:t>
              </a:r>
              <a:r>
                <a:rPr b="0" i="0" lang="en-US" sz="1300" u="none" cap="none" strike="noStrike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tion de dashboard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477517" y="1613109"/>
              <a:ext cx="1421427" cy="902606"/>
            </a:xfrm>
            <a:prstGeom prst="roundRect">
              <a:avLst>
                <a:gd fmla="val 10000" name="adj"/>
              </a:avLst>
            </a:prstGeom>
            <a:solidFill>
              <a:srgbClr val="022F61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3635454" y="1763149"/>
              <a:ext cx="1421427" cy="90260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15875">
              <a:solidFill>
                <a:srgbClr val="022F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 txBox="1"/>
            <p:nvPr/>
          </p:nvSpPr>
          <p:spPr>
            <a:xfrm>
              <a:off x="3661890" y="1789585"/>
              <a:ext cx="1368555" cy="849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entury Gothic"/>
                <a:buNone/>
              </a:pPr>
              <a:r>
                <a:rPr b="0" i="0" lang="en-US" sz="1300" u="none" cap="none" strike="noStrike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</a:t>
              </a:r>
              <a:r>
                <a:rPr lang="en-US" sz="1300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é</a:t>
              </a:r>
              <a:r>
                <a:rPr b="0" i="0" lang="en-US" sz="1300" u="none" cap="none" strike="noStrike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finition des t</a:t>
              </a:r>
              <a:r>
                <a:rPr lang="en-US" sz="1300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â</a:t>
              </a:r>
              <a:r>
                <a:rPr b="0" i="0" lang="en-US" sz="1300" u="none" cap="none" strike="noStrike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ches et organigramme des </a:t>
              </a:r>
              <a:r>
                <a:rPr lang="en-US" sz="1300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opérations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5214818" y="1613109"/>
              <a:ext cx="1421427" cy="902606"/>
            </a:xfrm>
            <a:prstGeom prst="roundRect">
              <a:avLst>
                <a:gd fmla="val 10000" name="adj"/>
              </a:avLst>
            </a:prstGeom>
            <a:solidFill>
              <a:srgbClr val="022F61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5372754" y="1763149"/>
              <a:ext cx="1421427" cy="90260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15875">
              <a:solidFill>
                <a:srgbClr val="022F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 txBox="1"/>
            <p:nvPr/>
          </p:nvSpPr>
          <p:spPr>
            <a:xfrm>
              <a:off x="5399190" y="1789585"/>
              <a:ext cx="1368555" cy="849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entury Gothic"/>
                <a:buNone/>
              </a:pPr>
              <a:r>
                <a:rPr b="0" i="0" lang="en-US" sz="1300" u="none" cap="none" strike="noStrike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Project Backlog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6952118" y="1613109"/>
              <a:ext cx="1421427" cy="902606"/>
            </a:xfrm>
            <a:prstGeom prst="roundRect">
              <a:avLst>
                <a:gd fmla="val 10000" name="adj"/>
              </a:avLst>
            </a:prstGeom>
            <a:solidFill>
              <a:srgbClr val="022F61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7110055" y="1763149"/>
              <a:ext cx="1421427" cy="90260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15875">
              <a:solidFill>
                <a:srgbClr val="022F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"/>
            <p:cNvSpPr txBox="1"/>
            <p:nvPr/>
          </p:nvSpPr>
          <p:spPr>
            <a:xfrm>
              <a:off x="7136491" y="1789585"/>
              <a:ext cx="1368555" cy="849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entury Gothic"/>
                <a:buNone/>
              </a:pPr>
              <a:r>
                <a:rPr b="0" i="0" lang="en-US" sz="1300" u="none" cap="none" strike="noStrike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Faciliter l</a:t>
              </a:r>
              <a:r>
                <a:rPr lang="en-US" sz="1300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 </a:t>
              </a:r>
              <a:r>
                <a:rPr b="0" i="0" lang="en-US" sz="1300" u="none" cap="none" strike="noStrike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transmission des fichiers</a:t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209" name="Google Shape;209;p4"/>
          <p:cNvSpPr txBox="1"/>
          <p:nvPr/>
        </p:nvSpPr>
        <p:spPr>
          <a:xfrm>
            <a:off x="3895560" y="732134"/>
            <a:ext cx="459654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Outils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Logo&#10;&#10;Description automatically generated" id="210" name="Google Shape;210;p4"/>
          <p:cNvPicPr preferRelativeResize="0"/>
          <p:nvPr/>
        </p:nvPicPr>
        <p:blipFill rotWithShape="1">
          <a:blip r:embed="rId3">
            <a:alphaModFix/>
          </a:blip>
          <a:srcRect b="11993" l="10000" r="10000" t="11081"/>
          <a:stretch/>
        </p:blipFill>
        <p:spPr>
          <a:xfrm>
            <a:off x="10310517" y="-1"/>
            <a:ext cx="1881483" cy="12805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211" name="Google Shape;21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9302" y="1953015"/>
            <a:ext cx="1920849" cy="12805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212" name="Google Shape;21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2932" y="2167030"/>
            <a:ext cx="895503" cy="895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213" name="Google Shape;21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32906" y="2287949"/>
            <a:ext cx="1712686" cy="963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sign, clipart, vector graphics&#10;&#10;Description automatically generated" id="214" name="Google Shape;214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76125" y="2225851"/>
            <a:ext cx="973022" cy="9552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215" name="Google Shape;215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117960" y="2333176"/>
            <a:ext cx="1147406" cy="690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"/>
          <p:cNvSpPr/>
          <p:nvPr/>
        </p:nvSpPr>
        <p:spPr>
          <a:xfrm>
            <a:off x="3082032" y="4139577"/>
            <a:ext cx="5071693" cy="1963821"/>
          </a:xfrm>
          <a:prstGeom prst="ellipse">
            <a:avLst/>
          </a:prstGeom>
          <a:solidFill>
            <a:srgbClr val="0D88A7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1" name="Google Shape;221;p5"/>
          <p:cNvSpPr/>
          <p:nvPr/>
        </p:nvSpPr>
        <p:spPr>
          <a:xfrm>
            <a:off x="3243638" y="2594555"/>
            <a:ext cx="4621095" cy="1417581"/>
          </a:xfrm>
          <a:prstGeom prst="ellipse">
            <a:avLst/>
          </a:prstGeom>
          <a:solidFill>
            <a:srgbClr val="49A8E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Google Shape;222;p5"/>
          <p:cNvSpPr/>
          <p:nvPr/>
        </p:nvSpPr>
        <p:spPr>
          <a:xfrm>
            <a:off x="3144378" y="785265"/>
            <a:ext cx="4621095" cy="1417581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02304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Logo&#10;&#10;Description automatically generated" id="223" name="Google Shape;223;p5"/>
          <p:cNvPicPr preferRelativeResize="0"/>
          <p:nvPr/>
        </p:nvPicPr>
        <p:blipFill rotWithShape="1">
          <a:blip r:embed="rId3">
            <a:alphaModFix/>
          </a:blip>
          <a:srcRect b="11993" l="10000" r="10000" t="11081"/>
          <a:stretch/>
        </p:blipFill>
        <p:spPr>
          <a:xfrm>
            <a:off x="10310517" y="0"/>
            <a:ext cx="1881483" cy="128056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5"/>
          <p:cNvSpPr txBox="1"/>
          <p:nvPr/>
        </p:nvSpPr>
        <p:spPr>
          <a:xfrm>
            <a:off x="168764" y="880457"/>
            <a:ext cx="18472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Demarches</a:t>
            </a:r>
            <a:endParaRPr/>
          </a:p>
        </p:txBody>
      </p:sp>
      <p:sp>
        <p:nvSpPr>
          <p:cNvPr id="225" name="Google Shape;225;p5"/>
          <p:cNvSpPr txBox="1"/>
          <p:nvPr/>
        </p:nvSpPr>
        <p:spPr>
          <a:xfrm>
            <a:off x="3532630" y="1070938"/>
            <a:ext cx="462109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</a:t>
            </a: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finition des besoins du projet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Planification de tâches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Traitement 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 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données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p5"/>
          <p:cNvSpPr txBox="1"/>
          <p:nvPr/>
        </p:nvSpPr>
        <p:spPr>
          <a:xfrm>
            <a:off x="3822647" y="2930577"/>
            <a:ext cx="462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Création des KPIs via SQL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Soumission des 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hypothèses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p5"/>
          <p:cNvSpPr txBox="1"/>
          <p:nvPr/>
        </p:nvSpPr>
        <p:spPr>
          <a:xfrm>
            <a:off x="3740449" y="4384914"/>
            <a:ext cx="6106200" cy="12006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Création du Dashboard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Vérification des 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hypothèses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Vérification des demandes du client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Rédaction de la présentation finale</a:t>
            </a:r>
            <a:endParaRPr/>
          </a:p>
        </p:txBody>
      </p:sp>
      <p:sp>
        <p:nvSpPr>
          <p:cNvPr id="228" name="Google Shape;228;p5"/>
          <p:cNvSpPr txBox="1"/>
          <p:nvPr/>
        </p:nvSpPr>
        <p:spPr>
          <a:xfrm>
            <a:off x="2015975" y="1326732"/>
            <a:ext cx="141762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Semaine 1</a:t>
            </a:r>
            <a:endParaRPr/>
          </a:p>
        </p:txBody>
      </p:sp>
      <p:sp>
        <p:nvSpPr>
          <p:cNvPr id="229" name="Google Shape;229;p5"/>
          <p:cNvSpPr txBox="1"/>
          <p:nvPr/>
        </p:nvSpPr>
        <p:spPr>
          <a:xfrm>
            <a:off x="1770545" y="5088420"/>
            <a:ext cx="141762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Semaine 3</a:t>
            </a:r>
            <a:endParaRPr/>
          </a:p>
        </p:txBody>
      </p:sp>
      <p:sp>
        <p:nvSpPr>
          <p:cNvPr id="230" name="Google Shape;230;p5"/>
          <p:cNvSpPr txBox="1"/>
          <p:nvPr/>
        </p:nvSpPr>
        <p:spPr>
          <a:xfrm>
            <a:off x="1740001" y="3115244"/>
            <a:ext cx="141762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Semaine 2</a:t>
            </a:r>
            <a:endParaRPr/>
          </a:p>
        </p:txBody>
      </p:sp>
      <p:sp>
        <p:nvSpPr>
          <p:cNvPr id="231" name="Google Shape;231;p5"/>
          <p:cNvSpPr/>
          <p:nvPr/>
        </p:nvSpPr>
        <p:spPr>
          <a:xfrm>
            <a:off x="2664629" y="1920353"/>
            <a:ext cx="678269" cy="92333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rnd" cmpd="sng" w="15875">
            <a:solidFill>
              <a:srgbClr val="023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p5"/>
          <p:cNvSpPr/>
          <p:nvPr/>
        </p:nvSpPr>
        <p:spPr>
          <a:xfrm>
            <a:off x="2479359" y="3763008"/>
            <a:ext cx="678269" cy="92333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rnd" cmpd="sng" w="15875">
            <a:solidFill>
              <a:srgbClr val="023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pic>
        <p:nvPicPr>
          <p:cNvPr id="238" name="Google Shape;238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502" y="1969471"/>
            <a:ext cx="11844996" cy="454543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6"/>
          <p:cNvSpPr txBox="1"/>
          <p:nvPr/>
        </p:nvSpPr>
        <p:spPr>
          <a:xfrm>
            <a:off x="4528037" y="803513"/>
            <a:ext cx="3135925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entury Gothic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 backlog</a:t>
            </a:r>
            <a:endParaRPr/>
          </a:p>
        </p:txBody>
      </p:sp>
      <p:pic>
        <p:nvPicPr>
          <p:cNvPr descr="Logo&#10;&#10;Description automatically generated" id="240" name="Google Shape;240;p6"/>
          <p:cNvPicPr preferRelativeResize="0"/>
          <p:nvPr/>
        </p:nvPicPr>
        <p:blipFill rotWithShape="1">
          <a:blip r:embed="rId4">
            <a:alphaModFix/>
          </a:blip>
          <a:srcRect b="11993" l="10000" r="10000" t="11081"/>
          <a:stretch/>
        </p:blipFill>
        <p:spPr>
          <a:xfrm>
            <a:off x="10310517" y="0"/>
            <a:ext cx="1881483" cy="1096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g1626191c627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475" y="274725"/>
            <a:ext cx="10805926" cy="616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/>
          <p:nvPr>
            <p:ph idx="1" type="body"/>
          </p:nvPr>
        </p:nvSpPr>
        <p:spPr>
          <a:xfrm>
            <a:off x="616705" y="1491176"/>
            <a:ext cx="8534400" cy="5205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b="1" lang="en-US">
                <a:solidFill>
                  <a:schemeClr val="lt1"/>
                </a:solidFill>
              </a:rPr>
              <a:t>Logistique</a:t>
            </a:r>
            <a:r>
              <a:rPr lang="en-US">
                <a:solidFill>
                  <a:schemeClr val="lt1"/>
                </a:solidFill>
              </a:rPr>
              <a:t> :</a:t>
            </a:r>
            <a:endParaRPr/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	</a:t>
            </a:r>
            <a:r>
              <a:rPr lang="en-US" sz="1600">
                <a:solidFill>
                  <a:schemeClr val="lt1"/>
                </a:solidFill>
              </a:rPr>
              <a:t>La gestion des stocks devrait être améliorée. Il n'y a qu’un tableau statique 	disponible dans la base de données - (stock flow)</a:t>
            </a:r>
            <a:endParaRPr/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	</a:t>
            </a:r>
            <a:r>
              <a:rPr lang="en-US" sz="1600">
                <a:solidFill>
                  <a:schemeClr val="lt1"/>
                </a:solidFill>
              </a:rPr>
              <a:t>L’activité étant assez saisonnière, un sur stockage où un stockage trop long pourrait avoir un impact financier.</a:t>
            </a:r>
            <a:endParaRPr/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b="1" lang="en-US">
                <a:solidFill>
                  <a:schemeClr val="lt1"/>
                </a:solidFill>
              </a:rPr>
              <a:t>Vente</a:t>
            </a:r>
            <a:r>
              <a:rPr lang="en-US">
                <a:solidFill>
                  <a:schemeClr val="lt1"/>
                </a:solidFill>
              </a:rPr>
              <a:t> :</a:t>
            </a:r>
            <a:endParaRPr/>
          </a:p>
          <a:p>
            <a:pPr indent="0" lvl="1" marL="5969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solidFill>
                  <a:schemeClr val="lt1"/>
                </a:solidFill>
              </a:rPr>
              <a:t>Les clients sont-ils </a:t>
            </a:r>
            <a:r>
              <a:rPr lang="en-US" sz="1600">
                <a:solidFill>
                  <a:schemeClr val="lt1"/>
                </a:solidFill>
              </a:rPr>
              <a:t>desservis correctement?</a:t>
            </a:r>
            <a:endParaRPr/>
          </a:p>
          <a:p>
            <a:pPr indent="0" lvl="1" marL="5969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solidFill>
                  <a:schemeClr val="lt1"/>
                </a:solidFill>
              </a:rPr>
              <a:t>La variation des commandes au cours des mois précédents ont été très prononcées et </a:t>
            </a:r>
            <a:r>
              <a:rPr lang="en-US" sz="1600">
                <a:solidFill>
                  <a:schemeClr val="lt1"/>
                </a:solidFill>
              </a:rPr>
              <a:t>devraient</a:t>
            </a:r>
            <a:r>
              <a:rPr lang="en-US" sz="1600">
                <a:solidFill>
                  <a:schemeClr val="lt1"/>
                </a:solidFill>
              </a:rPr>
              <a:t> être examinées plus en détails.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51" name="Google Shape;251;p10"/>
          <p:cNvSpPr txBox="1"/>
          <p:nvPr/>
        </p:nvSpPr>
        <p:spPr>
          <a:xfrm>
            <a:off x="3210574" y="818902"/>
            <a:ext cx="59405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entury Gothic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 hypothèses</a:t>
            </a:r>
            <a:endParaRPr b="1" i="0" sz="24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Logo&#10;&#10;Description automatically generated" id="252" name="Google Shape;252;p10"/>
          <p:cNvPicPr preferRelativeResize="0"/>
          <p:nvPr/>
        </p:nvPicPr>
        <p:blipFill rotWithShape="1">
          <a:blip r:embed="rId3">
            <a:alphaModFix/>
          </a:blip>
          <a:srcRect b="11993" l="10000" r="10000" t="11081"/>
          <a:stretch/>
        </p:blipFill>
        <p:spPr>
          <a:xfrm>
            <a:off x="10310517" y="0"/>
            <a:ext cx="1881483" cy="1096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626191c627_1_1"/>
          <p:cNvSpPr txBox="1"/>
          <p:nvPr>
            <p:ph type="title"/>
          </p:nvPr>
        </p:nvSpPr>
        <p:spPr>
          <a:xfrm>
            <a:off x="1254037" y="1750282"/>
            <a:ext cx="8534400" cy="15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Dashboard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2022-10-06T13:58:07Z</dcterms:created>
  <dc:creator>MARIE ANTONIOU</dc:creator>
</cp:coreProperties>
</file>