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7.xml"/><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regular.fntdata"/><Relationship Id="rId14" Type="http://schemas.openxmlformats.org/officeDocument/2006/relationships/slide" Target="slides/slide10.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font" Target="fonts/Economic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1400"/>
              </a:spcBef>
              <a:spcAft>
                <a:spcPts val="400"/>
              </a:spcAft>
              <a:buClr>
                <a:schemeClr val="dk1"/>
              </a:buClr>
              <a:buSzPct val="84615"/>
              <a:buFont typeface="Arial"/>
              <a:buNone/>
            </a:pPr>
            <a:r>
              <a:rPr b="1" lang="nl" sz="1300">
                <a:solidFill>
                  <a:schemeClr val="dk1"/>
                </a:solidFill>
              </a:rPr>
              <a:t>Password policy</a:t>
            </a:r>
          </a:p>
          <a:p>
            <a:pPr lvl="0" rtl="0">
              <a:lnSpc>
                <a:spcPct val="115000"/>
              </a:lnSpc>
              <a:spcBef>
                <a:spcPts val="0"/>
              </a:spcBef>
              <a:buClr>
                <a:schemeClr val="dk1"/>
              </a:buClr>
              <a:buSzPct val="100000"/>
              <a:buFont typeface="Arial"/>
              <a:buNone/>
            </a:pPr>
            <a:r>
              <a:rPr lang="nl">
                <a:solidFill>
                  <a:schemeClr val="dk1"/>
                </a:solidFill>
              </a:rPr>
              <a:t>Het paswoord dient minstens 8 tekens lang te zijn en moet minstens 3/4 van de verschillende tekensoorten (caps, no caps, getallen, speciale tekens) bevatten.</a:t>
            </a:r>
          </a:p>
          <a:p>
            <a:pPr lvl="0">
              <a:spcBef>
                <a:spcPts val="0"/>
              </a:spcBef>
              <a:buClr>
                <a:schemeClr val="dk1"/>
              </a:buClr>
              <a:buSzPct val="100000"/>
              <a:buFont typeface="Arial"/>
              <a:buNone/>
            </a:pPr>
            <a:r>
              <a:rPr i="1" lang="nl">
                <a:solidFill>
                  <a:srgbClr val="767171"/>
                </a:solidFill>
              </a:rPr>
              <a:t>De lengte en sterkte van het paswoord zorgt voor een extra beveiliging zonder het te moeilijk te maken voor de gebruiker.</a:t>
            </a:r>
          </a:p>
          <a:p>
            <a:pPr lvl="0">
              <a:spcBef>
                <a:spcPts val="0"/>
              </a:spcBef>
              <a:buClr>
                <a:schemeClr val="dk1"/>
              </a:buClr>
              <a:buSzPct val="100000"/>
              <a:buFont typeface="Arial"/>
              <a:buNone/>
            </a:pPr>
            <a:r>
              <a:rPr lang="nl">
                <a:solidFill>
                  <a:schemeClr val="dk1"/>
                </a:solidFill>
              </a:rPr>
              <a:t>Vervallen van paswoord:</a:t>
            </a:r>
          </a:p>
          <a:p>
            <a:pPr indent="-298450" lvl="0" rtl="0">
              <a:lnSpc>
                <a:spcPct val="115000"/>
              </a:lnSpc>
              <a:spcBef>
                <a:spcPts val="0"/>
              </a:spcBef>
              <a:buClr>
                <a:schemeClr val="dk1"/>
              </a:buClr>
              <a:buSzPct val="100000"/>
              <a:buFont typeface="Arial"/>
              <a:buNone/>
            </a:pPr>
            <a:r>
              <a:rPr lang="nl">
                <a:solidFill>
                  <a:schemeClr val="dk1"/>
                </a:solidFill>
              </a:rPr>
              <a:t>·         Student : elk jaar</a:t>
            </a:r>
          </a:p>
          <a:p>
            <a:pPr indent="-298450" lvl="0" rtl="0">
              <a:lnSpc>
                <a:spcPct val="115000"/>
              </a:lnSpc>
              <a:spcBef>
                <a:spcPts val="0"/>
              </a:spcBef>
              <a:buClr>
                <a:schemeClr val="dk1"/>
              </a:buClr>
              <a:buSzPct val="100000"/>
              <a:buFont typeface="Arial"/>
              <a:buNone/>
            </a:pPr>
            <a:r>
              <a:rPr lang="nl">
                <a:solidFill>
                  <a:schemeClr val="dk1"/>
                </a:solidFill>
              </a:rPr>
              <a:t>·         Docent : elke 6 maanden</a:t>
            </a:r>
          </a:p>
          <a:p>
            <a:pPr indent="-298450" lvl="0" rtl="0">
              <a:lnSpc>
                <a:spcPct val="115000"/>
              </a:lnSpc>
              <a:spcBef>
                <a:spcPts val="0"/>
              </a:spcBef>
              <a:buClr>
                <a:schemeClr val="dk1"/>
              </a:buClr>
              <a:buSzPct val="100000"/>
              <a:buFont typeface="Arial"/>
              <a:buNone/>
            </a:pPr>
            <a:r>
              <a:rPr lang="nl">
                <a:solidFill>
                  <a:schemeClr val="dk1"/>
                </a:solidFill>
              </a:rPr>
              <a:t>·         IT dienst : elke 3 maanden</a:t>
            </a:r>
          </a:p>
          <a:p>
            <a:pPr lvl="0" rtl="0">
              <a:lnSpc>
                <a:spcPct val="115000"/>
              </a:lnSpc>
              <a:spcBef>
                <a:spcPts val="0"/>
              </a:spcBef>
              <a:buClr>
                <a:schemeClr val="dk1"/>
              </a:buClr>
              <a:buSzPct val="100000"/>
              <a:buFont typeface="Arial"/>
              <a:buNone/>
            </a:pPr>
            <a:r>
              <a:rPr i="1" lang="nl">
                <a:solidFill>
                  <a:srgbClr val="767171"/>
                </a:solidFill>
              </a:rPr>
              <a:t>Als de student éénmaal per jaar moet veranderen, is het makkelijker te onthouden. Docenten en IT dienst moeten vaker veranderen omdat ze via hun account toegang hebben tot gevoelige informatie.</a:t>
            </a: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1400"/>
              </a:spcBef>
              <a:spcAft>
                <a:spcPts val="400"/>
              </a:spcAft>
              <a:buClr>
                <a:schemeClr val="dk1"/>
              </a:buClr>
              <a:buSzPct val="84615"/>
              <a:buFont typeface="Arial"/>
              <a:buNone/>
            </a:pPr>
            <a:r>
              <a:rPr b="1" lang="nl" sz="1300">
                <a:solidFill>
                  <a:schemeClr val="dk1"/>
                </a:solidFill>
              </a:rPr>
              <a:t>Acceptabel gebruik van de infrastructuur</a:t>
            </a:r>
          </a:p>
          <a:p>
            <a:pPr lvl="0" rtl="0">
              <a:lnSpc>
                <a:spcPct val="115000"/>
              </a:lnSpc>
              <a:spcBef>
                <a:spcPts val="0"/>
              </a:spcBef>
              <a:buClr>
                <a:schemeClr val="dk1"/>
              </a:buClr>
              <a:buSzPct val="100000"/>
              <a:buFont typeface="Arial"/>
              <a:buNone/>
            </a:pPr>
            <a:r>
              <a:rPr lang="nl">
                <a:solidFill>
                  <a:schemeClr val="dk1"/>
                </a:solidFill>
              </a:rPr>
              <a:t>Het materiaal/infrastructuur van de school mag enkel gebruikt worden voor educatieve doeleinden en mag dus niet worden gebruikt voor illegale of commerciële praktijken.</a:t>
            </a:r>
          </a:p>
          <a:p>
            <a:pPr lvl="0">
              <a:spcBef>
                <a:spcPts val="0"/>
              </a:spcBef>
              <a:buClr>
                <a:schemeClr val="dk1"/>
              </a:buClr>
              <a:buSzPct val="100000"/>
              <a:buFont typeface="Arial"/>
              <a:buNone/>
            </a:pPr>
            <a:r>
              <a:rPr i="1" lang="nl">
                <a:solidFill>
                  <a:srgbClr val="767171"/>
                </a:solidFill>
              </a:rPr>
              <a:t>Dit is zodat de school niet verantwoordelijk kan worden gesteld voor eventuele illegale activiteiten. Er mag niet illegaals worden gedaan met de apparatuur en deze mag dan ook niet verhuurd/geleend worden voor commerciële doeleinden.</a:t>
            </a:r>
          </a:p>
          <a:p>
            <a:pPr lvl="0">
              <a:spcBef>
                <a:spcPts val="0"/>
              </a:spcBef>
              <a:buClr>
                <a:schemeClr val="dk1"/>
              </a:buClr>
              <a:buSzPct val="100000"/>
              <a:buFont typeface="Arial"/>
              <a:buNone/>
            </a:pPr>
            <a:r>
              <a:rPr i="1" lang="nl">
                <a:solidFill>
                  <a:srgbClr val="767171"/>
                </a:solidFill>
              </a:rPr>
              <a:t> </a:t>
            </a:r>
          </a:p>
          <a:p>
            <a:pPr lvl="0" rtl="0">
              <a:lnSpc>
                <a:spcPct val="115000"/>
              </a:lnSpc>
              <a:spcBef>
                <a:spcPts val="1400"/>
              </a:spcBef>
              <a:spcAft>
                <a:spcPts val="400"/>
              </a:spcAft>
              <a:buClr>
                <a:schemeClr val="dk1"/>
              </a:buClr>
              <a:buSzPct val="84615"/>
              <a:buFont typeface="Arial"/>
              <a:buNone/>
            </a:pPr>
            <a:r>
              <a:rPr b="1" lang="nl" sz="1300">
                <a:solidFill>
                  <a:schemeClr val="dk1"/>
                </a:solidFill>
              </a:rPr>
              <a:t>Netwerkgebruik</a:t>
            </a:r>
          </a:p>
          <a:p>
            <a:pPr lvl="0" rtl="0">
              <a:lnSpc>
                <a:spcPct val="115000"/>
              </a:lnSpc>
              <a:spcBef>
                <a:spcPts val="0"/>
              </a:spcBef>
              <a:buClr>
                <a:schemeClr val="dk1"/>
              </a:buClr>
              <a:buSzPct val="100000"/>
              <a:buFont typeface="Arial"/>
              <a:buNone/>
            </a:pPr>
            <a:r>
              <a:rPr lang="nl">
                <a:solidFill>
                  <a:schemeClr val="dk1"/>
                </a:solidFill>
              </a:rPr>
              <a:t>Elke gebruiker mag vrij op het netwerk, zowel met draad als draadloos. Sommige sites worden beperkt door firewall regels, op basis van categorieën.</a:t>
            </a:r>
          </a:p>
          <a:p>
            <a:pPr lvl="0">
              <a:spcBef>
                <a:spcPts val="0"/>
              </a:spcBef>
              <a:buClr>
                <a:schemeClr val="dk1"/>
              </a:buClr>
              <a:buSzPct val="100000"/>
              <a:buFont typeface="Arial"/>
              <a:buNone/>
            </a:pPr>
            <a:r>
              <a:rPr i="1" lang="nl">
                <a:solidFill>
                  <a:srgbClr val="767171"/>
                </a:solidFill>
              </a:rPr>
              <a:t>Zo kan men sites blokkeren die niet op school thuishoren, zoals pornografische of illegale sites. Maar ook sites die enkel in privé horen toegankelijk te zijn. Zo wordt de kans op malware verlaagd.</a:t>
            </a:r>
          </a:p>
          <a:p>
            <a:pPr lvl="0">
              <a:spcBef>
                <a:spcPts val="0"/>
              </a:spcBef>
              <a:buClr>
                <a:schemeClr val="dk1"/>
              </a:buClr>
              <a:buSzPct val="100000"/>
              <a:buFont typeface="Arial"/>
              <a:buNone/>
            </a:pPr>
            <a:r>
              <a:rPr i="1" lang="nl">
                <a:solidFill>
                  <a:srgbClr val="767171"/>
                </a:solidFill>
              </a:rPr>
              <a:t> </a:t>
            </a:r>
          </a:p>
          <a:p>
            <a:pPr lvl="0" rtl="0">
              <a:lnSpc>
                <a:spcPct val="115000"/>
              </a:lnSpc>
              <a:spcBef>
                <a:spcPts val="1200"/>
              </a:spcBef>
              <a:spcAft>
                <a:spcPts val="200"/>
              </a:spcAft>
              <a:buClr>
                <a:schemeClr val="dk1"/>
              </a:buClr>
              <a:buSzPct val="100000"/>
              <a:buFont typeface="Arial"/>
              <a:buNone/>
            </a:pPr>
            <a:r>
              <a:rPr b="1" lang="nl">
                <a:solidFill>
                  <a:schemeClr val="dk1"/>
                </a:solidFill>
              </a:rPr>
              <a:t>Wired</a:t>
            </a:r>
          </a:p>
          <a:p>
            <a:pPr lvl="0" rtl="0">
              <a:lnSpc>
                <a:spcPct val="115000"/>
              </a:lnSpc>
              <a:spcBef>
                <a:spcPts val="0"/>
              </a:spcBef>
              <a:buClr>
                <a:schemeClr val="dk1"/>
              </a:buClr>
              <a:buSzPct val="100000"/>
              <a:buFont typeface="Arial"/>
              <a:buNone/>
            </a:pPr>
            <a:r>
              <a:rPr lang="nl">
                <a:solidFill>
                  <a:schemeClr val="dk1"/>
                </a:solidFill>
              </a:rPr>
              <a:t>Mac adres en patchpoort worden bijgehouden.</a:t>
            </a:r>
          </a:p>
          <a:p>
            <a:pPr lvl="0">
              <a:spcBef>
                <a:spcPts val="0"/>
              </a:spcBef>
              <a:buClr>
                <a:schemeClr val="dk1"/>
              </a:buClr>
              <a:buSzPct val="100000"/>
              <a:buFont typeface="Arial"/>
              <a:buNone/>
            </a:pPr>
            <a:r>
              <a:rPr i="1" lang="nl">
                <a:solidFill>
                  <a:srgbClr val="767171"/>
                </a:solidFill>
              </a:rPr>
              <a:t>Zo kan er worden nagekeken wie op welke locatie en op welk tijdstip inlogt. Dit op basis van het mac adres van de netwerkkaart.</a:t>
            </a:r>
          </a:p>
          <a:p>
            <a:pPr lvl="0" rtl="0">
              <a:lnSpc>
                <a:spcPct val="115000"/>
              </a:lnSpc>
              <a:spcBef>
                <a:spcPts val="1200"/>
              </a:spcBef>
              <a:spcAft>
                <a:spcPts val="200"/>
              </a:spcAft>
              <a:buClr>
                <a:schemeClr val="dk1"/>
              </a:buClr>
              <a:buSzPct val="100000"/>
              <a:buFont typeface="Arial"/>
              <a:buNone/>
            </a:pPr>
            <a:r>
              <a:rPr b="1" lang="nl">
                <a:solidFill>
                  <a:schemeClr val="dk1"/>
                </a:solidFill>
              </a:rPr>
              <a:t>Wireless</a:t>
            </a:r>
          </a:p>
          <a:p>
            <a:pPr lvl="0" rtl="0">
              <a:lnSpc>
                <a:spcPct val="115000"/>
              </a:lnSpc>
              <a:spcBef>
                <a:spcPts val="0"/>
              </a:spcBef>
              <a:buClr>
                <a:schemeClr val="dk1"/>
              </a:buClr>
              <a:buSzPct val="100000"/>
              <a:buFont typeface="Arial"/>
              <a:buNone/>
            </a:pPr>
            <a:r>
              <a:rPr lang="nl">
                <a:solidFill>
                  <a:schemeClr val="dk1"/>
                </a:solidFill>
              </a:rPr>
              <a:t>Mac adres en access point worden bijgehouden.</a:t>
            </a:r>
          </a:p>
          <a:p>
            <a:pPr lvl="0">
              <a:spcBef>
                <a:spcPts val="0"/>
              </a:spcBef>
              <a:buClr>
                <a:schemeClr val="dk1"/>
              </a:buClr>
              <a:buSzPct val="100000"/>
              <a:buFont typeface="Arial"/>
              <a:buNone/>
            </a:pPr>
            <a:r>
              <a:rPr i="1" lang="nl">
                <a:solidFill>
                  <a:srgbClr val="767171"/>
                </a:solidFill>
              </a:rPr>
              <a:t>Zo kan er worden nagekeken wie op welke locatie en op welk tijdstip inlogt. Dit op basis van het mac adres van de netwerkkaart.</a:t>
            </a:r>
          </a:p>
          <a:p>
            <a:pPr lvl="0">
              <a:spcBef>
                <a:spcPts val="0"/>
              </a:spcBef>
              <a:buClr>
                <a:schemeClr val="dk1"/>
              </a:buClr>
              <a:buSzPct val="100000"/>
              <a:buFont typeface="Arial"/>
              <a:buNone/>
            </a:pPr>
            <a:r>
              <a:rPr lang="nl">
                <a:solidFill>
                  <a:schemeClr val="dk1"/>
                </a:solidFill>
              </a:rPr>
              <a:t> </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1400"/>
              </a:spcBef>
              <a:spcAft>
                <a:spcPts val="400"/>
              </a:spcAft>
              <a:buClr>
                <a:schemeClr val="dk1"/>
              </a:buClr>
              <a:buSzPct val="84615"/>
              <a:buFont typeface="Arial"/>
              <a:buNone/>
            </a:pPr>
            <a:r>
              <a:rPr b="1" lang="nl" sz="1300">
                <a:solidFill>
                  <a:schemeClr val="dk1"/>
                </a:solidFill>
              </a:rPr>
              <a:t>Printers</a:t>
            </a:r>
          </a:p>
          <a:p>
            <a:pPr lvl="0" rtl="0">
              <a:lnSpc>
                <a:spcPct val="115000"/>
              </a:lnSpc>
              <a:spcBef>
                <a:spcPts val="0"/>
              </a:spcBef>
              <a:buClr>
                <a:schemeClr val="dk1"/>
              </a:buClr>
              <a:buSzPct val="100000"/>
              <a:buFont typeface="Arial"/>
              <a:buNone/>
            </a:pPr>
            <a:r>
              <a:rPr lang="nl">
                <a:solidFill>
                  <a:schemeClr val="dk1"/>
                </a:solidFill>
              </a:rPr>
              <a:t>De default waardes zijn zwart-wit en dubbelzijdig afdrukken, maar dit kan worden aangepast.</a:t>
            </a:r>
          </a:p>
          <a:p>
            <a:pPr lvl="0">
              <a:spcBef>
                <a:spcPts val="0"/>
              </a:spcBef>
              <a:buClr>
                <a:schemeClr val="dk1"/>
              </a:buClr>
              <a:buSzPct val="100000"/>
              <a:buFont typeface="Arial"/>
              <a:buNone/>
            </a:pPr>
            <a:r>
              <a:rPr i="1" lang="nl">
                <a:solidFill>
                  <a:srgbClr val="767171"/>
                </a:solidFill>
              </a:rPr>
              <a:t>Dubbelzijdig printen is beter voor het milieu en voor het werken naar een papiervrije school. Het zwart-wit printen is voor het besparen op duurdere kleurpatronen.</a:t>
            </a:r>
          </a:p>
          <a:p>
            <a:pPr lvl="0">
              <a:spcBef>
                <a:spcPts val="0"/>
              </a:spcBef>
              <a:buClr>
                <a:schemeClr val="dk1"/>
              </a:buClr>
              <a:buSzPct val="100000"/>
              <a:buFont typeface="Arial"/>
              <a:buNone/>
            </a:pPr>
            <a:r>
              <a:rPr i="1" lang="nl">
                <a:solidFill>
                  <a:srgbClr val="767171"/>
                </a:solidFill>
              </a:rPr>
              <a:t> </a:t>
            </a:r>
          </a:p>
          <a:p>
            <a:pPr lvl="0" rtl="0">
              <a:lnSpc>
                <a:spcPct val="115000"/>
              </a:lnSpc>
              <a:spcBef>
                <a:spcPts val="1200"/>
              </a:spcBef>
              <a:spcAft>
                <a:spcPts val="200"/>
              </a:spcAft>
              <a:buClr>
                <a:schemeClr val="dk1"/>
              </a:buClr>
              <a:buSzPct val="100000"/>
              <a:buFont typeface="Arial"/>
              <a:buNone/>
            </a:pPr>
            <a:r>
              <a:rPr b="1" lang="nl">
                <a:solidFill>
                  <a:schemeClr val="dk1"/>
                </a:solidFill>
              </a:rPr>
              <a:t>Student :</a:t>
            </a:r>
          </a:p>
          <a:p>
            <a:pPr lvl="0" rtl="0">
              <a:lnSpc>
                <a:spcPct val="115000"/>
              </a:lnSpc>
              <a:spcBef>
                <a:spcPts val="0"/>
              </a:spcBef>
              <a:buClr>
                <a:schemeClr val="dk1"/>
              </a:buClr>
              <a:buSzPct val="100000"/>
              <a:buFont typeface="Arial"/>
              <a:buNone/>
            </a:pPr>
            <a:r>
              <a:rPr lang="nl">
                <a:solidFill>
                  <a:schemeClr val="dk1"/>
                </a:solidFill>
              </a:rPr>
              <a:t>Betaald met pingping. €0.01/blad voor zwart-wit en €0.10/blad voor kleur.</a:t>
            </a:r>
          </a:p>
          <a:p>
            <a:pPr lvl="0">
              <a:spcBef>
                <a:spcPts val="0"/>
              </a:spcBef>
              <a:buClr>
                <a:schemeClr val="dk1"/>
              </a:buClr>
              <a:buSzPct val="100000"/>
              <a:buFont typeface="Arial"/>
              <a:buNone/>
            </a:pPr>
            <a:r>
              <a:rPr i="1" lang="nl">
                <a:solidFill>
                  <a:srgbClr val="767171"/>
                </a:solidFill>
              </a:rPr>
              <a:t>Alle documenten die in de les worden gezien, worden doorgegeven als PDF, op deze manier kan de student zelf beslissen welke documenten afgedrukt dienen te worden. Zo gaat men verspilling van papier tegen. Door met de pingping te werken kan er ook worden bijgehouden hoeveel een student print en is het identificeren van de student makkelijker bij het afhalen van de geprinte documenten. De reden van het grote prijsverschil is omdat gekleurde inkt duurder is bij aankoop.</a:t>
            </a:r>
          </a:p>
          <a:p>
            <a:pPr lvl="0" rtl="0">
              <a:lnSpc>
                <a:spcPct val="115000"/>
              </a:lnSpc>
              <a:spcBef>
                <a:spcPts val="1200"/>
              </a:spcBef>
              <a:spcAft>
                <a:spcPts val="200"/>
              </a:spcAft>
              <a:buClr>
                <a:schemeClr val="dk1"/>
              </a:buClr>
              <a:buSzPct val="100000"/>
              <a:buFont typeface="Arial"/>
              <a:buNone/>
            </a:pPr>
            <a:r>
              <a:rPr b="1" lang="nl">
                <a:solidFill>
                  <a:schemeClr val="dk1"/>
                </a:solidFill>
              </a:rPr>
              <a:t>Personeel:</a:t>
            </a:r>
          </a:p>
          <a:p>
            <a:pPr lvl="0" rtl="0">
              <a:lnSpc>
                <a:spcPct val="115000"/>
              </a:lnSpc>
              <a:spcBef>
                <a:spcPts val="0"/>
              </a:spcBef>
              <a:buClr>
                <a:schemeClr val="dk1"/>
              </a:buClr>
              <a:buSzPct val="100000"/>
              <a:buFont typeface="Arial"/>
              <a:buNone/>
            </a:pPr>
            <a:r>
              <a:rPr lang="nl">
                <a:solidFill>
                  <a:schemeClr val="dk1"/>
                </a:solidFill>
              </a:rPr>
              <a:t>Afdrukken is gratis na vertoon van pingping kaart.</a:t>
            </a:r>
          </a:p>
          <a:p>
            <a:pPr lvl="0">
              <a:spcBef>
                <a:spcPts val="0"/>
              </a:spcBef>
              <a:buClr>
                <a:schemeClr val="dk1"/>
              </a:buClr>
              <a:buSzPct val="100000"/>
              <a:buFont typeface="Arial"/>
              <a:buNone/>
            </a:pPr>
            <a:r>
              <a:rPr i="1" lang="nl">
                <a:solidFill>
                  <a:srgbClr val="767171"/>
                </a:solidFill>
              </a:rPr>
              <a:t>Het personeel kan gratis printen aangezien het de werkplek is, dit wordt door de school bekostigt. Het gebruik van pingping is zodat het personeelslid kan worden geïdentificeerd en dus gratis kan printen. Zo wordt er ook voor gezorgd dat een student niet de geprinte documenten van een docent kan afhalen. Via deze weg kan er ook worden nagegaan hoeveel een personeelslid print om misbruik tegen te gaan.</a:t>
            </a:r>
          </a:p>
          <a:p>
            <a:pPr lvl="0" rtl="0">
              <a:lnSpc>
                <a:spcPct val="115000"/>
              </a:lnSpc>
              <a:spcBef>
                <a:spcPts val="1400"/>
              </a:spcBef>
              <a:spcAft>
                <a:spcPts val="400"/>
              </a:spcAft>
              <a:buClr>
                <a:schemeClr val="dk1"/>
              </a:buClr>
              <a:buSzPct val="84615"/>
              <a:buFont typeface="Arial"/>
              <a:buNone/>
            </a:pPr>
            <a:r>
              <a:rPr b="1" lang="nl" sz="1300">
                <a:solidFill>
                  <a:schemeClr val="dk1"/>
                </a:solidFill>
              </a:rPr>
              <a:t>PingPing</a:t>
            </a:r>
          </a:p>
          <a:p>
            <a:pPr lvl="0" rtl="0">
              <a:lnSpc>
                <a:spcPct val="115000"/>
              </a:lnSpc>
              <a:spcBef>
                <a:spcPts val="0"/>
              </a:spcBef>
              <a:buClr>
                <a:schemeClr val="dk1"/>
              </a:buClr>
              <a:buSzPct val="100000"/>
              <a:buFont typeface="Arial"/>
              <a:buNone/>
            </a:pPr>
            <a:r>
              <a:rPr lang="nl">
                <a:solidFill>
                  <a:schemeClr val="dk1"/>
                </a:solidFill>
              </a:rPr>
              <a:t>Elke gebruiker krijgt bij de inschrijving een pingping account. Deze wordt zowel voor identificatie als voor betaling gebruikt.</a:t>
            </a:r>
          </a:p>
          <a:p>
            <a:pPr lvl="0">
              <a:spcBef>
                <a:spcPts val="0"/>
              </a:spcBef>
              <a:buClr>
                <a:schemeClr val="dk1"/>
              </a:buClr>
              <a:buSzPct val="100000"/>
              <a:buFont typeface="Arial"/>
              <a:buNone/>
            </a:pPr>
            <a:r>
              <a:rPr i="1" lang="nl">
                <a:solidFill>
                  <a:srgbClr val="767171"/>
                </a:solidFill>
              </a:rPr>
              <a:t>Zo kan men er zeker van zijn dat de gebruiker altijd een kaart heeft na de inschrijving. Toegang tot bepaalde delen van een gebouw kan door de beheerder gegeven of ontnomen worden. Dit gebeurt door groepsbeheer op basis van functie. Dit zorgt ook voor extra veiligheid bij verlies van deze kaart, de beheerder kan deze dan onmiddellijk blokkeren. Ook de schoolomgeving is hierdoor een stuk veiliger, want men is niet meer verplicht om met cash rond te lopen, aangezien er betaald kan worden met pingping. De betalingen aan het buffet of aan de drankautomaat verlopen hierdoor een pak vlotter en zo kan men ook registreren wat er het meest aangekocht wordt en zich hiervoor aanpassen. Het saldo van een kaart wordt bijgehouden op de server, niet op de kaart.</a:t>
            </a:r>
          </a:p>
          <a:p>
            <a:pPr lvl="0">
              <a:spcBef>
                <a:spcPts val="0"/>
              </a:spcBef>
              <a:buClr>
                <a:schemeClr val="dk1"/>
              </a:buClr>
              <a:buSzPct val="100000"/>
              <a:buFont typeface="Arial"/>
              <a:buNone/>
            </a:pPr>
            <a:r>
              <a:rPr lang="nl">
                <a:solidFill>
                  <a:schemeClr val="dk1"/>
                </a:solidFill>
              </a:rPr>
              <a:t>Een maximum van €100 per herlading.</a:t>
            </a:r>
          </a:p>
          <a:p>
            <a:pPr lvl="0">
              <a:spcBef>
                <a:spcPts val="0"/>
              </a:spcBef>
              <a:buClr>
                <a:schemeClr val="dk1"/>
              </a:buClr>
              <a:buSzPct val="100000"/>
              <a:buFont typeface="Arial"/>
              <a:buNone/>
            </a:pPr>
            <a:r>
              <a:rPr i="1" lang="nl">
                <a:solidFill>
                  <a:srgbClr val="767171"/>
                </a:solidFill>
              </a:rPr>
              <a:t>De kaart is niet beveiligd met een code, hierdoor is het gevaarlijk bij diefstal. Daarom wordt er een maximumbedrag aangeraden. €100 is hierbij voldoende, zonder dat je elke week opnieuw moet herladen.</a:t>
            </a:r>
          </a:p>
          <a:p>
            <a:pPr lvl="0">
              <a:spcBef>
                <a:spcPts val="0"/>
              </a:spcBef>
              <a:buClr>
                <a:schemeClr val="dk1"/>
              </a:buClr>
              <a:buSzPct val="100000"/>
              <a:buFont typeface="Arial"/>
              <a:buNone/>
            </a:pPr>
            <a:r>
              <a:rPr lang="nl">
                <a:solidFill>
                  <a:schemeClr val="dk1"/>
                </a:solidFill>
              </a:rPr>
              <a:t>Herladen kan via de terminals in de gebouwen of op de website met de bankkaart</a:t>
            </a:r>
          </a:p>
          <a:p>
            <a:pPr lvl="0">
              <a:spcBef>
                <a:spcPts val="0"/>
              </a:spcBef>
              <a:buClr>
                <a:schemeClr val="dk1"/>
              </a:buClr>
              <a:buSzPct val="100000"/>
              <a:buFont typeface="Arial"/>
              <a:buNone/>
            </a:pPr>
            <a:r>
              <a:rPr i="1" lang="nl">
                <a:solidFill>
                  <a:srgbClr val="767171"/>
                </a:solidFill>
              </a:rPr>
              <a:t>De terminals in de gebouwen zorgen voor een groot gebruiksgemak zodat men niet wordt verplicht de laptop te nemen en in te loggen op de site. Het opladen op de site is vooral handig indien je bij je thuis wilt herladen, de avond voor je naar school moet, zodat je de lange rij bij de terminals kan vermijden.</a:t>
            </a:r>
          </a:p>
          <a:p>
            <a:pPr lvl="0">
              <a:spcBef>
                <a:spcPts val="0"/>
              </a:spcBef>
              <a:buClr>
                <a:schemeClr val="dk1"/>
              </a:buClr>
              <a:buSzPct val="100000"/>
              <a:buFont typeface="Arial"/>
              <a:buNone/>
            </a:pPr>
            <a:r>
              <a:rPr lang="nl">
                <a:solidFill>
                  <a:schemeClr val="dk1"/>
                </a:solidFill>
              </a:rPr>
              <a:t>Het geld kan worden overgeschreven via de site, terug naar de bankrekening.</a:t>
            </a:r>
          </a:p>
          <a:p>
            <a:pPr lvl="0">
              <a:spcBef>
                <a:spcPts val="0"/>
              </a:spcBef>
              <a:buNone/>
            </a:pPr>
            <a:r>
              <a:rPr i="1" lang="nl">
                <a:solidFill>
                  <a:srgbClr val="767171"/>
                </a:solidFill>
              </a:rPr>
              <a:t>Stel dat de persoon teveel geld op de kaart gezet had, dan kan hij het geld altijd terug overzetten en is hij niet verplicht dit te spenderen. Ook bij het sluiten van het account kan het geld nog worden overgeschreven. Indien de persoon in geldnood zit en nog geld op pingping had, kan dit worden teruggestort.</a:t>
            </a:r>
          </a:p>
          <a:p>
            <a:pPr lvl="0">
              <a:spcBef>
                <a:spcPts val="0"/>
              </a:spcBef>
              <a:buNone/>
            </a:pPr>
            <a:r>
              <a:rPr i="1" lang="nl">
                <a:solidFill>
                  <a:srgbClr val="767171"/>
                </a:solidFill>
              </a:rPr>
              <a:t> </a:t>
            </a:r>
          </a:p>
          <a:p>
            <a:pPr lvl="0" rtl="0">
              <a:lnSpc>
                <a:spcPct val="115000"/>
              </a:lnSpc>
              <a:spcBef>
                <a:spcPts val="1200"/>
              </a:spcBef>
              <a:spcAft>
                <a:spcPts val="200"/>
              </a:spcAft>
              <a:buNone/>
            </a:pPr>
            <a:r>
              <a:rPr b="1" lang="nl">
                <a:solidFill>
                  <a:schemeClr val="dk1"/>
                </a:solidFill>
              </a:rPr>
              <a:t>Alle studenten behalve TIN SNB</a:t>
            </a:r>
          </a:p>
          <a:p>
            <a:pPr lvl="0" rtl="0">
              <a:lnSpc>
                <a:spcPct val="115000"/>
              </a:lnSpc>
              <a:spcBef>
                <a:spcPts val="0"/>
              </a:spcBef>
              <a:buNone/>
            </a:pPr>
            <a:r>
              <a:rPr lang="nl">
                <a:solidFill>
                  <a:schemeClr val="dk1"/>
                </a:solidFill>
              </a:rPr>
              <a:t>Pingping kaart mag worden uitgeleend op eigen risico. De kaart kan worden geblokkeerd, hiervoor dient men langs te gaan bij het secretariaat in gebouw D. men kan de kaart ook via de site blokkeren.</a:t>
            </a:r>
          </a:p>
          <a:p>
            <a:pPr lvl="0">
              <a:spcBef>
                <a:spcPts val="0"/>
              </a:spcBef>
              <a:buNone/>
            </a:pPr>
            <a:r>
              <a:rPr i="1" lang="nl">
                <a:solidFill>
                  <a:srgbClr val="767171"/>
                </a:solidFill>
              </a:rPr>
              <a:t>Aangezien de kaart enkel gebruikt wordt om te betalen en om te printen, is het uitlenen hiervan op eigen risico.</a:t>
            </a:r>
          </a:p>
          <a:p>
            <a:pPr lvl="0" rtl="0">
              <a:lnSpc>
                <a:spcPct val="107000"/>
              </a:lnSpc>
              <a:spcBef>
                <a:spcPts val="0"/>
              </a:spcBef>
              <a:buNone/>
            </a:pPr>
            <a:r>
              <a:t/>
            </a:r>
            <a:endParaRPr i="1">
              <a:solidFill>
                <a:srgbClr val="767171"/>
              </a:solidFill>
            </a:endParaRPr>
          </a:p>
          <a:p>
            <a:pPr lvl="0" rtl="0">
              <a:lnSpc>
                <a:spcPct val="115000"/>
              </a:lnSpc>
              <a:spcBef>
                <a:spcPts val="0"/>
              </a:spcBef>
              <a:buNone/>
            </a:pPr>
            <a:r>
              <a:rPr i="1" lang="nl">
                <a:solidFill>
                  <a:srgbClr val="767171"/>
                </a:solidFill>
              </a:rPr>
              <a:t> </a:t>
            </a:r>
          </a:p>
          <a:p>
            <a:pPr lvl="0" rtl="0">
              <a:lnSpc>
                <a:spcPct val="115000"/>
              </a:lnSpc>
              <a:spcBef>
                <a:spcPts val="1200"/>
              </a:spcBef>
              <a:spcAft>
                <a:spcPts val="200"/>
              </a:spcAft>
              <a:buNone/>
            </a:pPr>
            <a:r>
              <a:rPr b="1" lang="nl">
                <a:solidFill>
                  <a:schemeClr val="dk1"/>
                </a:solidFill>
              </a:rPr>
              <a:t>Studenten TIN SNB, docenten, IT personeel en management</a:t>
            </a:r>
          </a:p>
          <a:p>
            <a:pPr lvl="0" rtl="0">
              <a:lnSpc>
                <a:spcPct val="115000"/>
              </a:lnSpc>
              <a:spcBef>
                <a:spcPts val="0"/>
              </a:spcBef>
              <a:buNone/>
            </a:pPr>
            <a:r>
              <a:rPr lang="nl">
                <a:solidFill>
                  <a:schemeClr val="dk1"/>
                </a:solidFill>
              </a:rPr>
              <a:t>Kaart mag enkel persoonlijk gebruikt worden en mag niet worden uitgeleend. Bij verlies dient de kaart onmiddellijk gedeactiveerd te worden via de website.</a:t>
            </a:r>
          </a:p>
          <a:p>
            <a:pPr lvl="0">
              <a:spcBef>
                <a:spcPts val="0"/>
              </a:spcBef>
              <a:buNone/>
            </a:pPr>
            <a:r>
              <a:rPr i="1" lang="nl">
                <a:solidFill>
                  <a:srgbClr val="767171"/>
                </a:solidFill>
              </a:rPr>
              <a:t>De kaart wordt niet enkel voor betalingen gebruikt, maar ook om lokalen, kantoren of server rooms binnen te komen. Het uitlenen is dus verboden.</a:t>
            </a:r>
          </a:p>
          <a:p>
            <a:pPr lvl="0">
              <a:spcBef>
                <a:spcPts val="0"/>
              </a:spcBef>
              <a:buNone/>
            </a:pPr>
            <a:r>
              <a:rPr lang="nl">
                <a:solidFill>
                  <a:schemeClr val="dk1"/>
                </a:solidFill>
              </a:rPr>
              <a:t>Een nieuwe kaart kan worden aangevraagd voor €8, het bedrag wat er nog op stond wordt direct overgezet op de andere kaart, de nieuwe kaart kan na 16u gebruikt worden.</a:t>
            </a:r>
          </a:p>
          <a:p>
            <a:pPr lvl="0">
              <a:spcBef>
                <a:spcPts val="0"/>
              </a:spcBef>
              <a:buClr>
                <a:schemeClr val="dk1"/>
              </a:buClr>
              <a:buSzPct val="100000"/>
              <a:buFont typeface="Arial"/>
              <a:buNone/>
            </a:pPr>
            <a:r>
              <a:t/>
            </a:r>
            <a:endParaRPr i="1">
              <a:solidFill>
                <a:srgbClr val="767171"/>
              </a:solidFill>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nl"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JXF6yEjBmVk"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199"/>
          </a:xfrm>
          <a:prstGeom prst="rect">
            <a:avLst/>
          </a:prstGeom>
        </p:spPr>
        <p:txBody>
          <a:bodyPr anchorCtr="0" anchor="b" bIns="91425" lIns="91425" rIns="91425" tIns="91425">
            <a:noAutofit/>
          </a:bodyPr>
          <a:lstStyle/>
          <a:p>
            <a:pPr lvl="0">
              <a:spcBef>
                <a:spcPts val="0"/>
              </a:spcBef>
              <a:buNone/>
            </a:pPr>
            <a:r>
              <a:rPr lang="nl"/>
              <a:t>Basic security project</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tIns="91425">
            <a:noAutofit/>
          </a:bodyPr>
          <a:lstStyle/>
          <a:p>
            <a:pPr lvl="0">
              <a:spcBef>
                <a:spcPts val="0"/>
              </a:spcBef>
              <a:buNone/>
            </a:pPr>
            <a:r>
              <a:rPr lang="nl"/>
              <a:t>Bryan Deferm, Greg Blockx, Anthony Heremans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nl"/>
              <a:t>IT management aspect - InfoSec Policy</a:t>
            </a:r>
          </a:p>
        </p:txBody>
      </p:sp>
      <p:sp>
        <p:nvSpPr>
          <p:cNvPr id="121" name="Shape 12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nl"/>
              <a:t>Password policy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nl"/>
              <a:t>Appdev aspect - Crypto program</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nl"/>
              <a:t>Chat application met encryptie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nl"/>
              <a:t>SNB aspect - Vulnerability Analysis</a:t>
            </a:r>
          </a:p>
        </p:txBody>
      </p:sp>
      <p:sp>
        <p:nvSpPr>
          <p:cNvPr id="75" name="Shape 7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nl"/>
              <a:t>Nessus scan op Windows XP met Firewall</a:t>
            </a:r>
          </a:p>
          <a:p>
            <a:pPr lvl="0">
              <a:spcBef>
                <a:spcPts val="0"/>
              </a:spcBef>
              <a:buNone/>
            </a:pPr>
            <a:r>
              <a:rPr lang="nl"/>
              <a:t>Nessus scan op Windows XP zonder Firewall</a:t>
            </a:r>
          </a:p>
        </p:txBody>
      </p:sp>
      <p:pic>
        <p:nvPicPr>
          <p:cNvPr id="76" name="Shape 76"/>
          <p:cNvPicPr preferRelativeResize="0"/>
          <p:nvPr/>
        </p:nvPicPr>
        <p:blipFill>
          <a:blip r:embed="rId3">
            <a:alphaModFix/>
          </a:blip>
          <a:stretch>
            <a:fillRect/>
          </a:stretch>
        </p:blipFill>
        <p:spPr>
          <a:xfrm>
            <a:off x="382925" y="2190137"/>
            <a:ext cx="5162550" cy="263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nl"/>
              <a:t>SNB aspect - Vulnerability Analysis</a:t>
            </a:r>
          </a:p>
        </p:txBody>
      </p:sp>
      <p:sp>
        <p:nvSpPr>
          <p:cNvPr id="82" name="Shape 8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nl"/>
              <a:t>OpenVas scan op Windows XP met Firewall</a:t>
            </a:r>
          </a:p>
          <a:p>
            <a:pPr lvl="0">
              <a:spcBef>
                <a:spcPts val="0"/>
              </a:spcBef>
              <a:buClr>
                <a:schemeClr val="dk1"/>
              </a:buClr>
              <a:buSzPct val="61111"/>
              <a:buFont typeface="Arial"/>
              <a:buNone/>
            </a:pPr>
            <a:r>
              <a:rPr lang="nl"/>
              <a:t>OpenVas scan op Windows XP zonder Firewall</a:t>
            </a:r>
          </a:p>
        </p:txBody>
      </p:sp>
      <p:pic>
        <p:nvPicPr>
          <p:cNvPr id="83" name="Shape 83"/>
          <p:cNvPicPr preferRelativeResize="0"/>
          <p:nvPr/>
        </p:nvPicPr>
        <p:blipFill>
          <a:blip r:embed="rId3">
            <a:alphaModFix/>
          </a:blip>
          <a:stretch>
            <a:fillRect/>
          </a:stretch>
        </p:blipFill>
        <p:spPr>
          <a:xfrm>
            <a:off x="311687" y="2166700"/>
            <a:ext cx="4905375" cy="270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nl"/>
              <a:t>SNB aspect - Vulnerability Analysis</a:t>
            </a:r>
          </a:p>
        </p:txBody>
      </p:sp>
      <p:sp>
        <p:nvSpPr>
          <p:cNvPr id="89" name="Shape 8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nl"/>
              <a:t>Vergelijking Nessus en OpenVas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nl"/>
              <a:t>SNB aspect - Vulnerability Analysis</a:t>
            </a:r>
          </a:p>
        </p:txBody>
      </p:sp>
      <p:sp>
        <p:nvSpPr>
          <p:cNvPr id="95" name="Shape 9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nl"/>
              <a:t>Nessus scan op Metasploitable OS</a:t>
            </a:r>
          </a:p>
        </p:txBody>
      </p:sp>
      <p:pic>
        <p:nvPicPr>
          <p:cNvPr id="96" name="Shape 96"/>
          <p:cNvPicPr preferRelativeResize="0"/>
          <p:nvPr/>
        </p:nvPicPr>
        <p:blipFill>
          <a:blip r:embed="rId3">
            <a:alphaModFix/>
          </a:blip>
          <a:stretch>
            <a:fillRect/>
          </a:stretch>
        </p:blipFill>
        <p:spPr>
          <a:xfrm>
            <a:off x="311700" y="1617675"/>
            <a:ext cx="4648200" cy="30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nl"/>
              <a:t>SNB aspect - Vulnerability Analysis</a:t>
            </a:r>
          </a:p>
        </p:txBody>
      </p:sp>
      <p:sp>
        <p:nvSpPr>
          <p:cNvPr id="102" name="Shape 10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t/>
            </a:r>
            <a:endParaRPr/>
          </a:p>
        </p:txBody>
      </p:sp>
      <p:sp>
        <p:nvSpPr>
          <p:cNvPr descr="How to attack a Windows XP with Kali. FUCKING SUBSCRIBE!!!" id="103" name="Shape 103" title="windows XP Attack">
            <a:hlinkClick r:id="rId3"/>
          </p:cNvPr>
          <p:cNvSpPr/>
          <p:nvPr/>
        </p:nvSpPr>
        <p:spPr>
          <a:xfrm>
            <a:off x="1719325" y="1093362"/>
            <a:ext cx="5187724" cy="3890774"/>
          </a:xfrm>
          <a:prstGeom prst="rect">
            <a:avLst/>
          </a:prstGeom>
          <a:blipFill>
            <a:blip r:embed="rId4">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nl"/>
              <a:t>IT management aspect - InfoSec Policy</a:t>
            </a:r>
          </a:p>
        </p:txBody>
      </p:sp>
      <p:sp>
        <p:nvSpPr>
          <p:cNvPr id="109" name="Shape 10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nl"/>
              <a:t>Acceptabel gebruik van infrastructuur - Netwerkgebruik</a:t>
            </a:r>
          </a:p>
          <a:p>
            <a:pPr lvl="0">
              <a:spcBef>
                <a:spcPts val="0"/>
              </a:spcBef>
              <a:buNone/>
            </a:pPr>
            <a:r>
              <a:rPr lang="nl"/>
              <a:t>	Wired </a:t>
            </a:r>
          </a:p>
          <a:p>
            <a:pPr lvl="0">
              <a:spcBef>
                <a:spcPts val="0"/>
              </a:spcBef>
              <a:buNone/>
            </a:pPr>
            <a:r>
              <a:rPr lang="nl"/>
              <a:t>	Wireless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nl"/>
              <a:t>IT management aspect - InfoSec Policy</a:t>
            </a:r>
          </a:p>
        </p:txBody>
      </p:sp>
      <p:sp>
        <p:nvSpPr>
          <p:cNvPr id="115" name="Shape 11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nl"/>
              <a:t>Acceptabel gebruik van infrastructuur - Printers</a:t>
            </a:r>
          </a:p>
          <a:p>
            <a:pPr lvl="0">
              <a:spcBef>
                <a:spcPts val="0"/>
              </a:spcBef>
              <a:buNone/>
            </a:pPr>
            <a:r>
              <a:rPr lang="nl"/>
              <a:t>	Student</a:t>
            </a:r>
          </a:p>
          <a:p>
            <a:pPr lvl="0">
              <a:spcBef>
                <a:spcPts val="0"/>
              </a:spcBef>
              <a:buNone/>
            </a:pPr>
            <a:r>
              <a:rPr lang="nl"/>
              <a:t>	Personeel</a:t>
            </a:r>
          </a:p>
          <a:p>
            <a:pPr lvl="0">
              <a:spcBef>
                <a:spcPts val="0"/>
              </a:spcBef>
              <a:buClr>
                <a:schemeClr val="dk1"/>
              </a:buClr>
              <a:buSzPct val="61111"/>
              <a:buFont typeface="Arial"/>
              <a:buNone/>
            </a:pPr>
            <a:r>
              <a:rPr lang="nl"/>
              <a:t>Gebruik van PingPing</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