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89" d="100"/>
          <a:sy n="89" d="100"/>
        </p:scale>
        <p:origin x="3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D689-EC89-412D-88B0-1CDD8B336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C124AB-63C4-458C-ADF5-C18E8E0F2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6DC58E-23FD-40C1-B79D-96790D29CC72}"/>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5" name="Footer Placeholder 4">
            <a:extLst>
              <a:ext uri="{FF2B5EF4-FFF2-40B4-BE49-F238E27FC236}">
                <a16:creationId xmlns:a16="http://schemas.microsoft.com/office/drawing/2014/main" id="{DAA2BDA9-88B9-4C9E-8B83-2DCD6DA72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25237-F913-4E46-B702-6B71DD6DE533}"/>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301357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F5BE-E2E7-45F5-A957-DC0E75F4F5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F219A-2F32-40AF-8BB8-EFC926F83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FC5AD-FA02-433A-AB3B-6F9A62D64736}"/>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5" name="Footer Placeholder 4">
            <a:extLst>
              <a:ext uri="{FF2B5EF4-FFF2-40B4-BE49-F238E27FC236}">
                <a16:creationId xmlns:a16="http://schemas.microsoft.com/office/drawing/2014/main" id="{4475F3D6-2A6C-4454-9822-01E178638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0710A-3241-4E74-928F-DB9C5AAD7DEF}"/>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18922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38B0F-DE50-4152-8CE2-26BDFF190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6DFE5-AA9A-41B4-9607-868C5C5CC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3C31A-BBA5-4DD4-AB78-00F1E6CD53E1}"/>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5" name="Footer Placeholder 4">
            <a:extLst>
              <a:ext uri="{FF2B5EF4-FFF2-40B4-BE49-F238E27FC236}">
                <a16:creationId xmlns:a16="http://schemas.microsoft.com/office/drawing/2014/main" id="{9E0B855C-35AE-4539-8795-B56700F5F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CDD2-5879-4748-818A-BC62D9CD716A}"/>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216402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C471-86AA-4C1C-BD56-8CAFADE57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CF655-6804-456B-85B1-86E4A9894B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E378D-0032-490A-8027-3C1C89D09545}"/>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5" name="Footer Placeholder 4">
            <a:extLst>
              <a:ext uri="{FF2B5EF4-FFF2-40B4-BE49-F238E27FC236}">
                <a16:creationId xmlns:a16="http://schemas.microsoft.com/office/drawing/2014/main" id="{3EA42739-36D3-4A0F-A8FE-69DCC6D93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1A0E8-018A-4DBE-9553-62F164F69F06}"/>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77937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03B0-FA67-4D7A-B1F4-33E086828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867974-C948-4FF2-A096-7C3B530DA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9EDAF-73FF-4637-8131-F5B978E93D43}"/>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5" name="Footer Placeholder 4">
            <a:extLst>
              <a:ext uri="{FF2B5EF4-FFF2-40B4-BE49-F238E27FC236}">
                <a16:creationId xmlns:a16="http://schemas.microsoft.com/office/drawing/2014/main" id="{9C8E7612-4ECF-4149-9690-284C5EEDC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4037E-5AA6-4832-9812-DD6180692F7A}"/>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372694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B22-AF2D-451C-BE42-1ACADD8B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6641B-C5C9-4931-8E73-49C8AC7BA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EE9798-4F32-445D-BFD6-C04951ECC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9E928-7A54-4CCB-843E-057616F68CF6}"/>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6" name="Footer Placeholder 5">
            <a:extLst>
              <a:ext uri="{FF2B5EF4-FFF2-40B4-BE49-F238E27FC236}">
                <a16:creationId xmlns:a16="http://schemas.microsoft.com/office/drawing/2014/main" id="{2AB769CD-8DDF-46E5-B430-CB33CDEF8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27F9D-D614-46A0-835E-E338CBD45057}"/>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345460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C02F-90AB-4650-A391-E6FF528AFB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50A92-902B-4A68-974D-738F68EBC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F4A0A5-A922-4AFD-ABDF-CDB30E3D5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5D27F-4EA2-47D8-9B72-313040CD3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FEE58-83B5-4B78-A2B9-7ECAF94745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50C25E-B6F7-476E-B3B1-2119B5CF6BA0}"/>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8" name="Footer Placeholder 7">
            <a:extLst>
              <a:ext uri="{FF2B5EF4-FFF2-40B4-BE49-F238E27FC236}">
                <a16:creationId xmlns:a16="http://schemas.microsoft.com/office/drawing/2014/main" id="{98915C39-FCA7-46CC-857E-70ACC36BF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3939BA-9965-43C3-A360-D9213AC01726}"/>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122692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4D95-5839-41C5-A914-038032343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C16F6B-0C70-4286-BC0F-9EB24430A6CF}"/>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4" name="Footer Placeholder 3">
            <a:extLst>
              <a:ext uri="{FF2B5EF4-FFF2-40B4-BE49-F238E27FC236}">
                <a16:creationId xmlns:a16="http://schemas.microsoft.com/office/drawing/2014/main" id="{21A66D36-45B8-49CB-8883-B89406A13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8E79ED-549B-4904-9CE8-B0DE2B28F901}"/>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285290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798F6-36FD-4082-8B4E-1EFB2C7B030F}"/>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3" name="Footer Placeholder 2">
            <a:extLst>
              <a:ext uri="{FF2B5EF4-FFF2-40B4-BE49-F238E27FC236}">
                <a16:creationId xmlns:a16="http://schemas.microsoft.com/office/drawing/2014/main" id="{1039D5B8-29EF-4E46-9045-DB7E30FDF1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5884D-4884-496E-90DF-C5F8062C394C}"/>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30673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978C-0BFB-4024-AAF0-792D3BE86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DB454-7E45-4E85-BDF6-582A75A2A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85DE49-39CB-4C70-830A-7775E2108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AF75F-FF3E-4D3A-AC4E-E7D150D3EBC0}"/>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6" name="Footer Placeholder 5">
            <a:extLst>
              <a:ext uri="{FF2B5EF4-FFF2-40B4-BE49-F238E27FC236}">
                <a16:creationId xmlns:a16="http://schemas.microsoft.com/office/drawing/2014/main" id="{4314E314-A7DF-4DB0-A9C8-FF9810934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8DCA7-6A94-4115-8B12-BA874A782DBA}"/>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104078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EE77-E13C-4BC5-8F84-2617073F3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2033F-06BF-43FF-A5A2-DFE498951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A90F3-A05D-4D59-81C0-98C06B059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1EC33-E7B1-481F-86C5-6064B5DC9815}"/>
              </a:ext>
            </a:extLst>
          </p:cNvPr>
          <p:cNvSpPr>
            <a:spLocks noGrp="1"/>
          </p:cNvSpPr>
          <p:nvPr>
            <p:ph type="dt" sz="half" idx="10"/>
          </p:nvPr>
        </p:nvSpPr>
        <p:spPr/>
        <p:txBody>
          <a:bodyPr/>
          <a:lstStyle/>
          <a:p>
            <a:fld id="{7BCBE3D7-7E46-42D1-AD05-66B9E2593915}" type="datetimeFigureOut">
              <a:rPr lang="en-US" smtClean="0"/>
              <a:t>4/4/2020</a:t>
            </a:fld>
            <a:endParaRPr lang="en-US"/>
          </a:p>
        </p:txBody>
      </p:sp>
      <p:sp>
        <p:nvSpPr>
          <p:cNvPr id="6" name="Footer Placeholder 5">
            <a:extLst>
              <a:ext uri="{FF2B5EF4-FFF2-40B4-BE49-F238E27FC236}">
                <a16:creationId xmlns:a16="http://schemas.microsoft.com/office/drawing/2014/main" id="{D5BEE872-B9A1-4F05-8DB3-7E2E61BB7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2B9A6-01E6-433A-8930-C87BAA60846B}"/>
              </a:ext>
            </a:extLst>
          </p:cNvPr>
          <p:cNvSpPr>
            <a:spLocks noGrp="1"/>
          </p:cNvSpPr>
          <p:nvPr>
            <p:ph type="sldNum" sz="quarter" idx="12"/>
          </p:nvPr>
        </p:nvSpPr>
        <p:spPr/>
        <p:txBody>
          <a:bodyPr/>
          <a:lstStyle/>
          <a:p>
            <a:fld id="{5D1B9239-A9C5-4D76-81EB-797260EC112A}" type="slidenum">
              <a:rPr lang="en-US" smtClean="0"/>
              <a:t>‹#›</a:t>
            </a:fld>
            <a:endParaRPr lang="en-US"/>
          </a:p>
        </p:txBody>
      </p:sp>
    </p:spTree>
    <p:extLst>
      <p:ext uri="{BB962C8B-B14F-4D97-AF65-F5344CB8AC3E}">
        <p14:creationId xmlns:p14="http://schemas.microsoft.com/office/powerpoint/2010/main" val="191103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2CE16-711A-4186-8FC0-2C5BBFEB4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B76D49-6AB2-4A3A-8B47-353771B5E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AFA42-0BEC-4E0B-BCE7-EC23BC4D7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BE3D7-7E46-42D1-AD05-66B9E2593915}" type="datetimeFigureOut">
              <a:rPr lang="en-US" smtClean="0"/>
              <a:t>4/4/2020</a:t>
            </a:fld>
            <a:endParaRPr lang="en-US"/>
          </a:p>
        </p:txBody>
      </p:sp>
      <p:sp>
        <p:nvSpPr>
          <p:cNvPr id="5" name="Footer Placeholder 4">
            <a:extLst>
              <a:ext uri="{FF2B5EF4-FFF2-40B4-BE49-F238E27FC236}">
                <a16:creationId xmlns:a16="http://schemas.microsoft.com/office/drawing/2014/main" id="{AFEA7F52-15F3-4FA8-9A6F-C09395750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05580C-DDDB-44F6-8EBD-7A28586FF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B9239-A9C5-4D76-81EB-797260EC112A}" type="slidenum">
              <a:rPr lang="en-US" smtClean="0"/>
              <a:t>‹#›</a:t>
            </a:fld>
            <a:endParaRPr lang="en-US"/>
          </a:p>
        </p:txBody>
      </p:sp>
    </p:spTree>
    <p:extLst>
      <p:ext uri="{BB962C8B-B14F-4D97-AF65-F5344CB8AC3E}">
        <p14:creationId xmlns:p14="http://schemas.microsoft.com/office/powerpoint/2010/main" val="40395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269080" y="1892216"/>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Decoder</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457200" y="2433637"/>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594684" y="2257420"/>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569494" y="2130964"/>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167815" y="10763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167815" y="12668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167815" y="145363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167815" y="1638300"/>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167815" y="17811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167815" y="19716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167815" y="215848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ACF15B-F6B5-4BA3-AAC9-E4279581BCDA}"/>
              </a:ext>
            </a:extLst>
          </p:cNvPr>
          <p:cNvCxnSpPr>
            <a:cxnSpLocks/>
          </p:cNvCxnSpPr>
          <p:nvPr/>
        </p:nvCxnSpPr>
        <p:spPr>
          <a:xfrm>
            <a:off x="3167815" y="2343150"/>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25413B-C0C9-4962-8B38-F791423A2FEC}"/>
              </a:ext>
            </a:extLst>
          </p:cNvPr>
          <p:cNvCxnSpPr>
            <a:cxnSpLocks/>
          </p:cNvCxnSpPr>
          <p:nvPr/>
        </p:nvCxnSpPr>
        <p:spPr>
          <a:xfrm>
            <a:off x="3167815" y="250506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2C9B4C-19F1-4EDB-9A1E-89376FDC5841}"/>
              </a:ext>
            </a:extLst>
          </p:cNvPr>
          <p:cNvCxnSpPr>
            <a:cxnSpLocks/>
          </p:cNvCxnSpPr>
          <p:nvPr/>
        </p:nvCxnSpPr>
        <p:spPr>
          <a:xfrm>
            <a:off x="3167815" y="269556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BE057A-2929-4F92-B9F1-CFB0C16D046E}"/>
              </a:ext>
            </a:extLst>
          </p:cNvPr>
          <p:cNvCxnSpPr>
            <a:cxnSpLocks/>
          </p:cNvCxnSpPr>
          <p:nvPr/>
        </p:nvCxnSpPr>
        <p:spPr>
          <a:xfrm>
            <a:off x="3167815" y="288237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5B4C56-0F07-4E56-9C73-CDB4EE73FE06}"/>
              </a:ext>
            </a:extLst>
          </p:cNvPr>
          <p:cNvCxnSpPr>
            <a:cxnSpLocks/>
          </p:cNvCxnSpPr>
          <p:nvPr/>
        </p:nvCxnSpPr>
        <p:spPr>
          <a:xfrm>
            <a:off x="3167815" y="306704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AD0672-2673-498A-9F62-A33D7EEF7165}"/>
              </a:ext>
            </a:extLst>
          </p:cNvPr>
          <p:cNvCxnSpPr>
            <a:cxnSpLocks/>
          </p:cNvCxnSpPr>
          <p:nvPr/>
        </p:nvCxnSpPr>
        <p:spPr>
          <a:xfrm>
            <a:off x="3167815" y="320991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3DA7C6-AA91-4194-A750-A58F5BDFDCCA}"/>
              </a:ext>
            </a:extLst>
          </p:cNvPr>
          <p:cNvCxnSpPr>
            <a:cxnSpLocks/>
          </p:cNvCxnSpPr>
          <p:nvPr/>
        </p:nvCxnSpPr>
        <p:spPr>
          <a:xfrm>
            <a:off x="3167815" y="340041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6E0423-9851-46FE-B193-5E1A00FD5171}"/>
              </a:ext>
            </a:extLst>
          </p:cNvPr>
          <p:cNvCxnSpPr>
            <a:cxnSpLocks/>
          </p:cNvCxnSpPr>
          <p:nvPr/>
        </p:nvCxnSpPr>
        <p:spPr>
          <a:xfrm>
            <a:off x="3167815" y="358722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773C99-B16F-4669-9621-25D77D6B8C0F}"/>
              </a:ext>
            </a:extLst>
          </p:cNvPr>
          <p:cNvCxnSpPr>
            <a:cxnSpLocks/>
          </p:cNvCxnSpPr>
          <p:nvPr/>
        </p:nvCxnSpPr>
        <p:spPr>
          <a:xfrm>
            <a:off x="3167815" y="377189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476625"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167815" y="5126651"/>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086222" y="1063102"/>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777412" y="5113430"/>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695819"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387009" y="5126651"/>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305416" y="1093878"/>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4996606" y="5144206"/>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5915013"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606203" y="5139872"/>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524610"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215800" y="5126651"/>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134207"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825397" y="5139872"/>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743804" y="11070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434994" y="5157427"/>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Masked Programmed ROM</a:t>
            </a:r>
          </a:p>
        </p:txBody>
      </p:sp>
      <p:sp>
        <p:nvSpPr>
          <p:cNvPr id="50" name="Oval 49">
            <a:extLst>
              <a:ext uri="{FF2B5EF4-FFF2-40B4-BE49-F238E27FC236}">
                <a16:creationId xmlns:a16="http://schemas.microsoft.com/office/drawing/2014/main" id="{67E5662B-9FEE-4E5C-A11D-B5A106E9ECF3}"/>
              </a:ext>
            </a:extLst>
          </p:cNvPr>
          <p:cNvSpPr/>
          <p:nvPr/>
        </p:nvSpPr>
        <p:spPr>
          <a:xfrm>
            <a:off x="3363085" y="99208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B498B30-4E25-44D5-AE0B-4475B5AB5ACA}"/>
              </a:ext>
            </a:extLst>
          </p:cNvPr>
          <p:cNvSpPr/>
          <p:nvPr/>
        </p:nvSpPr>
        <p:spPr>
          <a:xfrm>
            <a:off x="3971922" y="1164248"/>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834EBCA-6550-494F-A7BF-EE798A1FFD6D}"/>
              </a:ext>
            </a:extLst>
          </p:cNvPr>
          <p:cNvSpPr/>
          <p:nvPr/>
        </p:nvSpPr>
        <p:spPr>
          <a:xfrm>
            <a:off x="5191115" y="99226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2BAC68E-D3C6-4504-96A5-45B8A558B67D}"/>
              </a:ext>
            </a:extLst>
          </p:cNvPr>
          <p:cNvSpPr/>
          <p:nvPr/>
        </p:nvSpPr>
        <p:spPr>
          <a:xfrm>
            <a:off x="7021042" y="99208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9EFC1A-32BC-4D18-89FA-34ECF817E49C}"/>
              </a:ext>
            </a:extLst>
          </p:cNvPr>
          <p:cNvSpPr/>
          <p:nvPr/>
        </p:nvSpPr>
        <p:spPr>
          <a:xfrm>
            <a:off x="3357177" y="1352418"/>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ED09509-1DFF-44B1-A0EA-3D61660BF562}"/>
              </a:ext>
            </a:extLst>
          </p:cNvPr>
          <p:cNvSpPr/>
          <p:nvPr/>
        </p:nvSpPr>
        <p:spPr>
          <a:xfrm>
            <a:off x="4592017" y="1361080"/>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59E8914-EEA0-4D3C-AAED-25D838BF8B44}"/>
              </a:ext>
            </a:extLst>
          </p:cNvPr>
          <p:cNvSpPr/>
          <p:nvPr/>
        </p:nvSpPr>
        <p:spPr>
          <a:xfrm>
            <a:off x="5795564" y="1342272"/>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CCC0536-6AD1-494B-8B88-19BA273A4115}"/>
              </a:ext>
            </a:extLst>
          </p:cNvPr>
          <p:cNvSpPr/>
          <p:nvPr/>
        </p:nvSpPr>
        <p:spPr>
          <a:xfrm>
            <a:off x="7641706" y="1353324"/>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DB90AA3-C27B-4712-B6E7-91C9328D7F02}"/>
              </a:ext>
            </a:extLst>
          </p:cNvPr>
          <p:cNvSpPr/>
          <p:nvPr/>
        </p:nvSpPr>
        <p:spPr>
          <a:xfrm>
            <a:off x="7021042" y="1364239"/>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99E87CD-7690-4D56-822E-ADCDCDB05DBA}"/>
              </a:ext>
            </a:extLst>
          </p:cNvPr>
          <p:cNvSpPr/>
          <p:nvPr/>
        </p:nvSpPr>
        <p:spPr>
          <a:xfrm>
            <a:off x="3977053" y="187710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A1A051D-06CF-4D34-B81A-CDEDB5380121}"/>
              </a:ext>
            </a:extLst>
          </p:cNvPr>
          <p:cNvSpPr/>
          <p:nvPr/>
        </p:nvSpPr>
        <p:spPr>
          <a:xfrm>
            <a:off x="4585890" y="2049266"/>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E3C973F-F5CB-43F6-A35B-21A0728A56E8}"/>
              </a:ext>
            </a:extLst>
          </p:cNvPr>
          <p:cNvSpPr/>
          <p:nvPr/>
        </p:nvSpPr>
        <p:spPr>
          <a:xfrm>
            <a:off x="3971145" y="2237436"/>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57DE4BE-D0E3-49D1-9004-D35F2A345575}"/>
              </a:ext>
            </a:extLst>
          </p:cNvPr>
          <p:cNvSpPr/>
          <p:nvPr/>
        </p:nvSpPr>
        <p:spPr>
          <a:xfrm>
            <a:off x="5205985" y="2246098"/>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EB00758A-3624-4CF4-A5CD-6187FDCE1173}"/>
              </a:ext>
            </a:extLst>
          </p:cNvPr>
          <p:cNvSpPr/>
          <p:nvPr/>
        </p:nvSpPr>
        <p:spPr>
          <a:xfrm>
            <a:off x="6401011" y="226770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BD5596C-B67B-4C35-A40A-71B1F4929F7F}"/>
              </a:ext>
            </a:extLst>
          </p:cNvPr>
          <p:cNvSpPr/>
          <p:nvPr/>
        </p:nvSpPr>
        <p:spPr>
          <a:xfrm>
            <a:off x="7009848" y="2439866"/>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DBF023F-F70D-4639-A440-DC292110F2EC}"/>
              </a:ext>
            </a:extLst>
          </p:cNvPr>
          <p:cNvSpPr/>
          <p:nvPr/>
        </p:nvSpPr>
        <p:spPr>
          <a:xfrm>
            <a:off x="6395103" y="2628036"/>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0B6ADF3-76AC-4854-AAEC-6E5C60855F3D}"/>
              </a:ext>
            </a:extLst>
          </p:cNvPr>
          <p:cNvSpPr/>
          <p:nvPr/>
        </p:nvSpPr>
        <p:spPr>
          <a:xfrm>
            <a:off x="7629943" y="2636698"/>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B668587-A162-4E02-BE76-E4AFA4425AA5}"/>
              </a:ext>
            </a:extLst>
          </p:cNvPr>
          <p:cNvSpPr/>
          <p:nvPr/>
        </p:nvSpPr>
        <p:spPr>
          <a:xfrm>
            <a:off x="3982960" y="2781580"/>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B4533C3-815B-4E29-99B7-343B8C7F2F93}"/>
              </a:ext>
            </a:extLst>
          </p:cNvPr>
          <p:cNvSpPr/>
          <p:nvPr/>
        </p:nvSpPr>
        <p:spPr>
          <a:xfrm>
            <a:off x="4603624" y="3142819"/>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B5A76B6-B4E0-4B2D-9E46-6746C7BDBF79}"/>
              </a:ext>
            </a:extLst>
          </p:cNvPr>
          <p:cNvSpPr/>
          <p:nvPr/>
        </p:nvSpPr>
        <p:spPr>
          <a:xfrm>
            <a:off x="3982960" y="3153734"/>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264E713-994B-415C-8F0D-6AC54A4B7216}"/>
              </a:ext>
            </a:extLst>
          </p:cNvPr>
          <p:cNvSpPr/>
          <p:nvPr/>
        </p:nvSpPr>
        <p:spPr>
          <a:xfrm>
            <a:off x="5820825" y="312606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F1445B0-E7C4-4144-A960-ECC92B970A15}"/>
              </a:ext>
            </a:extLst>
          </p:cNvPr>
          <p:cNvSpPr/>
          <p:nvPr/>
        </p:nvSpPr>
        <p:spPr>
          <a:xfrm>
            <a:off x="6441489" y="3487302"/>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F46FCAE-E9CC-45F8-A365-701B91763EC7}"/>
              </a:ext>
            </a:extLst>
          </p:cNvPr>
          <p:cNvSpPr/>
          <p:nvPr/>
        </p:nvSpPr>
        <p:spPr>
          <a:xfrm>
            <a:off x="5820825" y="3498217"/>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F4B56FB-EE78-4D18-9AC7-BA9FD0078D31}"/>
              </a:ext>
            </a:extLst>
          </p:cNvPr>
          <p:cNvSpPr txBox="1"/>
          <p:nvPr/>
        </p:nvSpPr>
        <p:spPr>
          <a:xfrm>
            <a:off x="2084972" y="5705475"/>
            <a:ext cx="6633410" cy="1200329"/>
          </a:xfrm>
          <a:prstGeom prst="rect">
            <a:avLst/>
          </a:prstGeom>
          <a:noFill/>
        </p:spPr>
        <p:txBody>
          <a:bodyPr wrap="square" rtlCol="0">
            <a:spAutoFit/>
          </a:bodyPr>
          <a:lstStyle/>
          <a:p>
            <a:r>
              <a:rPr lang="en-US" dirty="0"/>
              <a:t>The bits are fixed and can’t be changed.  They are connections between an address line and the data bus.  When an address is decoded, the data for that location is show on the data bus, else it is a zero.</a:t>
            </a:r>
          </a:p>
        </p:txBody>
      </p:sp>
      <p:sp>
        <p:nvSpPr>
          <p:cNvPr id="74" name="Rectangle 73">
            <a:extLst>
              <a:ext uri="{FF2B5EF4-FFF2-40B4-BE49-F238E27FC236}">
                <a16:creationId xmlns:a16="http://schemas.microsoft.com/office/drawing/2014/main" id="{40FC6731-15C6-41A1-8A99-636351398FD5}"/>
              </a:ext>
            </a:extLst>
          </p:cNvPr>
          <p:cNvSpPr/>
          <p:nvPr/>
        </p:nvSpPr>
        <p:spPr>
          <a:xfrm>
            <a:off x="3086100" y="4295775"/>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75" name="TextBox 74">
            <a:extLst>
              <a:ext uri="{FF2B5EF4-FFF2-40B4-BE49-F238E27FC236}">
                <a16:creationId xmlns:a16="http://schemas.microsoft.com/office/drawing/2014/main" id="{66BDDE93-60FA-4714-B3D1-40AFEF920FFD}"/>
              </a:ext>
            </a:extLst>
          </p:cNvPr>
          <p:cNvSpPr txBox="1"/>
          <p:nvPr/>
        </p:nvSpPr>
        <p:spPr>
          <a:xfrm>
            <a:off x="9801225" y="600075"/>
            <a:ext cx="1640884" cy="2246769"/>
          </a:xfrm>
          <a:prstGeom prst="rect">
            <a:avLst/>
          </a:prstGeom>
          <a:noFill/>
        </p:spPr>
        <p:txBody>
          <a:bodyPr wrap="square" rtlCol="0">
            <a:spAutoFit/>
          </a:bodyPr>
          <a:lstStyle/>
          <a:p>
            <a:pPr algn="ctr"/>
            <a:r>
              <a:rPr lang="en-US" sz="2000" b="1" dirty="0"/>
              <a:t>Factory Programmed</a:t>
            </a:r>
          </a:p>
          <a:p>
            <a:pPr algn="ctr"/>
            <a:endParaRPr lang="en-US" sz="2000" b="1" dirty="0"/>
          </a:p>
          <a:p>
            <a:pPr algn="ctr"/>
            <a:r>
              <a:rPr lang="en-US" sz="2000" b="1" dirty="0"/>
              <a:t>Remembers forever.</a:t>
            </a:r>
          </a:p>
          <a:p>
            <a:pPr algn="ctr"/>
            <a:endParaRPr lang="en-US" sz="2000" b="1" dirty="0"/>
          </a:p>
          <a:p>
            <a:pPr algn="ctr"/>
            <a:endParaRPr lang="en-US" sz="2000" b="1" dirty="0"/>
          </a:p>
        </p:txBody>
      </p:sp>
      <p:sp>
        <p:nvSpPr>
          <p:cNvPr id="76" name="TextBox 75">
            <a:extLst>
              <a:ext uri="{FF2B5EF4-FFF2-40B4-BE49-F238E27FC236}">
                <a16:creationId xmlns:a16="http://schemas.microsoft.com/office/drawing/2014/main" id="{5840FF5F-D688-4D85-82EF-C1832547DD86}"/>
              </a:ext>
            </a:extLst>
          </p:cNvPr>
          <p:cNvSpPr txBox="1"/>
          <p:nvPr/>
        </p:nvSpPr>
        <p:spPr>
          <a:xfrm>
            <a:off x="581005" y="4090982"/>
            <a:ext cx="1969250" cy="1200329"/>
          </a:xfrm>
          <a:prstGeom prst="rect">
            <a:avLst/>
          </a:prstGeom>
          <a:noFill/>
        </p:spPr>
        <p:txBody>
          <a:bodyPr wrap="square" rtlCol="0">
            <a:spAutoFit/>
          </a:bodyPr>
          <a:lstStyle/>
          <a:p>
            <a:r>
              <a:rPr lang="en-US" dirty="0"/>
              <a:t>Could use Pull Up Resistors and Inverters on output</a:t>
            </a:r>
          </a:p>
        </p:txBody>
      </p:sp>
      <p:pic>
        <p:nvPicPr>
          <p:cNvPr id="2050" name="Picture 2" descr="The infinity symbol (sometimes called the lemniscate) is a ...">
            <a:extLst>
              <a:ext uri="{FF2B5EF4-FFF2-40B4-BE49-F238E27FC236}">
                <a16:creationId xmlns:a16="http://schemas.microsoft.com/office/drawing/2014/main" id="{6679B6FE-C5E3-4036-90E0-DCE9542BB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5134" y="2343150"/>
            <a:ext cx="998839" cy="650323"/>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C941501-74C8-4E17-9859-F0267BF25FD3}"/>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80" name="Rectangle 79">
            <a:extLst>
              <a:ext uri="{FF2B5EF4-FFF2-40B4-BE49-F238E27FC236}">
                <a16:creationId xmlns:a16="http://schemas.microsoft.com/office/drawing/2014/main" id="{97642416-3176-4E61-87AF-253C7A2CEB09}"/>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187701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2DD1C0-0336-4EC9-BF31-9841879ADB3F}"/>
              </a:ext>
            </a:extLst>
          </p:cNvPr>
          <p:cNvSpPr/>
          <p:nvPr/>
        </p:nvSpPr>
        <p:spPr>
          <a:xfrm>
            <a:off x="223520" y="35416"/>
            <a:ext cx="6096000" cy="369332"/>
          </a:xfrm>
          <a:prstGeom prst="rect">
            <a:avLst/>
          </a:prstGeom>
        </p:spPr>
        <p:txBody>
          <a:bodyPr>
            <a:spAutoFit/>
          </a:bodyPr>
          <a:lstStyle/>
          <a:p>
            <a:r>
              <a:rPr lang="en-US" dirty="0"/>
              <a:t>Problem II part 3</a:t>
            </a:r>
          </a:p>
        </p:txBody>
      </p:sp>
      <p:sp>
        <p:nvSpPr>
          <p:cNvPr id="3" name="Rectangle 2">
            <a:extLst>
              <a:ext uri="{FF2B5EF4-FFF2-40B4-BE49-F238E27FC236}">
                <a16:creationId xmlns:a16="http://schemas.microsoft.com/office/drawing/2014/main" id="{23DAFEDD-0948-4635-A708-48B1F99B1543}"/>
              </a:ext>
            </a:extLst>
          </p:cNvPr>
          <p:cNvSpPr/>
          <p:nvPr/>
        </p:nvSpPr>
        <p:spPr>
          <a:xfrm>
            <a:off x="3688080" y="968772"/>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0" name="Rectangle 59">
            <a:extLst>
              <a:ext uri="{FF2B5EF4-FFF2-40B4-BE49-F238E27FC236}">
                <a16:creationId xmlns:a16="http://schemas.microsoft.com/office/drawing/2014/main" id="{68FD6E68-47B7-409C-BC73-2FCCE5701E8C}"/>
              </a:ext>
            </a:extLst>
          </p:cNvPr>
          <p:cNvSpPr/>
          <p:nvPr/>
        </p:nvSpPr>
        <p:spPr>
          <a:xfrm>
            <a:off x="3688080" y="1663281"/>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1" name="Rectangle 60">
            <a:extLst>
              <a:ext uri="{FF2B5EF4-FFF2-40B4-BE49-F238E27FC236}">
                <a16:creationId xmlns:a16="http://schemas.microsoft.com/office/drawing/2014/main" id="{4D72CF61-FD2A-46F6-92C9-97AD562EC18B}"/>
              </a:ext>
            </a:extLst>
          </p:cNvPr>
          <p:cNvSpPr/>
          <p:nvPr/>
        </p:nvSpPr>
        <p:spPr>
          <a:xfrm>
            <a:off x="3688080" y="2357790"/>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2" name="Rectangle 61">
            <a:extLst>
              <a:ext uri="{FF2B5EF4-FFF2-40B4-BE49-F238E27FC236}">
                <a16:creationId xmlns:a16="http://schemas.microsoft.com/office/drawing/2014/main" id="{98B065B3-286C-49B4-A68D-51FB2DD48457}"/>
              </a:ext>
            </a:extLst>
          </p:cNvPr>
          <p:cNvSpPr/>
          <p:nvPr/>
        </p:nvSpPr>
        <p:spPr>
          <a:xfrm>
            <a:off x="3688080" y="3052299"/>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3" name="Rectangle 62">
            <a:extLst>
              <a:ext uri="{FF2B5EF4-FFF2-40B4-BE49-F238E27FC236}">
                <a16:creationId xmlns:a16="http://schemas.microsoft.com/office/drawing/2014/main" id="{A242D760-915C-42FA-BBFA-DE1AD13557EE}"/>
              </a:ext>
            </a:extLst>
          </p:cNvPr>
          <p:cNvSpPr/>
          <p:nvPr/>
        </p:nvSpPr>
        <p:spPr>
          <a:xfrm>
            <a:off x="3688080" y="3746808"/>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4" name="Rectangle 63">
            <a:extLst>
              <a:ext uri="{FF2B5EF4-FFF2-40B4-BE49-F238E27FC236}">
                <a16:creationId xmlns:a16="http://schemas.microsoft.com/office/drawing/2014/main" id="{A69D7976-DD84-4C03-A993-202C68B40C2A}"/>
              </a:ext>
            </a:extLst>
          </p:cNvPr>
          <p:cNvSpPr/>
          <p:nvPr/>
        </p:nvSpPr>
        <p:spPr>
          <a:xfrm>
            <a:off x="3688080" y="4441317"/>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5" name="Rectangle 64">
            <a:extLst>
              <a:ext uri="{FF2B5EF4-FFF2-40B4-BE49-F238E27FC236}">
                <a16:creationId xmlns:a16="http://schemas.microsoft.com/office/drawing/2014/main" id="{9D7B12E6-D1B2-4EB9-9310-B6C3966C547F}"/>
              </a:ext>
            </a:extLst>
          </p:cNvPr>
          <p:cNvSpPr/>
          <p:nvPr/>
        </p:nvSpPr>
        <p:spPr>
          <a:xfrm>
            <a:off x="3688080" y="5135826"/>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66" name="Rectangle 65">
            <a:extLst>
              <a:ext uri="{FF2B5EF4-FFF2-40B4-BE49-F238E27FC236}">
                <a16:creationId xmlns:a16="http://schemas.microsoft.com/office/drawing/2014/main" id="{C330BAA6-B4CE-4CE6-9867-39D0B9ED1962}"/>
              </a:ext>
            </a:extLst>
          </p:cNvPr>
          <p:cNvSpPr/>
          <p:nvPr/>
        </p:nvSpPr>
        <p:spPr>
          <a:xfrm>
            <a:off x="3688080" y="5830332"/>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sp>
        <p:nvSpPr>
          <p:cNvPr id="4" name="Isosceles Triangle 3">
            <a:extLst>
              <a:ext uri="{FF2B5EF4-FFF2-40B4-BE49-F238E27FC236}">
                <a16:creationId xmlns:a16="http://schemas.microsoft.com/office/drawing/2014/main" id="{A8973B7F-DE0D-40FC-ADAA-B41ADD6B5B3E}"/>
              </a:ext>
            </a:extLst>
          </p:cNvPr>
          <p:cNvSpPr/>
          <p:nvPr/>
        </p:nvSpPr>
        <p:spPr>
          <a:xfrm rot="5400000">
            <a:off x="3555999" y="2895602"/>
            <a:ext cx="6004562" cy="1656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Bit</a:t>
            </a:r>
          </a:p>
          <a:p>
            <a:pPr algn="ctr"/>
            <a:r>
              <a:rPr lang="en-US" dirty="0"/>
              <a:t>8 to 1 Mux</a:t>
            </a:r>
          </a:p>
        </p:txBody>
      </p:sp>
      <p:cxnSp>
        <p:nvCxnSpPr>
          <p:cNvPr id="8" name="Straight Arrow Connector 7">
            <a:extLst>
              <a:ext uri="{FF2B5EF4-FFF2-40B4-BE49-F238E27FC236}">
                <a16:creationId xmlns:a16="http://schemas.microsoft.com/office/drawing/2014/main" id="{6140EBBA-6129-4607-9B3F-E139DFA01C9C}"/>
              </a:ext>
            </a:extLst>
          </p:cNvPr>
          <p:cNvCxnSpPr>
            <a:stCxn id="3" idx="3"/>
          </p:cNvCxnSpPr>
          <p:nvPr/>
        </p:nvCxnSpPr>
        <p:spPr>
          <a:xfrm flipV="1">
            <a:off x="4389120" y="1280160"/>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4F61B18-CB26-4E7B-B848-8472A6E826FB}"/>
              </a:ext>
            </a:extLst>
          </p:cNvPr>
          <p:cNvCxnSpPr/>
          <p:nvPr/>
        </p:nvCxnSpPr>
        <p:spPr>
          <a:xfrm flipH="1">
            <a:off x="4846320" y="1117600"/>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700A4B-FC99-450A-9F58-BE10B83F32F5}"/>
              </a:ext>
            </a:extLst>
          </p:cNvPr>
          <p:cNvSpPr txBox="1"/>
          <p:nvPr/>
        </p:nvSpPr>
        <p:spPr>
          <a:xfrm>
            <a:off x="4704080" y="979920"/>
            <a:ext cx="233680" cy="369332"/>
          </a:xfrm>
          <a:prstGeom prst="rect">
            <a:avLst/>
          </a:prstGeom>
          <a:noFill/>
        </p:spPr>
        <p:txBody>
          <a:bodyPr wrap="square" rtlCol="0">
            <a:spAutoFit/>
          </a:bodyPr>
          <a:lstStyle/>
          <a:p>
            <a:r>
              <a:rPr lang="en-US" dirty="0"/>
              <a:t>8</a:t>
            </a:r>
          </a:p>
        </p:txBody>
      </p:sp>
      <p:cxnSp>
        <p:nvCxnSpPr>
          <p:cNvPr id="75" name="Straight Arrow Connector 74">
            <a:extLst>
              <a:ext uri="{FF2B5EF4-FFF2-40B4-BE49-F238E27FC236}">
                <a16:creationId xmlns:a16="http://schemas.microsoft.com/office/drawing/2014/main" id="{85A3EBE7-3250-4D25-ACB8-3C70422059D9}"/>
              </a:ext>
            </a:extLst>
          </p:cNvPr>
          <p:cNvCxnSpPr/>
          <p:nvPr/>
        </p:nvCxnSpPr>
        <p:spPr>
          <a:xfrm flipV="1">
            <a:off x="4389120" y="2041409"/>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88D8D4-F3C4-400E-A421-A395948853C0}"/>
              </a:ext>
            </a:extLst>
          </p:cNvPr>
          <p:cNvCxnSpPr/>
          <p:nvPr/>
        </p:nvCxnSpPr>
        <p:spPr>
          <a:xfrm flipH="1">
            <a:off x="4846320" y="1878849"/>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F495CDE-3A80-4A7B-94BB-12E847F2BF63}"/>
              </a:ext>
            </a:extLst>
          </p:cNvPr>
          <p:cNvSpPr txBox="1"/>
          <p:nvPr/>
        </p:nvSpPr>
        <p:spPr>
          <a:xfrm>
            <a:off x="4704080" y="1741169"/>
            <a:ext cx="233680" cy="369332"/>
          </a:xfrm>
          <a:prstGeom prst="rect">
            <a:avLst/>
          </a:prstGeom>
          <a:noFill/>
        </p:spPr>
        <p:txBody>
          <a:bodyPr wrap="square" rtlCol="0">
            <a:spAutoFit/>
          </a:bodyPr>
          <a:lstStyle/>
          <a:p>
            <a:r>
              <a:rPr lang="en-US" dirty="0"/>
              <a:t>8</a:t>
            </a:r>
          </a:p>
        </p:txBody>
      </p:sp>
      <p:cxnSp>
        <p:nvCxnSpPr>
          <p:cNvPr id="79" name="Straight Arrow Connector 78">
            <a:extLst>
              <a:ext uri="{FF2B5EF4-FFF2-40B4-BE49-F238E27FC236}">
                <a16:creationId xmlns:a16="http://schemas.microsoft.com/office/drawing/2014/main" id="{19585455-55FD-4163-8C2E-8AC00B3C0EDA}"/>
              </a:ext>
            </a:extLst>
          </p:cNvPr>
          <p:cNvCxnSpPr/>
          <p:nvPr/>
        </p:nvCxnSpPr>
        <p:spPr>
          <a:xfrm flipV="1">
            <a:off x="4389120" y="2670779"/>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63E37BE-1959-4445-A653-FA09643D2EB5}"/>
              </a:ext>
            </a:extLst>
          </p:cNvPr>
          <p:cNvCxnSpPr/>
          <p:nvPr/>
        </p:nvCxnSpPr>
        <p:spPr>
          <a:xfrm flipH="1">
            <a:off x="4846320" y="2508219"/>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A81D502-1428-4AFE-8DBA-94A8C5F03B29}"/>
              </a:ext>
            </a:extLst>
          </p:cNvPr>
          <p:cNvSpPr txBox="1"/>
          <p:nvPr/>
        </p:nvSpPr>
        <p:spPr>
          <a:xfrm>
            <a:off x="4704080" y="2370539"/>
            <a:ext cx="233680" cy="369332"/>
          </a:xfrm>
          <a:prstGeom prst="rect">
            <a:avLst/>
          </a:prstGeom>
          <a:noFill/>
        </p:spPr>
        <p:txBody>
          <a:bodyPr wrap="square" rtlCol="0">
            <a:spAutoFit/>
          </a:bodyPr>
          <a:lstStyle/>
          <a:p>
            <a:r>
              <a:rPr lang="en-US" dirty="0"/>
              <a:t>8</a:t>
            </a:r>
          </a:p>
        </p:txBody>
      </p:sp>
      <p:cxnSp>
        <p:nvCxnSpPr>
          <p:cNvPr id="83" name="Straight Arrow Connector 82">
            <a:extLst>
              <a:ext uri="{FF2B5EF4-FFF2-40B4-BE49-F238E27FC236}">
                <a16:creationId xmlns:a16="http://schemas.microsoft.com/office/drawing/2014/main" id="{7546D58B-9197-48BD-95AB-94A459D47934}"/>
              </a:ext>
            </a:extLst>
          </p:cNvPr>
          <p:cNvCxnSpPr/>
          <p:nvPr/>
        </p:nvCxnSpPr>
        <p:spPr>
          <a:xfrm flipV="1">
            <a:off x="4429760" y="3384678"/>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E4EAF6B-CA2B-4DC8-BC32-74D98167DCF8}"/>
              </a:ext>
            </a:extLst>
          </p:cNvPr>
          <p:cNvCxnSpPr/>
          <p:nvPr/>
        </p:nvCxnSpPr>
        <p:spPr>
          <a:xfrm flipH="1">
            <a:off x="4886960" y="3222118"/>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10822D-07C0-4D4D-95B0-C2B1BAB0EAB8}"/>
              </a:ext>
            </a:extLst>
          </p:cNvPr>
          <p:cNvSpPr txBox="1"/>
          <p:nvPr/>
        </p:nvSpPr>
        <p:spPr>
          <a:xfrm>
            <a:off x="4744720" y="3084438"/>
            <a:ext cx="233680" cy="369332"/>
          </a:xfrm>
          <a:prstGeom prst="rect">
            <a:avLst/>
          </a:prstGeom>
          <a:noFill/>
        </p:spPr>
        <p:txBody>
          <a:bodyPr wrap="square" rtlCol="0">
            <a:spAutoFit/>
          </a:bodyPr>
          <a:lstStyle/>
          <a:p>
            <a:r>
              <a:rPr lang="en-US" dirty="0"/>
              <a:t>8</a:t>
            </a:r>
          </a:p>
        </p:txBody>
      </p:sp>
      <p:cxnSp>
        <p:nvCxnSpPr>
          <p:cNvPr id="87" name="Straight Arrow Connector 86">
            <a:extLst>
              <a:ext uri="{FF2B5EF4-FFF2-40B4-BE49-F238E27FC236}">
                <a16:creationId xmlns:a16="http://schemas.microsoft.com/office/drawing/2014/main" id="{F2131EAB-BB8D-4D9F-B76A-559C28AE10A7}"/>
              </a:ext>
            </a:extLst>
          </p:cNvPr>
          <p:cNvCxnSpPr/>
          <p:nvPr/>
        </p:nvCxnSpPr>
        <p:spPr>
          <a:xfrm flipV="1">
            <a:off x="4429760" y="4062642"/>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7745D98-CEF8-471F-ABF6-DF0732E83D03}"/>
              </a:ext>
            </a:extLst>
          </p:cNvPr>
          <p:cNvCxnSpPr/>
          <p:nvPr/>
        </p:nvCxnSpPr>
        <p:spPr>
          <a:xfrm flipH="1">
            <a:off x="4886960" y="3900082"/>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F9DEE33-C7C5-495A-924B-B7FD141CDCE4}"/>
              </a:ext>
            </a:extLst>
          </p:cNvPr>
          <p:cNvSpPr txBox="1"/>
          <p:nvPr/>
        </p:nvSpPr>
        <p:spPr>
          <a:xfrm>
            <a:off x="4744720" y="3762402"/>
            <a:ext cx="233680" cy="369332"/>
          </a:xfrm>
          <a:prstGeom prst="rect">
            <a:avLst/>
          </a:prstGeom>
          <a:noFill/>
        </p:spPr>
        <p:txBody>
          <a:bodyPr wrap="square" rtlCol="0">
            <a:spAutoFit/>
          </a:bodyPr>
          <a:lstStyle/>
          <a:p>
            <a:r>
              <a:rPr lang="en-US" dirty="0"/>
              <a:t>8</a:t>
            </a:r>
          </a:p>
        </p:txBody>
      </p:sp>
      <p:cxnSp>
        <p:nvCxnSpPr>
          <p:cNvPr id="91" name="Straight Arrow Connector 90">
            <a:extLst>
              <a:ext uri="{FF2B5EF4-FFF2-40B4-BE49-F238E27FC236}">
                <a16:creationId xmlns:a16="http://schemas.microsoft.com/office/drawing/2014/main" id="{CF71E026-7B2C-4E4A-8955-EEA12FFA172D}"/>
              </a:ext>
            </a:extLst>
          </p:cNvPr>
          <p:cNvCxnSpPr/>
          <p:nvPr/>
        </p:nvCxnSpPr>
        <p:spPr>
          <a:xfrm flipV="1">
            <a:off x="4429760" y="4771725"/>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AD6C3AC-CEAA-4B2A-B80D-35142CDC084D}"/>
              </a:ext>
            </a:extLst>
          </p:cNvPr>
          <p:cNvCxnSpPr/>
          <p:nvPr/>
        </p:nvCxnSpPr>
        <p:spPr>
          <a:xfrm flipH="1">
            <a:off x="4886960" y="4609165"/>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20B1712-9A83-4897-A8D5-AF952370BA0B}"/>
              </a:ext>
            </a:extLst>
          </p:cNvPr>
          <p:cNvSpPr txBox="1"/>
          <p:nvPr/>
        </p:nvSpPr>
        <p:spPr>
          <a:xfrm>
            <a:off x="4744720" y="4471485"/>
            <a:ext cx="233680" cy="369332"/>
          </a:xfrm>
          <a:prstGeom prst="rect">
            <a:avLst/>
          </a:prstGeom>
          <a:noFill/>
        </p:spPr>
        <p:txBody>
          <a:bodyPr wrap="square" rtlCol="0">
            <a:spAutoFit/>
          </a:bodyPr>
          <a:lstStyle/>
          <a:p>
            <a:r>
              <a:rPr lang="en-US" dirty="0"/>
              <a:t>8</a:t>
            </a:r>
          </a:p>
        </p:txBody>
      </p:sp>
      <p:cxnSp>
        <p:nvCxnSpPr>
          <p:cNvPr id="95" name="Straight Arrow Connector 94">
            <a:extLst>
              <a:ext uri="{FF2B5EF4-FFF2-40B4-BE49-F238E27FC236}">
                <a16:creationId xmlns:a16="http://schemas.microsoft.com/office/drawing/2014/main" id="{015447EE-5CF0-4A8C-AE0E-24725A27AD66}"/>
              </a:ext>
            </a:extLst>
          </p:cNvPr>
          <p:cNvCxnSpPr/>
          <p:nvPr/>
        </p:nvCxnSpPr>
        <p:spPr>
          <a:xfrm flipV="1">
            <a:off x="4429760" y="5446628"/>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336CD3A-7A03-4EC8-AF1A-DF3B0BD51E2C}"/>
              </a:ext>
            </a:extLst>
          </p:cNvPr>
          <p:cNvCxnSpPr/>
          <p:nvPr/>
        </p:nvCxnSpPr>
        <p:spPr>
          <a:xfrm flipH="1">
            <a:off x="4886960" y="5284068"/>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7F0A8510-0807-4129-88DD-66165E785FF9}"/>
              </a:ext>
            </a:extLst>
          </p:cNvPr>
          <p:cNvSpPr txBox="1"/>
          <p:nvPr/>
        </p:nvSpPr>
        <p:spPr>
          <a:xfrm>
            <a:off x="4744720" y="5146388"/>
            <a:ext cx="233680" cy="369332"/>
          </a:xfrm>
          <a:prstGeom prst="rect">
            <a:avLst/>
          </a:prstGeom>
          <a:noFill/>
        </p:spPr>
        <p:txBody>
          <a:bodyPr wrap="square" rtlCol="0">
            <a:spAutoFit/>
          </a:bodyPr>
          <a:lstStyle/>
          <a:p>
            <a:r>
              <a:rPr lang="en-US" dirty="0"/>
              <a:t>8</a:t>
            </a:r>
          </a:p>
        </p:txBody>
      </p:sp>
      <p:cxnSp>
        <p:nvCxnSpPr>
          <p:cNvPr id="105" name="Straight Arrow Connector 104">
            <a:extLst>
              <a:ext uri="{FF2B5EF4-FFF2-40B4-BE49-F238E27FC236}">
                <a16:creationId xmlns:a16="http://schemas.microsoft.com/office/drawing/2014/main" id="{BAD5C462-48EA-480B-9F1B-5EFD8D57B337}"/>
              </a:ext>
            </a:extLst>
          </p:cNvPr>
          <p:cNvCxnSpPr/>
          <p:nvPr/>
        </p:nvCxnSpPr>
        <p:spPr>
          <a:xfrm flipV="1">
            <a:off x="4409440" y="6117531"/>
            <a:ext cx="134112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DF7EE53-B91C-4594-B823-709F11CF337F}"/>
              </a:ext>
            </a:extLst>
          </p:cNvPr>
          <p:cNvCxnSpPr/>
          <p:nvPr/>
        </p:nvCxnSpPr>
        <p:spPr>
          <a:xfrm flipH="1">
            <a:off x="4866640" y="5954971"/>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575CF1B-EEAF-475B-96BA-119530BE3B60}"/>
              </a:ext>
            </a:extLst>
          </p:cNvPr>
          <p:cNvSpPr txBox="1"/>
          <p:nvPr/>
        </p:nvSpPr>
        <p:spPr>
          <a:xfrm>
            <a:off x="4724400" y="5817291"/>
            <a:ext cx="233680" cy="369332"/>
          </a:xfrm>
          <a:prstGeom prst="rect">
            <a:avLst/>
          </a:prstGeom>
          <a:noFill/>
        </p:spPr>
        <p:txBody>
          <a:bodyPr wrap="square" rtlCol="0">
            <a:spAutoFit/>
          </a:bodyPr>
          <a:lstStyle/>
          <a:p>
            <a:r>
              <a:rPr lang="en-US" dirty="0"/>
              <a:t>8</a:t>
            </a:r>
          </a:p>
        </p:txBody>
      </p:sp>
      <p:cxnSp>
        <p:nvCxnSpPr>
          <p:cNvPr id="109" name="Straight Arrow Connector 108">
            <a:extLst>
              <a:ext uri="{FF2B5EF4-FFF2-40B4-BE49-F238E27FC236}">
                <a16:creationId xmlns:a16="http://schemas.microsoft.com/office/drawing/2014/main" id="{FC87078C-5BF5-42AF-A39A-26992A840702}"/>
              </a:ext>
            </a:extLst>
          </p:cNvPr>
          <p:cNvCxnSpPr>
            <a:cxnSpLocks/>
          </p:cNvCxnSpPr>
          <p:nvPr/>
        </p:nvCxnSpPr>
        <p:spPr>
          <a:xfrm>
            <a:off x="7386320" y="3709954"/>
            <a:ext cx="3464560" cy="0"/>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1E6B86D-6574-400D-822E-1C1D5FAF1F53}"/>
              </a:ext>
            </a:extLst>
          </p:cNvPr>
          <p:cNvCxnSpPr/>
          <p:nvPr/>
        </p:nvCxnSpPr>
        <p:spPr>
          <a:xfrm flipH="1">
            <a:off x="7843520" y="3543822"/>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A4ED7D3-BE50-4810-827D-EDF24C813501}"/>
              </a:ext>
            </a:extLst>
          </p:cNvPr>
          <p:cNvSpPr txBox="1"/>
          <p:nvPr/>
        </p:nvSpPr>
        <p:spPr>
          <a:xfrm>
            <a:off x="7701280" y="3406142"/>
            <a:ext cx="233680" cy="369332"/>
          </a:xfrm>
          <a:prstGeom prst="rect">
            <a:avLst/>
          </a:prstGeom>
          <a:noFill/>
        </p:spPr>
        <p:txBody>
          <a:bodyPr wrap="square" rtlCol="0">
            <a:spAutoFit/>
          </a:bodyPr>
          <a:lstStyle/>
          <a:p>
            <a:r>
              <a:rPr lang="en-US" dirty="0"/>
              <a:t>8</a:t>
            </a:r>
          </a:p>
        </p:txBody>
      </p:sp>
      <p:cxnSp>
        <p:nvCxnSpPr>
          <p:cNvPr id="14" name="Straight Arrow Connector 13">
            <a:extLst>
              <a:ext uri="{FF2B5EF4-FFF2-40B4-BE49-F238E27FC236}">
                <a16:creationId xmlns:a16="http://schemas.microsoft.com/office/drawing/2014/main" id="{9834BF1D-8768-4DA2-9BE8-3960BC0FF3EF}"/>
              </a:ext>
            </a:extLst>
          </p:cNvPr>
          <p:cNvCxnSpPr>
            <a:cxnSpLocks/>
            <a:endCxn id="66" idx="2"/>
          </p:cNvCxnSpPr>
          <p:nvPr/>
        </p:nvCxnSpPr>
        <p:spPr>
          <a:xfrm>
            <a:off x="4038600" y="721361"/>
            <a:ext cx="0" cy="573889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C2143E-0518-4BDD-9AD4-454E640A475E}"/>
              </a:ext>
            </a:extLst>
          </p:cNvPr>
          <p:cNvCxnSpPr>
            <a:cxnSpLocks/>
          </p:cNvCxnSpPr>
          <p:nvPr/>
        </p:nvCxnSpPr>
        <p:spPr>
          <a:xfrm>
            <a:off x="1371600" y="717789"/>
            <a:ext cx="2651761" cy="1"/>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5DBE897-7386-4B62-9AFB-E6D93D8F08E4}"/>
              </a:ext>
            </a:extLst>
          </p:cNvPr>
          <p:cNvSpPr txBox="1"/>
          <p:nvPr/>
        </p:nvSpPr>
        <p:spPr>
          <a:xfrm>
            <a:off x="1485901" y="404748"/>
            <a:ext cx="2202177" cy="369332"/>
          </a:xfrm>
          <a:prstGeom prst="rect">
            <a:avLst/>
          </a:prstGeom>
          <a:noFill/>
        </p:spPr>
        <p:txBody>
          <a:bodyPr wrap="square" rtlCol="0">
            <a:spAutoFit/>
          </a:bodyPr>
          <a:lstStyle/>
          <a:p>
            <a:r>
              <a:rPr lang="en-US" dirty="0"/>
              <a:t>Address(9 </a:t>
            </a:r>
            <a:r>
              <a:rPr lang="en-US" dirty="0" err="1"/>
              <a:t>downto</a:t>
            </a:r>
            <a:r>
              <a:rPr lang="en-US" dirty="0"/>
              <a:t> 0)</a:t>
            </a:r>
          </a:p>
        </p:txBody>
      </p:sp>
      <p:sp>
        <p:nvSpPr>
          <p:cNvPr id="118" name="TextBox 117">
            <a:extLst>
              <a:ext uri="{FF2B5EF4-FFF2-40B4-BE49-F238E27FC236}">
                <a16:creationId xmlns:a16="http://schemas.microsoft.com/office/drawing/2014/main" id="{C888E9CD-1C06-4ED1-A7C4-0D968A3809B9}"/>
              </a:ext>
            </a:extLst>
          </p:cNvPr>
          <p:cNvSpPr txBox="1"/>
          <p:nvPr/>
        </p:nvSpPr>
        <p:spPr>
          <a:xfrm>
            <a:off x="4058915" y="200137"/>
            <a:ext cx="2553964" cy="369332"/>
          </a:xfrm>
          <a:prstGeom prst="rect">
            <a:avLst/>
          </a:prstGeom>
          <a:noFill/>
        </p:spPr>
        <p:txBody>
          <a:bodyPr wrap="square" rtlCol="0">
            <a:spAutoFit/>
          </a:bodyPr>
          <a:lstStyle/>
          <a:p>
            <a:r>
              <a:rPr lang="en-US" dirty="0"/>
              <a:t>Address(12 </a:t>
            </a:r>
            <a:r>
              <a:rPr lang="en-US" dirty="0" err="1"/>
              <a:t>downto</a:t>
            </a:r>
            <a:r>
              <a:rPr lang="en-US" dirty="0"/>
              <a:t> 10)</a:t>
            </a:r>
          </a:p>
        </p:txBody>
      </p:sp>
      <p:cxnSp>
        <p:nvCxnSpPr>
          <p:cNvPr id="119" name="Straight Arrow Connector 118">
            <a:extLst>
              <a:ext uri="{FF2B5EF4-FFF2-40B4-BE49-F238E27FC236}">
                <a16:creationId xmlns:a16="http://schemas.microsoft.com/office/drawing/2014/main" id="{22BE5B95-0C55-4DD3-9372-1AA806BE37F1}"/>
              </a:ext>
            </a:extLst>
          </p:cNvPr>
          <p:cNvCxnSpPr>
            <a:cxnSpLocks/>
          </p:cNvCxnSpPr>
          <p:nvPr/>
        </p:nvCxnSpPr>
        <p:spPr>
          <a:xfrm>
            <a:off x="4155440" y="596024"/>
            <a:ext cx="2651761" cy="1"/>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202EAB3-5BF1-4628-A175-7B8D0EBEEBAB}"/>
              </a:ext>
            </a:extLst>
          </p:cNvPr>
          <p:cNvCxnSpPr>
            <a:cxnSpLocks/>
          </p:cNvCxnSpPr>
          <p:nvPr/>
        </p:nvCxnSpPr>
        <p:spPr>
          <a:xfrm>
            <a:off x="6807201" y="596024"/>
            <a:ext cx="0" cy="1959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F328A70E-EC98-43FD-95A0-99323EC82A09}"/>
              </a:ext>
            </a:extLst>
          </p:cNvPr>
          <p:cNvSpPr txBox="1"/>
          <p:nvPr/>
        </p:nvSpPr>
        <p:spPr>
          <a:xfrm>
            <a:off x="6869748" y="2370539"/>
            <a:ext cx="2455544" cy="369332"/>
          </a:xfrm>
          <a:prstGeom prst="rect">
            <a:avLst/>
          </a:prstGeom>
          <a:noFill/>
        </p:spPr>
        <p:txBody>
          <a:bodyPr wrap="square" rtlCol="0">
            <a:spAutoFit/>
          </a:bodyPr>
          <a:lstStyle/>
          <a:p>
            <a:r>
              <a:rPr lang="en-US" dirty="0"/>
              <a:t>Select Input</a:t>
            </a:r>
          </a:p>
        </p:txBody>
      </p:sp>
      <p:sp>
        <p:nvSpPr>
          <p:cNvPr id="122" name="TextBox 121">
            <a:extLst>
              <a:ext uri="{FF2B5EF4-FFF2-40B4-BE49-F238E27FC236}">
                <a16:creationId xmlns:a16="http://schemas.microsoft.com/office/drawing/2014/main" id="{BB909DB0-70A3-4F79-9B71-88F14AE5B8DF}"/>
              </a:ext>
            </a:extLst>
          </p:cNvPr>
          <p:cNvSpPr txBox="1"/>
          <p:nvPr/>
        </p:nvSpPr>
        <p:spPr>
          <a:xfrm>
            <a:off x="6869748" y="4676465"/>
            <a:ext cx="2455544" cy="1200329"/>
          </a:xfrm>
          <a:prstGeom prst="rect">
            <a:avLst/>
          </a:prstGeom>
          <a:noFill/>
        </p:spPr>
        <p:txBody>
          <a:bodyPr wrap="square" rtlCol="0">
            <a:spAutoFit/>
          </a:bodyPr>
          <a:lstStyle/>
          <a:p>
            <a:r>
              <a:rPr lang="en-US" dirty="0"/>
              <a:t>This is eight 8:1 </a:t>
            </a:r>
            <a:r>
              <a:rPr lang="en-US" dirty="0" err="1"/>
              <a:t>muxes</a:t>
            </a:r>
            <a:endParaRPr lang="en-US" dirty="0"/>
          </a:p>
          <a:p>
            <a:r>
              <a:rPr lang="en-US" dirty="0"/>
              <a:t>One mux per bit for a total of 8 </a:t>
            </a:r>
            <a:r>
              <a:rPr lang="en-US" dirty="0" err="1"/>
              <a:t>muxes</a:t>
            </a:r>
            <a:r>
              <a:rPr lang="en-US" dirty="0"/>
              <a:t> and 8 bits.</a:t>
            </a:r>
          </a:p>
        </p:txBody>
      </p:sp>
      <p:sp>
        <p:nvSpPr>
          <p:cNvPr id="123" name="TextBox 122">
            <a:extLst>
              <a:ext uri="{FF2B5EF4-FFF2-40B4-BE49-F238E27FC236}">
                <a16:creationId xmlns:a16="http://schemas.microsoft.com/office/drawing/2014/main" id="{8984965E-ED0E-4082-9EE2-F17B3ED2A599}"/>
              </a:ext>
            </a:extLst>
          </p:cNvPr>
          <p:cNvSpPr txBox="1"/>
          <p:nvPr/>
        </p:nvSpPr>
        <p:spPr>
          <a:xfrm>
            <a:off x="8148320" y="3311928"/>
            <a:ext cx="2936240" cy="369332"/>
          </a:xfrm>
          <a:prstGeom prst="rect">
            <a:avLst/>
          </a:prstGeom>
          <a:noFill/>
        </p:spPr>
        <p:txBody>
          <a:bodyPr wrap="square" rtlCol="0">
            <a:spAutoFit/>
          </a:bodyPr>
          <a:lstStyle/>
          <a:p>
            <a:r>
              <a:rPr lang="en-US" dirty="0"/>
              <a:t>Data Output (7 </a:t>
            </a:r>
            <a:r>
              <a:rPr lang="en-US" dirty="0" err="1"/>
              <a:t>downto</a:t>
            </a:r>
            <a:r>
              <a:rPr lang="en-US" dirty="0"/>
              <a:t> 0)</a:t>
            </a:r>
          </a:p>
        </p:txBody>
      </p:sp>
      <p:sp>
        <p:nvSpPr>
          <p:cNvPr id="125" name="Rectangle 124">
            <a:extLst>
              <a:ext uri="{FF2B5EF4-FFF2-40B4-BE49-F238E27FC236}">
                <a16:creationId xmlns:a16="http://schemas.microsoft.com/office/drawing/2014/main" id="{5C3AFE62-83B8-4F22-8458-D6E8FE66C190}"/>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97596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2DD1C0-0336-4EC9-BF31-9841879ADB3F}"/>
              </a:ext>
            </a:extLst>
          </p:cNvPr>
          <p:cNvSpPr/>
          <p:nvPr/>
        </p:nvSpPr>
        <p:spPr>
          <a:xfrm>
            <a:off x="223520" y="35416"/>
            <a:ext cx="6096000" cy="369332"/>
          </a:xfrm>
          <a:prstGeom prst="rect">
            <a:avLst/>
          </a:prstGeom>
        </p:spPr>
        <p:txBody>
          <a:bodyPr>
            <a:spAutoFit/>
          </a:bodyPr>
          <a:lstStyle/>
          <a:p>
            <a:r>
              <a:rPr lang="en-US"/>
              <a:t>Problem III </a:t>
            </a:r>
            <a:r>
              <a:rPr lang="en-US" dirty="0"/>
              <a:t>part 4</a:t>
            </a:r>
          </a:p>
        </p:txBody>
      </p:sp>
      <p:sp>
        <p:nvSpPr>
          <p:cNvPr id="3" name="Rectangle 2">
            <a:extLst>
              <a:ext uri="{FF2B5EF4-FFF2-40B4-BE49-F238E27FC236}">
                <a16:creationId xmlns:a16="http://schemas.microsoft.com/office/drawing/2014/main" id="{23DAFEDD-0948-4635-A708-48B1F99B1543}"/>
              </a:ext>
            </a:extLst>
          </p:cNvPr>
          <p:cNvSpPr/>
          <p:nvPr/>
        </p:nvSpPr>
        <p:spPr>
          <a:xfrm>
            <a:off x="3784601" y="3943469"/>
            <a:ext cx="70104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1kx8</a:t>
            </a:r>
          </a:p>
          <a:p>
            <a:pPr algn="ctr"/>
            <a:r>
              <a:rPr lang="en-US" sz="1400" dirty="0"/>
              <a:t>ROM</a:t>
            </a:r>
          </a:p>
        </p:txBody>
      </p:sp>
      <p:cxnSp>
        <p:nvCxnSpPr>
          <p:cNvPr id="8" name="Straight Arrow Connector 7">
            <a:extLst>
              <a:ext uri="{FF2B5EF4-FFF2-40B4-BE49-F238E27FC236}">
                <a16:creationId xmlns:a16="http://schemas.microsoft.com/office/drawing/2014/main" id="{6140EBBA-6129-4607-9B3F-E139DFA01C9C}"/>
              </a:ext>
            </a:extLst>
          </p:cNvPr>
          <p:cNvCxnSpPr>
            <a:cxnSpLocks/>
            <a:stCxn id="3" idx="3"/>
          </p:cNvCxnSpPr>
          <p:nvPr/>
        </p:nvCxnSpPr>
        <p:spPr>
          <a:xfrm>
            <a:off x="4485641" y="4258429"/>
            <a:ext cx="2621280" cy="12628"/>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4F61B18-CB26-4E7B-B848-8472A6E826FB}"/>
              </a:ext>
            </a:extLst>
          </p:cNvPr>
          <p:cNvCxnSpPr/>
          <p:nvPr/>
        </p:nvCxnSpPr>
        <p:spPr>
          <a:xfrm flipH="1">
            <a:off x="4942841" y="4092297"/>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700A4B-FC99-450A-9F58-BE10B83F32F5}"/>
              </a:ext>
            </a:extLst>
          </p:cNvPr>
          <p:cNvSpPr txBox="1"/>
          <p:nvPr/>
        </p:nvSpPr>
        <p:spPr>
          <a:xfrm>
            <a:off x="4800601" y="3954617"/>
            <a:ext cx="233680" cy="369332"/>
          </a:xfrm>
          <a:prstGeom prst="rect">
            <a:avLst/>
          </a:prstGeom>
          <a:noFill/>
        </p:spPr>
        <p:txBody>
          <a:bodyPr wrap="square" rtlCol="0">
            <a:spAutoFit/>
          </a:bodyPr>
          <a:lstStyle/>
          <a:p>
            <a:r>
              <a:rPr lang="en-US" dirty="0"/>
              <a:t>8</a:t>
            </a:r>
          </a:p>
        </p:txBody>
      </p:sp>
      <p:cxnSp>
        <p:nvCxnSpPr>
          <p:cNvPr id="14" name="Straight Arrow Connector 13">
            <a:extLst>
              <a:ext uri="{FF2B5EF4-FFF2-40B4-BE49-F238E27FC236}">
                <a16:creationId xmlns:a16="http://schemas.microsoft.com/office/drawing/2014/main" id="{9834BF1D-8768-4DA2-9BE8-3960BC0FF3EF}"/>
              </a:ext>
            </a:extLst>
          </p:cNvPr>
          <p:cNvCxnSpPr>
            <a:cxnSpLocks/>
            <a:endCxn id="3" idx="0"/>
          </p:cNvCxnSpPr>
          <p:nvPr/>
        </p:nvCxnSpPr>
        <p:spPr>
          <a:xfrm>
            <a:off x="4135121" y="3696058"/>
            <a:ext cx="0" cy="24741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C2143E-0518-4BDD-9AD4-454E640A475E}"/>
              </a:ext>
            </a:extLst>
          </p:cNvPr>
          <p:cNvCxnSpPr>
            <a:cxnSpLocks/>
          </p:cNvCxnSpPr>
          <p:nvPr/>
        </p:nvCxnSpPr>
        <p:spPr>
          <a:xfrm flipV="1">
            <a:off x="641148" y="3692487"/>
            <a:ext cx="3478734" cy="27548"/>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5DBE897-7386-4B62-9AFB-E6D93D8F08E4}"/>
              </a:ext>
            </a:extLst>
          </p:cNvPr>
          <p:cNvSpPr txBox="1"/>
          <p:nvPr/>
        </p:nvSpPr>
        <p:spPr>
          <a:xfrm>
            <a:off x="641148" y="3287079"/>
            <a:ext cx="2651760" cy="369332"/>
          </a:xfrm>
          <a:prstGeom prst="rect">
            <a:avLst/>
          </a:prstGeom>
          <a:noFill/>
        </p:spPr>
        <p:txBody>
          <a:bodyPr wrap="square" rtlCol="0">
            <a:spAutoFit/>
          </a:bodyPr>
          <a:lstStyle/>
          <a:p>
            <a:r>
              <a:rPr lang="en-US" dirty="0"/>
              <a:t>‘0’ &amp; Address(8 </a:t>
            </a:r>
            <a:r>
              <a:rPr lang="en-US" dirty="0" err="1"/>
              <a:t>downto</a:t>
            </a:r>
            <a:r>
              <a:rPr lang="en-US" dirty="0"/>
              <a:t> 0)</a:t>
            </a:r>
          </a:p>
        </p:txBody>
      </p:sp>
      <p:cxnSp>
        <p:nvCxnSpPr>
          <p:cNvPr id="50" name="Straight Arrow Connector 49">
            <a:extLst>
              <a:ext uri="{FF2B5EF4-FFF2-40B4-BE49-F238E27FC236}">
                <a16:creationId xmlns:a16="http://schemas.microsoft.com/office/drawing/2014/main" id="{7ECE9D9D-59C6-406D-8795-3BC057B03462}"/>
              </a:ext>
            </a:extLst>
          </p:cNvPr>
          <p:cNvCxnSpPr>
            <a:cxnSpLocks/>
          </p:cNvCxnSpPr>
          <p:nvPr/>
        </p:nvCxnSpPr>
        <p:spPr>
          <a:xfrm flipV="1">
            <a:off x="5521961" y="4793337"/>
            <a:ext cx="354584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F9DE08A-DF19-44A1-AF30-421085C5CB75}"/>
              </a:ext>
            </a:extLst>
          </p:cNvPr>
          <p:cNvCxnSpPr/>
          <p:nvPr/>
        </p:nvCxnSpPr>
        <p:spPr>
          <a:xfrm>
            <a:off x="5521961" y="4254857"/>
            <a:ext cx="0" cy="57404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CACC7F3-B385-40B0-A1F7-5540DF9F7DC8}"/>
              </a:ext>
            </a:extLst>
          </p:cNvPr>
          <p:cNvCxnSpPr>
            <a:cxnSpLocks/>
          </p:cNvCxnSpPr>
          <p:nvPr/>
        </p:nvCxnSpPr>
        <p:spPr>
          <a:xfrm flipH="1">
            <a:off x="6065521" y="4605377"/>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E38D35C-CEBA-46BD-8A4E-2D27B2EF1CF2}"/>
              </a:ext>
            </a:extLst>
          </p:cNvPr>
          <p:cNvSpPr txBox="1"/>
          <p:nvPr/>
        </p:nvSpPr>
        <p:spPr>
          <a:xfrm>
            <a:off x="5923281" y="4467697"/>
            <a:ext cx="233680" cy="369332"/>
          </a:xfrm>
          <a:prstGeom prst="rect">
            <a:avLst/>
          </a:prstGeom>
          <a:noFill/>
        </p:spPr>
        <p:txBody>
          <a:bodyPr wrap="square" rtlCol="0">
            <a:spAutoFit/>
          </a:bodyPr>
          <a:lstStyle/>
          <a:p>
            <a:r>
              <a:rPr lang="en-US" dirty="0"/>
              <a:t>6</a:t>
            </a:r>
          </a:p>
        </p:txBody>
      </p:sp>
      <p:sp>
        <p:nvSpPr>
          <p:cNvPr id="56" name="TextBox 55">
            <a:extLst>
              <a:ext uri="{FF2B5EF4-FFF2-40B4-BE49-F238E27FC236}">
                <a16:creationId xmlns:a16="http://schemas.microsoft.com/office/drawing/2014/main" id="{56F6C92E-C467-4B77-A80A-43293BD386F6}"/>
              </a:ext>
            </a:extLst>
          </p:cNvPr>
          <p:cNvSpPr txBox="1"/>
          <p:nvPr/>
        </p:nvSpPr>
        <p:spPr>
          <a:xfrm>
            <a:off x="6416041" y="4403613"/>
            <a:ext cx="2651760" cy="369332"/>
          </a:xfrm>
          <a:prstGeom prst="rect">
            <a:avLst/>
          </a:prstGeom>
          <a:noFill/>
        </p:spPr>
        <p:txBody>
          <a:bodyPr wrap="square" rtlCol="0">
            <a:spAutoFit/>
          </a:bodyPr>
          <a:lstStyle/>
          <a:p>
            <a:r>
              <a:rPr lang="en-US" dirty="0"/>
              <a:t>Data output (5 </a:t>
            </a:r>
            <a:r>
              <a:rPr lang="en-US" dirty="0" err="1"/>
              <a:t>downto</a:t>
            </a:r>
            <a:r>
              <a:rPr lang="en-US" dirty="0"/>
              <a:t> 0)</a:t>
            </a:r>
          </a:p>
        </p:txBody>
      </p:sp>
      <p:sp>
        <p:nvSpPr>
          <p:cNvPr id="58" name="TextBox 57">
            <a:extLst>
              <a:ext uri="{FF2B5EF4-FFF2-40B4-BE49-F238E27FC236}">
                <a16:creationId xmlns:a16="http://schemas.microsoft.com/office/drawing/2014/main" id="{F7D98332-C866-4398-807F-0D3CFDC7E55A}"/>
              </a:ext>
            </a:extLst>
          </p:cNvPr>
          <p:cNvSpPr txBox="1"/>
          <p:nvPr/>
        </p:nvSpPr>
        <p:spPr>
          <a:xfrm>
            <a:off x="6319520" y="3517565"/>
            <a:ext cx="4502564" cy="646331"/>
          </a:xfrm>
          <a:prstGeom prst="rect">
            <a:avLst/>
          </a:prstGeom>
          <a:noFill/>
        </p:spPr>
        <p:txBody>
          <a:bodyPr wrap="square" rtlCol="0">
            <a:spAutoFit/>
          </a:bodyPr>
          <a:lstStyle/>
          <a:p>
            <a:r>
              <a:rPr lang="en-US" dirty="0"/>
              <a:t>Not Connected to Anything </a:t>
            </a:r>
          </a:p>
          <a:p>
            <a:r>
              <a:rPr lang="en-US" dirty="0"/>
              <a:t>(bits 7 </a:t>
            </a:r>
            <a:r>
              <a:rPr lang="en-US" dirty="0" err="1"/>
              <a:t>downto</a:t>
            </a:r>
            <a:r>
              <a:rPr lang="en-US" dirty="0"/>
              <a:t> 6)</a:t>
            </a:r>
          </a:p>
        </p:txBody>
      </p:sp>
      <p:cxnSp>
        <p:nvCxnSpPr>
          <p:cNvPr id="67" name="Straight Connector 66">
            <a:extLst>
              <a:ext uri="{FF2B5EF4-FFF2-40B4-BE49-F238E27FC236}">
                <a16:creationId xmlns:a16="http://schemas.microsoft.com/office/drawing/2014/main" id="{F0EF2A90-337C-4B2E-8720-881A550FBEBB}"/>
              </a:ext>
            </a:extLst>
          </p:cNvPr>
          <p:cNvCxnSpPr/>
          <p:nvPr/>
        </p:nvCxnSpPr>
        <p:spPr>
          <a:xfrm flipH="1">
            <a:off x="6029961" y="4083097"/>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6AF30FF-2CF1-4A5C-A7B5-ECE7AFC49415}"/>
              </a:ext>
            </a:extLst>
          </p:cNvPr>
          <p:cNvSpPr txBox="1"/>
          <p:nvPr/>
        </p:nvSpPr>
        <p:spPr>
          <a:xfrm>
            <a:off x="5958841" y="3929737"/>
            <a:ext cx="233680" cy="369332"/>
          </a:xfrm>
          <a:prstGeom prst="rect">
            <a:avLst/>
          </a:prstGeom>
          <a:noFill/>
        </p:spPr>
        <p:txBody>
          <a:bodyPr wrap="square" rtlCol="0">
            <a:spAutoFit/>
          </a:bodyPr>
          <a:lstStyle/>
          <a:p>
            <a:r>
              <a:rPr lang="en-US" dirty="0"/>
              <a:t>2</a:t>
            </a:r>
          </a:p>
        </p:txBody>
      </p:sp>
      <p:cxnSp>
        <p:nvCxnSpPr>
          <p:cNvPr id="69" name="Straight Connector 68">
            <a:extLst>
              <a:ext uri="{FF2B5EF4-FFF2-40B4-BE49-F238E27FC236}">
                <a16:creationId xmlns:a16="http://schemas.microsoft.com/office/drawing/2014/main" id="{2F45682B-207F-4FEC-8668-6A4CA414C976}"/>
              </a:ext>
            </a:extLst>
          </p:cNvPr>
          <p:cNvCxnSpPr/>
          <p:nvPr/>
        </p:nvCxnSpPr>
        <p:spPr>
          <a:xfrm flipH="1">
            <a:off x="6944360" y="4076783"/>
            <a:ext cx="254000" cy="37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2D84F45-999E-4DE0-9EA9-3D2F32A78A41}"/>
              </a:ext>
            </a:extLst>
          </p:cNvPr>
          <p:cNvCxnSpPr>
            <a:cxnSpLocks/>
          </p:cNvCxnSpPr>
          <p:nvPr/>
        </p:nvCxnSpPr>
        <p:spPr>
          <a:xfrm>
            <a:off x="6964679" y="4135270"/>
            <a:ext cx="254000" cy="314965"/>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93BE88E-28BC-4B29-B5F7-2E6DABE11645}"/>
              </a:ext>
            </a:extLst>
          </p:cNvPr>
          <p:cNvSpPr txBox="1"/>
          <p:nvPr/>
        </p:nvSpPr>
        <p:spPr>
          <a:xfrm>
            <a:off x="541035" y="3954617"/>
            <a:ext cx="4502564" cy="1200329"/>
          </a:xfrm>
          <a:prstGeom prst="rect">
            <a:avLst/>
          </a:prstGeom>
          <a:noFill/>
        </p:spPr>
        <p:txBody>
          <a:bodyPr wrap="square" rtlCol="0">
            <a:spAutoFit/>
          </a:bodyPr>
          <a:lstStyle/>
          <a:p>
            <a:r>
              <a:rPr lang="en-US" dirty="0"/>
              <a:t>Address Bit (9) is connected</a:t>
            </a:r>
          </a:p>
          <a:p>
            <a:r>
              <a:rPr lang="en-US" dirty="0"/>
              <a:t>To ground (a ‘0’) so it only uses</a:t>
            </a:r>
          </a:p>
          <a:p>
            <a:r>
              <a:rPr lang="en-US" dirty="0"/>
              <a:t>Half of the memory.</a:t>
            </a:r>
          </a:p>
          <a:p>
            <a:r>
              <a:rPr lang="en-US" dirty="0"/>
              <a:t>It only uses 512 locations out of 1024</a:t>
            </a:r>
          </a:p>
        </p:txBody>
      </p:sp>
      <p:sp>
        <p:nvSpPr>
          <p:cNvPr id="72" name="TextBox 71">
            <a:extLst>
              <a:ext uri="{FF2B5EF4-FFF2-40B4-BE49-F238E27FC236}">
                <a16:creationId xmlns:a16="http://schemas.microsoft.com/office/drawing/2014/main" id="{1AC30841-03AC-43FD-A34C-56BCD60CFE40}"/>
              </a:ext>
            </a:extLst>
          </p:cNvPr>
          <p:cNvSpPr txBox="1"/>
          <p:nvPr/>
        </p:nvSpPr>
        <p:spPr>
          <a:xfrm>
            <a:off x="5600715" y="5033669"/>
            <a:ext cx="4502564" cy="646331"/>
          </a:xfrm>
          <a:prstGeom prst="rect">
            <a:avLst/>
          </a:prstGeom>
          <a:noFill/>
        </p:spPr>
        <p:txBody>
          <a:bodyPr wrap="square" rtlCol="0">
            <a:spAutoFit/>
          </a:bodyPr>
          <a:lstStyle/>
          <a:p>
            <a:r>
              <a:rPr lang="en-US" dirty="0"/>
              <a:t>Data bits 7 and 6 don’t get connected </a:t>
            </a:r>
          </a:p>
          <a:p>
            <a:r>
              <a:rPr lang="en-US" dirty="0"/>
              <a:t>They don’t do anything, aren’t connected.</a:t>
            </a:r>
          </a:p>
        </p:txBody>
      </p:sp>
      <p:sp>
        <p:nvSpPr>
          <p:cNvPr id="74" name="Rectangle 73">
            <a:extLst>
              <a:ext uri="{FF2B5EF4-FFF2-40B4-BE49-F238E27FC236}">
                <a16:creationId xmlns:a16="http://schemas.microsoft.com/office/drawing/2014/main" id="{2DAA02C8-41F9-4F47-A495-1F62064E7D2E}"/>
              </a:ext>
            </a:extLst>
          </p:cNvPr>
          <p:cNvSpPr/>
          <p:nvPr/>
        </p:nvSpPr>
        <p:spPr>
          <a:xfrm>
            <a:off x="10822084" y="20280"/>
            <a:ext cx="1369916" cy="369332"/>
          </a:xfrm>
          <a:prstGeom prst="rect">
            <a:avLst/>
          </a:prstGeom>
        </p:spPr>
        <p:txBody>
          <a:bodyPr wrap="square">
            <a:spAutoFit/>
          </a:bodyPr>
          <a:lstStyle/>
          <a:p>
            <a:r>
              <a:rPr lang="en-US" dirty="0"/>
              <a:t>Greg Bolling</a:t>
            </a:r>
          </a:p>
        </p:txBody>
      </p:sp>
      <p:sp>
        <p:nvSpPr>
          <p:cNvPr id="16" name="Rectangle 15">
            <a:extLst>
              <a:ext uri="{FF2B5EF4-FFF2-40B4-BE49-F238E27FC236}">
                <a16:creationId xmlns:a16="http://schemas.microsoft.com/office/drawing/2014/main" id="{529994FC-4383-4635-BCF7-3AAB15F9A06F}"/>
              </a:ext>
            </a:extLst>
          </p:cNvPr>
          <p:cNvSpPr/>
          <p:nvPr/>
        </p:nvSpPr>
        <p:spPr>
          <a:xfrm>
            <a:off x="4292601" y="489404"/>
            <a:ext cx="1737360" cy="211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512x6</a:t>
            </a:r>
          </a:p>
          <a:p>
            <a:pPr algn="ctr"/>
            <a:r>
              <a:rPr lang="en-US" dirty="0"/>
              <a:t>ROM</a:t>
            </a:r>
          </a:p>
        </p:txBody>
      </p:sp>
      <p:cxnSp>
        <p:nvCxnSpPr>
          <p:cNvPr id="78" name="Straight Arrow Connector 77">
            <a:extLst>
              <a:ext uri="{FF2B5EF4-FFF2-40B4-BE49-F238E27FC236}">
                <a16:creationId xmlns:a16="http://schemas.microsoft.com/office/drawing/2014/main" id="{1CFCC7B2-2788-40EE-8602-38DF80BB909D}"/>
              </a:ext>
            </a:extLst>
          </p:cNvPr>
          <p:cNvCxnSpPr>
            <a:cxnSpLocks/>
          </p:cNvCxnSpPr>
          <p:nvPr/>
        </p:nvCxnSpPr>
        <p:spPr>
          <a:xfrm>
            <a:off x="1640840" y="1551834"/>
            <a:ext cx="2651761" cy="1"/>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DB2C651-D7E7-4B3B-9760-F42B07272078}"/>
              </a:ext>
            </a:extLst>
          </p:cNvPr>
          <p:cNvCxnSpPr/>
          <p:nvPr/>
        </p:nvCxnSpPr>
        <p:spPr>
          <a:xfrm flipH="1">
            <a:off x="3604897" y="3440300"/>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ACDFC90-5DFC-4C6F-A0F1-FB3FA137BDC4}"/>
              </a:ext>
            </a:extLst>
          </p:cNvPr>
          <p:cNvSpPr txBox="1"/>
          <p:nvPr/>
        </p:nvSpPr>
        <p:spPr>
          <a:xfrm>
            <a:off x="3342008" y="3403181"/>
            <a:ext cx="490220" cy="369332"/>
          </a:xfrm>
          <a:prstGeom prst="rect">
            <a:avLst/>
          </a:prstGeom>
          <a:noFill/>
        </p:spPr>
        <p:txBody>
          <a:bodyPr wrap="square" rtlCol="0">
            <a:spAutoFit/>
          </a:bodyPr>
          <a:lstStyle/>
          <a:p>
            <a:r>
              <a:rPr lang="en-US" dirty="0"/>
              <a:t>10</a:t>
            </a:r>
          </a:p>
        </p:txBody>
      </p:sp>
      <p:cxnSp>
        <p:nvCxnSpPr>
          <p:cNvPr id="97" name="Straight Connector 96">
            <a:extLst>
              <a:ext uri="{FF2B5EF4-FFF2-40B4-BE49-F238E27FC236}">
                <a16:creationId xmlns:a16="http://schemas.microsoft.com/office/drawing/2014/main" id="{CC2F82B7-E1B4-48FE-8D8F-BBD40FF74636}"/>
              </a:ext>
            </a:extLst>
          </p:cNvPr>
          <p:cNvCxnSpPr/>
          <p:nvPr/>
        </p:nvCxnSpPr>
        <p:spPr>
          <a:xfrm flipH="1">
            <a:off x="3867787" y="1283441"/>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CDA5455-EB12-43C8-B8DB-FA6E415819FC}"/>
              </a:ext>
            </a:extLst>
          </p:cNvPr>
          <p:cNvSpPr txBox="1"/>
          <p:nvPr/>
        </p:nvSpPr>
        <p:spPr>
          <a:xfrm>
            <a:off x="3696972" y="1239734"/>
            <a:ext cx="398145" cy="375920"/>
          </a:xfrm>
          <a:prstGeom prst="rect">
            <a:avLst/>
          </a:prstGeom>
          <a:noFill/>
        </p:spPr>
        <p:txBody>
          <a:bodyPr wrap="square" rtlCol="0">
            <a:spAutoFit/>
          </a:bodyPr>
          <a:lstStyle/>
          <a:p>
            <a:r>
              <a:rPr lang="en-US" dirty="0"/>
              <a:t>9</a:t>
            </a:r>
          </a:p>
        </p:txBody>
      </p:sp>
      <p:cxnSp>
        <p:nvCxnSpPr>
          <p:cNvPr id="99" name="Straight Arrow Connector 98">
            <a:extLst>
              <a:ext uri="{FF2B5EF4-FFF2-40B4-BE49-F238E27FC236}">
                <a16:creationId xmlns:a16="http://schemas.microsoft.com/office/drawing/2014/main" id="{754C1E66-4028-48E5-B321-4640E2D747A0}"/>
              </a:ext>
            </a:extLst>
          </p:cNvPr>
          <p:cNvCxnSpPr>
            <a:cxnSpLocks/>
          </p:cNvCxnSpPr>
          <p:nvPr/>
        </p:nvCxnSpPr>
        <p:spPr>
          <a:xfrm flipV="1">
            <a:off x="6029961" y="1488499"/>
            <a:ext cx="3545840" cy="3572"/>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AFE28D1-14D8-4BCB-88B9-29B0F6C38599}"/>
              </a:ext>
            </a:extLst>
          </p:cNvPr>
          <p:cNvCxnSpPr>
            <a:cxnSpLocks/>
          </p:cNvCxnSpPr>
          <p:nvPr/>
        </p:nvCxnSpPr>
        <p:spPr>
          <a:xfrm flipH="1">
            <a:off x="6573521" y="1300539"/>
            <a:ext cx="254000" cy="37592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5602ED14-3E9A-48DC-B5E3-019BEE0189AA}"/>
              </a:ext>
            </a:extLst>
          </p:cNvPr>
          <p:cNvSpPr txBox="1"/>
          <p:nvPr/>
        </p:nvSpPr>
        <p:spPr>
          <a:xfrm>
            <a:off x="6431281" y="1162859"/>
            <a:ext cx="233680" cy="369332"/>
          </a:xfrm>
          <a:prstGeom prst="rect">
            <a:avLst/>
          </a:prstGeom>
          <a:noFill/>
        </p:spPr>
        <p:txBody>
          <a:bodyPr wrap="square" rtlCol="0">
            <a:spAutoFit/>
          </a:bodyPr>
          <a:lstStyle/>
          <a:p>
            <a:r>
              <a:rPr lang="en-US" dirty="0"/>
              <a:t>6</a:t>
            </a:r>
          </a:p>
        </p:txBody>
      </p:sp>
      <p:sp>
        <p:nvSpPr>
          <p:cNvPr id="103" name="TextBox 102">
            <a:extLst>
              <a:ext uri="{FF2B5EF4-FFF2-40B4-BE49-F238E27FC236}">
                <a16:creationId xmlns:a16="http://schemas.microsoft.com/office/drawing/2014/main" id="{1A20BD63-361F-49F8-B4BB-AC23A8EA8B4A}"/>
              </a:ext>
            </a:extLst>
          </p:cNvPr>
          <p:cNvSpPr txBox="1"/>
          <p:nvPr/>
        </p:nvSpPr>
        <p:spPr>
          <a:xfrm>
            <a:off x="6924041" y="1098775"/>
            <a:ext cx="2651760" cy="369332"/>
          </a:xfrm>
          <a:prstGeom prst="rect">
            <a:avLst/>
          </a:prstGeom>
          <a:noFill/>
        </p:spPr>
        <p:txBody>
          <a:bodyPr wrap="square" rtlCol="0">
            <a:spAutoFit/>
          </a:bodyPr>
          <a:lstStyle/>
          <a:p>
            <a:r>
              <a:rPr lang="en-US" dirty="0"/>
              <a:t>Data output (5 </a:t>
            </a:r>
            <a:r>
              <a:rPr lang="en-US" dirty="0" err="1"/>
              <a:t>downto</a:t>
            </a:r>
            <a:r>
              <a:rPr lang="en-US" dirty="0"/>
              <a:t> 0)</a:t>
            </a:r>
          </a:p>
        </p:txBody>
      </p:sp>
      <p:sp>
        <p:nvSpPr>
          <p:cNvPr id="104" name="TextBox 103">
            <a:extLst>
              <a:ext uri="{FF2B5EF4-FFF2-40B4-BE49-F238E27FC236}">
                <a16:creationId xmlns:a16="http://schemas.microsoft.com/office/drawing/2014/main" id="{A23D3816-F027-4550-9E5F-9537ACCE3BFB}"/>
              </a:ext>
            </a:extLst>
          </p:cNvPr>
          <p:cNvSpPr txBox="1"/>
          <p:nvPr/>
        </p:nvSpPr>
        <p:spPr>
          <a:xfrm>
            <a:off x="1640840" y="1138795"/>
            <a:ext cx="2651760" cy="369332"/>
          </a:xfrm>
          <a:prstGeom prst="rect">
            <a:avLst/>
          </a:prstGeom>
          <a:noFill/>
        </p:spPr>
        <p:txBody>
          <a:bodyPr wrap="square" rtlCol="0">
            <a:spAutoFit/>
          </a:bodyPr>
          <a:lstStyle/>
          <a:p>
            <a:r>
              <a:rPr lang="en-US" dirty="0"/>
              <a:t>Address(8 </a:t>
            </a:r>
            <a:r>
              <a:rPr lang="en-US" dirty="0" err="1"/>
              <a:t>downto</a:t>
            </a:r>
            <a:r>
              <a:rPr lang="en-US" dirty="0"/>
              <a:t> 0)</a:t>
            </a:r>
          </a:p>
        </p:txBody>
      </p:sp>
      <p:sp>
        <p:nvSpPr>
          <p:cNvPr id="18" name="Arrow: Right 17">
            <a:extLst>
              <a:ext uri="{FF2B5EF4-FFF2-40B4-BE49-F238E27FC236}">
                <a16:creationId xmlns:a16="http://schemas.microsoft.com/office/drawing/2014/main" id="{491855C1-D2E2-427E-A304-46F3D1D39648}"/>
              </a:ext>
            </a:extLst>
          </p:cNvPr>
          <p:cNvSpPr/>
          <p:nvPr/>
        </p:nvSpPr>
        <p:spPr>
          <a:xfrm rot="5400000">
            <a:off x="4884550" y="2694549"/>
            <a:ext cx="624582" cy="574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2EAF404-5F76-401B-A925-9CA73F2DC2E8}"/>
              </a:ext>
            </a:extLst>
          </p:cNvPr>
          <p:cNvSpPr/>
          <p:nvPr/>
        </p:nvSpPr>
        <p:spPr>
          <a:xfrm>
            <a:off x="413036" y="3300640"/>
            <a:ext cx="9352346" cy="3056513"/>
          </a:xfrm>
          <a:prstGeom prst="rect">
            <a:avLst/>
          </a:prstGeom>
          <a:solidFill>
            <a:schemeClr val="accent1">
              <a:alpha val="1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98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269080" y="1892216"/>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Decoder</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457200" y="2433637"/>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594684" y="2257420"/>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569494" y="2130964"/>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167815" y="10763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167815" y="12668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167815" y="145363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167815" y="1634827"/>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167815" y="17811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167815" y="19716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167815" y="215848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476625"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167815" y="5126651"/>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086222" y="1063102"/>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777412" y="5113430"/>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695819"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387009" y="5126651"/>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305416" y="1093878"/>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4996606" y="5144206"/>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5915013"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606203" y="5139872"/>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524610"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215800" y="5126651"/>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134207"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825397" y="5139872"/>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743804" y="11070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434994" y="5157427"/>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Programmable ROM (PROM)</a:t>
            </a:r>
          </a:p>
        </p:txBody>
      </p:sp>
      <p:sp>
        <p:nvSpPr>
          <p:cNvPr id="50" name="Oval 49">
            <a:extLst>
              <a:ext uri="{FF2B5EF4-FFF2-40B4-BE49-F238E27FC236}">
                <a16:creationId xmlns:a16="http://schemas.microsoft.com/office/drawing/2014/main" id="{67E5662B-9FEE-4E5C-A11D-B5A106E9ECF3}"/>
              </a:ext>
            </a:extLst>
          </p:cNvPr>
          <p:cNvSpPr/>
          <p:nvPr/>
        </p:nvSpPr>
        <p:spPr>
          <a:xfrm>
            <a:off x="3363085" y="99208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B498B30-4E25-44D5-AE0B-4475B5AB5ACA}"/>
              </a:ext>
            </a:extLst>
          </p:cNvPr>
          <p:cNvSpPr/>
          <p:nvPr/>
        </p:nvSpPr>
        <p:spPr>
          <a:xfrm>
            <a:off x="3971922" y="1164248"/>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834EBCA-6550-494F-A7BF-EE798A1FFD6D}"/>
              </a:ext>
            </a:extLst>
          </p:cNvPr>
          <p:cNvSpPr/>
          <p:nvPr/>
        </p:nvSpPr>
        <p:spPr>
          <a:xfrm>
            <a:off x="5191115" y="99226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2BAC68E-D3C6-4504-96A5-45B8A558B67D}"/>
              </a:ext>
            </a:extLst>
          </p:cNvPr>
          <p:cNvSpPr/>
          <p:nvPr/>
        </p:nvSpPr>
        <p:spPr>
          <a:xfrm>
            <a:off x="7021042" y="99208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9EFC1A-32BC-4D18-89FA-34ECF817E49C}"/>
              </a:ext>
            </a:extLst>
          </p:cNvPr>
          <p:cNvSpPr/>
          <p:nvPr/>
        </p:nvSpPr>
        <p:spPr>
          <a:xfrm>
            <a:off x="3357177" y="135325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ED09509-1DFF-44B1-A0EA-3D61660BF562}"/>
              </a:ext>
            </a:extLst>
          </p:cNvPr>
          <p:cNvSpPr/>
          <p:nvPr/>
        </p:nvSpPr>
        <p:spPr>
          <a:xfrm>
            <a:off x="4592017" y="135325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59E8914-EEA0-4D3C-AAED-25D838BF8B44}"/>
              </a:ext>
            </a:extLst>
          </p:cNvPr>
          <p:cNvSpPr/>
          <p:nvPr/>
        </p:nvSpPr>
        <p:spPr>
          <a:xfrm>
            <a:off x="5795564" y="135325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CCC0536-6AD1-494B-8B88-19BA273A4115}"/>
              </a:ext>
            </a:extLst>
          </p:cNvPr>
          <p:cNvSpPr/>
          <p:nvPr/>
        </p:nvSpPr>
        <p:spPr>
          <a:xfrm>
            <a:off x="7641706" y="135325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DB90AA3-C27B-4712-B6E7-91C9328D7F02}"/>
              </a:ext>
            </a:extLst>
          </p:cNvPr>
          <p:cNvSpPr/>
          <p:nvPr/>
        </p:nvSpPr>
        <p:spPr>
          <a:xfrm>
            <a:off x="7021042" y="135325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99E87CD-7690-4D56-822E-ADCDCDB05DBA}"/>
              </a:ext>
            </a:extLst>
          </p:cNvPr>
          <p:cNvSpPr/>
          <p:nvPr/>
        </p:nvSpPr>
        <p:spPr>
          <a:xfrm>
            <a:off x="3977053" y="187710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A1A051D-06CF-4D34-B81A-CDEDB5380121}"/>
              </a:ext>
            </a:extLst>
          </p:cNvPr>
          <p:cNvSpPr/>
          <p:nvPr/>
        </p:nvSpPr>
        <p:spPr>
          <a:xfrm>
            <a:off x="4585890" y="2049266"/>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F4B56FB-EE78-4D18-9AC7-BA9FD0078D31}"/>
              </a:ext>
            </a:extLst>
          </p:cNvPr>
          <p:cNvSpPr txBox="1"/>
          <p:nvPr/>
        </p:nvSpPr>
        <p:spPr>
          <a:xfrm>
            <a:off x="2084972" y="5705475"/>
            <a:ext cx="6633410" cy="1200329"/>
          </a:xfrm>
          <a:prstGeom prst="rect">
            <a:avLst/>
          </a:prstGeom>
          <a:noFill/>
        </p:spPr>
        <p:txBody>
          <a:bodyPr wrap="square" rtlCol="0">
            <a:spAutoFit/>
          </a:bodyPr>
          <a:lstStyle/>
          <a:p>
            <a:r>
              <a:rPr lang="en-US" dirty="0"/>
              <a:t>The bits are programmed once and are read many times after that.  These are fixed after they are made but.  When an address is decoded, the data for that location is show on the data bus, else it is a zero.</a:t>
            </a:r>
          </a:p>
        </p:txBody>
      </p:sp>
      <p:sp>
        <p:nvSpPr>
          <p:cNvPr id="74" name="Rectangle 73">
            <a:extLst>
              <a:ext uri="{FF2B5EF4-FFF2-40B4-BE49-F238E27FC236}">
                <a16:creationId xmlns:a16="http://schemas.microsoft.com/office/drawing/2014/main" id="{40FC6731-15C6-41A1-8A99-636351398FD5}"/>
              </a:ext>
            </a:extLst>
          </p:cNvPr>
          <p:cNvSpPr/>
          <p:nvPr/>
        </p:nvSpPr>
        <p:spPr>
          <a:xfrm>
            <a:off x="3086100" y="4295775"/>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75" name="Oval 74">
            <a:extLst>
              <a:ext uri="{FF2B5EF4-FFF2-40B4-BE49-F238E27FC236}">
                <a16:creationId xmlns:a16="http://schemas.microsoft.com/office/drawing/2014/main" id="{97A533F6-07B3-4410-9E5B-BB6FB3DA25A9}"/>
              </a:ext>
            </a:extLst>
          </p:cNvPr>
          <p:cNvSpPr/>
          <p:nvPr/>
        </p:nvSpPr>
        <p:spPr>
          <a:xfrm>
            <a:off x="4582278" y="98186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324023B-95C4-4EFB-87D2-FC48F9FC2B32}"/>
              </a:ext>
            </a:extLst>
          </p:cNvPr>
          <p:cNvSpPr/>
          <p:nvPr/>
        </p:nvSpPr>
        <p:spPr>
          <a:xfrm>
            <a:off x="3981042" y="97209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D44E54-AEA0-40A4-A970-1A9F7F1B52C8}"/>
              </a:ext>
            </a:extLst>
          </p:cNvPr>
          <p:cNvSpPr/>
          <p:nvPr/>
        </p:nvSpPr>
        <p:spPr>
          <a:xfrm>
            <a:off x="5801848" y="99208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6867390-636B-4F6F-A318-C7221D9ADEE6}"/>
              </a:ext>
            </a:extLst>
          </p:cNvPr>
          <p:cNvSpPr/>
          <p:nvPr/>
        </p:nvSpPr>
        <p:spPr>
          <a:xfrm>
            <a:off x="6419471" y="100012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B9EA78E-66B1-44E5-B238-D4A948064989}"/>
              </a:ext>
            </a:extLst>
          </p:cNvPr>
          <p:cNvSpPr/>
          <p:nvPr/>
        </p:nvSpPr>
        <p:spPr>
          <a:xfrm>
            <a:off x="7650993" y="98186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A28B7AF-F568-4154-A866-D5BDCAA3EA24}"/>
              </a:ext>
            </a:extLst>
          </p:cNvPr>
          <p:cNvSpPr/>
          <p:nvPr/>
        </p:nvSpPr>
        <p:spPr>
          <a:xfrm>
            <a:off x="3372622" y="1190749"/>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4F4FBBC-624A-4D5A-B592-E6934465431A}"/>
              </a:ext>
            </a:extLst>
          </p:cNvPr>
          <p:cNvSpPr/>
          <p:nvPr/>
        </p:nvSpPr>
        <p:spPr>
          <a:xfrm>
            <a:off x="4582654" y="1172293"/>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36A11D5-9C66-4585-ABBB-B7519476D356}"/>
              </a:ext>
            </a:extLst>
          </p:cNvPr>
          <p:cNvSpPr/>
          <p:nvPr/>
        </p:nvSpPr>
        <p:spPr>
          <a:xfrm>
            <a:off x="5200277" y="1180336"/>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B9F0A5-953C-4108-9479-202C37AB9A70}"/>
              </a:ext>
            </a:extLst>
          </p:cNvPr>
          <p:cNvSpPr/>
          <p:nvPr/>
        </p:nvSpPr>
        <p:spPr>
          <a:xfrm>
            <a:off x="5792602" y="1201623"/>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FBD02BD9-CD0D-4407-98F1-39551FE55C0D}"/>
              </a:ext>
            </a:extLst>
          </p:cNvPr>
          <p:cNvSpPr/>
          <p:nvPr/>
        </p:nvSpPr>
        <p:spPr>
          <a:xfrm>
            <a:off x="6410225" y="1209666"/>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FAC3E27-5321-4658-8DE9-DF1807A4F68F}"/>
              </a:ext>
            </a:extLst>
          </p:cNvPr>
          <p:cNvSpPr/>
          <p:nvPr/>
        </p:nvSpPr>
        <p:spPr>
          <a:xfrm>
            <a:off x="7011129" y="118149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1A566C-A073-47CC-A07F-726D9A221ED6}"/>
              </a:ext>
            </a:extLst>
          </p:cNvPr>
          <p:cNvSpPr/>
          <p:nvPr/>
        </p:nvSpPr>
        <p:spPr>
          <a:xfrm>
            <a:off x="7628752" y="118953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19CC190-8413-4C21-9748-7E881483C722}"/>
              </a:ext>
            </a:extLst>
          </p:cNvPr>
          <p:cNvSpPr/>
          <p:nvPr/>
        </p:nvSpPr>
        <p:spPr>
          <a:xfrm>
            <a:off x="4582654"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24954AC-4B34-43F6-9CF1-F92D5DEF7D92}"/>
              </a:ext>
            </a:extLst>
          </p:cNvPr>
          <p:cNvSpPr/>
          <p:nvPr/>
        </p:nvSpPr>
        <p:spPr>
          <a:xfrm>
            <a:off x="5200277"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D7ADE0B-CCB6-4F49-ADAC-7B59AA38C29A}"/>
              </a:ext>
            </a:extLst>
          </p:cNvPr>
          <p:cNvSpPr/>
          <p:nvPr/>
        </p:nvSpPr>
        <p:spPr>
          <a:xfrm>
            <a:off x="5792602"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05821ED-6C57-4BE8-819A-3CFAB75C656B}"/>
              </a:ext>
            </a:extLst>
          </p:cNvPr>
          <p:cNvSpPr/>
          <p:nvPr/>
        </p:nvSpPr>
        <p:spPr>
          <a:xfrm>
            <a:off x="6410225"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A1B667-0724-435D-8C3A-D9650BF66B9A}"/>
              </a:ext>
            </a:extLst>
          </p:cNvPr>
          <p:cNvSpPr/>
          <p:nvPr/>
        </p:nvSpPr>
        <p:spPr>
          <a:xfrm>
            <a:off x="7011129"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9CC75C9-E33F-41EA-ABDB-2DA42DE6A3D9}"/>
              </a:ext>
            </a:extLst>
          </p:cNvPr>
          <p:cNvSpPr/>
          <p:nvPr/>
        </p:nvSpPr>
        <p:spPr>
          <a:xfrm>
            <a:off x="7628752"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EE8F002-B9CF-4569-A5E3-5483C5164D91}"/>
              </a:ext>
            </a:extLst>
          </p:cNvPr>
          <p:cNvSpPr/>
          <p:nvPr/>
        </p:nvSpPr>
        <p:spPr>
          <a:xfrm>
            <a:off x="4002511"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035D942-93DB-4AE9-AD55-74CD9CBD1E47}"/>
              </a:ext>
            </a:extLst>
          </p:cNvPr>
          <p:cNvSpPr/>
          <p:nvPr/>
        </p:nvSpPr>
        <p:spPr>
          <a:xfrm>
            <a:off x="3392481" y="1547225"/>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E4D6F2-F8C5-4A46-9B6F-5838E3293A71}"/>
              </a:ext>
            </a:extLst>
          </p:cNvPr>
          <p:cNvSpPr/>
          <p:nvPr/>
        </p:nvSpPr>
        <p:spPr>
          <a:xfrm>
            <a:off x="4548352"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30DF06A-315F-41FC-8A40-01702BC77283}"/>
              </a:ext>
            </a:extLst>
          </p:cNvPr>
          <p:cNvSpPr/>
          <p:nvPr/>
        </p:nvSpPr>
        <p:spPr>
          <a:xfrm>
            <a:off x="5165975"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D270898-8385-4831-8A8C-A20363D780D1}"/>
              </a:ext>
            </a:extLst>
          </p:cNvPr>
          <p:cNvSpPr/>
          <p:nvPr/>
        </p:nvSpPr>
        <p:spPr>
          <a:xfrm>
            <a:off x="5758300"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F5E358D-590F-43CB-83C9-1628E839A244}"/>
              </a:ext>
            </a:extLst>
          </p:cNvPr>
          <p:cNvSpPr/>
          <p:nvPr/>
        </p:nvSpPr>
        <p:spPr>
          <a:xfrm>
            <a:off x="6375923"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1DEC87-C2AF-4354-809D-75C2BBD5FB07}"/>
              </a:ext>
            </a:extLst>
          </p:cNvPr>
          <p:cNvSpPr/>
          <p:nvPr/>
        </p:nvSpPr>
        <p:spPr>
          <a:xfrm>
            <a:off x="6976827"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77BED46-2465-437F-8094-3B426AF79277}"/>
              </a:ext>
            </a:extLst>
          </p:cNvPr>
          <p:cNvSpPr/>
          <p:nvPr/>
        </p:nvSpPr>
        <p:spPr>
          <a:xfrm>
            <a:off x="7594450"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A593D09-6E30-4E4A-9093-457AE95E2D3F}"/>
              </a:ext>
            </a:extLst>
          </p:cNvPr>
          <p:cNvSpPr/>
          <p:nvPr/>
        </p:nvSpPr>
        <p:spPr>
          <a:xfrm>
            <a:off x="3358179" y="1871248"/>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B59EB14-D575-4ABF-A4A7-C1309EC8A822}"/>
              </a:ext>
            </a:extLst>
          </p:cNvPr>
          <p:cNvSpPr/>
          <p:nvPr/>
        </p:nvSpPr>
        <p:spPr>
          <a:xfrm>
            <a:off x="5792226" y="2090480"/>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494999A-4D68-4846-B0DA-90281F87178B}"/>
              </a:ext>
            </a:extLst>
          </p:cNvPr>
          <p:cNvSpPr/>
          <p:nvPr/>
        </p:nvSpPr>
        <p:spPr>
          <a:xfrm>
            <a:off x="6409849" y="2090480"/>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1B821B3-5172-4665-A44C-4D252E5B766B}"/>
              </a:ext>
            </a:extLst>
          </p:cNvPr>
          <p:cNvSpPr/>
          <p:nvPr/>
        </p:nvSpPr>
        <p:spPr>
          <a:xfrm>
            <a:off x="7010753" y="2090480"/>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6F346AE-79F4-41AA-B3E5-6016BCD46665}"/>
              </a:ext>
            </a:extLst>
          </p:cNvPr>
          <p:cNvSpPr/>
          <p:nvPr/>
        </p:nvSpPr>
        <p:spPr>
          <a:xfrm>
            <a:off x="7628376" y="2090480"/>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36A55AC-3434-49EF-BBFC-FE79EB92A5E3}"/>
              </a:ext>
            </a:extLst>
          </p:cNvPr>
          <p:cNvSpPr/>
          <p:nvPr/>
        </p:nvSpPr>
        <p:spPr>
          <a:xfrm>
            <a:off x="4002135" y="2090480"/>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A273C8F-1BE4-4D2D-8D26-D92CCB10DA5E}"/>
              </a:ext>
            </a:extLst>
          </p:cNvPr>
          <p:cNvSpPr/>
          <p:nvPr/>
        </p:nvSpPr>
        <p:spPr>
          <a:xfrm>
            <a:off x="3392105" y="2090480"/>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A58ABBC-7DC0-48EE-AC90-A576E109E778}"/>
              </a:ext>
            </a:extLst>
          </p:cNvPr>
          <p:cNvSpPr/>
          <p:nvPr/>
        </p:nvSpPr>
        <p:spPr>
          <a:xfrm>
            <a:off x="5212540" y="2071613"/>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13DBA0FC-826B-43F2-BFAB-D4F5324DEE64}"/>
              </a:ext>
            </a:extLst>
          </p:cNvPr>
          <p:cNvSpPr/>
          <p:nvPr/>
        </p:nvSpPr>
        <p:spPr>
          <a:xfrm>
            <a:off x="4007341" y="1726197"/>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5667F4B-6CDB-4054-84A2-97D7115EBEA9}"/>
              </a:ext>
            </a:extLst>
          </p:cNvPr>
          <p:cNvSpPr/>
          <p:nvPr/>
        </p:nvSpPr>
        <p:spPr>
          <a:xfrm>
            <a:off x="4578640"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024ADFC-C222-4D50-95FF-CB414577527D}"/>
              </a:ext>
            </a:extLst>
          </p:cNvPr>
          <p:cNvSpPr/>
          <p:nvPr/>
        </p:nvSpPr>
        <p:spPr>
          <a:xfrm>
            <a:off x="5196263"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028B2C2-83FD-438E-ACCB-633357A59B11}"/>
              </a:ext>
            </a:extLst>
          </p:cNvPr>
          <p:cNvSpPr/>
          <p:nvPr/>
        </p:nvSpPr>
        <p:spPr>
          <a:xfrm>
            <a:off x="5788588"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07A86C9-13F7-4961-B46F-2D825E4FC96D}"/>
              </a:ext>
            </a:extLst>
          </p:cNvPr>
          <p:cNvSpPr/>
          <p:nvPr/>
        </p:nvSpPr>
        <p:spPr>
          <a:xfrm>
            <a:off x="6406211"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94B286B-125B-4BB4-A220-67FCB59D2C49}"/>
              </a:ext>
            </a:extLst>
          </p:cNvPr>
          <p:cNvSpPr/>
          <p:nvPr/>
        </p:nvSpPr>
        <p:spPr>
          <a:xfrm>
            <a:off x="7007115"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471CCE98-BB6D-45E9-86C8-6BC74BE97BD8}"/>
              </a:ext>
            </a:extLst>
          </p:cNvPr>
          <p:cNvSpPr/>
          <p:nvPr/>
        </p:nvSpPr>
        <p:spPr>
          <a:xfrm>
            <a:off x="7624738"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4CFAC504-C704-4FD0-9F88-3195FAE49289}"/>
              </a:ext>
            </a:extLst>
          </p:cNvPr>
          <p:cNvSpPr/>
          <p:nvPr/>
        </p:nvSpPr>
        <p:spPr>
          <a:xfrm>
            <a:off x="3388467" y="1720342"/>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9EDBAFE-5F03-4BD1-B18D-8D13CFC7C06E}"/>
              </a:ext>
            </a:extLst>
          </p:cNvPr>
          <p:cNvSpPr/>
          <p:nvPr/>
        </p:nvSpPr>
        <p:spPr>
          <a:xfrm>
            <a:off x="5190397" y="1376043"/>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B5DC5E0-FCAA-4CA5-9ECF-4766E2FE82C8}"/>
              </a:ext>
            </a:extLst>
          </p:cNvPr>
          <p:cNvSpPr/>
          <p:nvPr/>
        </p:nvSpPr>
        <p:spPr>
          <a:xfrm>
            <a:off x="3981980" y="1365714"/>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EBE504B-27DF-49BD-8B72-F8355B5F9F5F}"/>
              </a:ext>
            </a:extLst>
          </p:cNvPr>
          <p:cNvSpPr/>
          <p:nvPr/>
        </p:nvSpPr>
        <p:spPr>
          <a:xfrm>
            <a:off x="6429384" y="1356136"/>
            <a:ext cx="218305" cy="1752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D43186D6-6B7F-4022-AAC5-308C4ADC5845}"/>
              </a:ext>
            </a:extLst>
          </p:cNvPr>
          <p:cNvSpPr txBox="1"/>
          <p:nvPr/>
        </p:nvSpPr>
        <p:spPr>
          <a:xfrm>
            <a:off x="10405988" y="879883"/>
            <a:ext cx="1640884" cy="5016758"/>
          </a:xfrm>
          <a:prstGeom prst="rect">
            <a:avLst/>
          </a:prstGeom>
          <a:noFill/>
        </p:spPr>
        <p:txBody>
          <a:bodyPr wrap="square" rtlCol="0">
            <a:spAutoFit/>
          </a:bodyPr>
          <a:lstStyle/>
          <a:p>
            <a:pPr algn="ctr"/>
            <a:r>
              <a:rPr lang="en-US" sz="2000" b="1" dirty="0"/>
              <a:t>User Burns the Fuses but they can’t be unburned.</a:t>
            </a:r>
          </a:p>
          <a:p>
            <a:pPr algn="ctr"/>
            <a:endParaRPr lang="en-US" sz="2000" b="1" dirty="0"/>
          </a:p>
          <a:p>
            <a:pPr algn="ctr"/>
            <a:r>
              <a:rPr lang="en-US" sz="2000" b="1" dirty="0"/>
              <a:t>Once programmed they are set for ever but the user can decide how to burn them, not the factory</a:t>
            </a:r>
          </a:p>
          <a:p>
            <a:pPr algn="ctr"/>
            <a:r>
              <a:rPr lang="en-US" sz="2000" b="1" dirty="0"/>
              <a:t>Remembers &gt; 10 years</a:t>
            </a:r>
          </a:p>
        </p:txBody>
      </p:sp>
      <p:cxnSp>
        <p:nvCxnSpPr>
          <p:cNvPr id="3" name="Straight Arrow Connector 2">
            <a:extLst>
              <a:ext uri="{FF2B5EF4-FFF2-40B4-BE49-F238E27FC236}">
                <a16:creationId xmlns:a16="http://schemas.microsoft.com/office/drawing/2014/main" id="{85B2FA27-5656-482E-832E-DB64EDFE5B8E}"/>
              </a:ext>
            </a:extLst>
          </p:cNvPr>
          <p:cNvCxnSpPr/>
          <p:nvPr/>
        </p:nvCxnSpPr>
        <p:spPr>
          <a:xfrm flipH="1" flipV="1">
            <a:off x="7869298" y="1528459"/>
            <a:ext cx="2655827" cy="69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9E8710D-60CF-4AC1-9A0D-593278AC5C6D}"/>
              </a:ext>
            </a:extLst>
          </p:cNvPr>
          <p:cNvCxnSpPr>
            <a:stCxn id="127" idx="1"/>
          </p:cNvCxnSpPr>
          <p:nvPr/>
        </p:nvCxnSpPr>
        <p:spPr>
          <a:xfrm flipH="1" flipV="1">
            <a:off x="7869298" y="2046452"/>
            <a:ext cx="2536690" cy="134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9612E2-D5BA-425F-A653-FB7C1E4EC10E}"/>
              </a:ext>
            </a:extLst>
          </p:cNvPr>
          <p:cNvSpPr txBox="1"/>
          <p:nvPr/>
        </p:nvSpPr>
        <p:spPr>
          <a:xfrm>
            <a:off x="9113292" y="1658087"/>
            <a:ext cx="1969250" cy="369332"/>
          </a:xfrm>
          <a:prstGeom prst="rect">
            <a:avLst/>
          </a:prstGeom>
          <a:noFill/>
        </p:spPr>
        <p:txBody>
          <a:bodyPr wrap="square" rtlCol="0">
            <a:spAutoFit/>
          </a:bodyPr>
          <a:lstStyle/>
          <a:p>
            <a:r>
              <a:rPr lang="en-US" dirty="0"/>
              <a:t>Burned to a 1</a:t>
            </a:r>
          </a:p>
        </p:txBody>
      </p:sp>
      <p:sp>
        <p:nvSpPr>
          <p:cNvPr id="128" name="TextBox 127">
            <a:extLst>
              <a:ext uri="{FF2B5EF4-FFF2-40B4-BE49-F238E27FC236}">
                <a16:creationId xmlns:a16="http://schemas.microsoft.com/office/drawing/2014/main" id="{933A7E1A-1160-48E5-AA6B-34F99F82D2B2}"/>
              </a:ext>
            </a:extLst>
          </p:cNvPr>
          <p:cNvSpPr txBox="1"/>
          <p:nvPr/>
        </p:nvSpPr>
        <p:spPr>
          <a:xfrm>
            <a:off x="8951097" y="2305414"/>
            <a:ext cx="1969250" cy="369332"/>
          </a:xfrm>
          <a:prstGeom prst="rect">
            <a:avLst/>
          </a:prstGeom>
          <a:noFill/>
        </p:spPr>
        <p:txBody>
          <a:bodyPr wrap="square" rtlCol="0">
            <a:spAutoFit/>
          </a:bodyPr>
          <a:lstStyle/>
          <a:p>
            <a:r>
              <a:rPr lang="en-US" dirty="0"/>
              <a:t>Burned to a 0</a:t>
            </a:r>
          </a:p>
        </p:txBody>
      </p:sp>
      <p:sp>
        <p:nvSpPr>
          <p:cNvPr id="129" name="TextBox 128">
            <a:extLst>
              <a:ext uri="{FF2B5EF4-FFF2-40B4-BE49-F238E27FC236}">
                <a16:creationId xmlns:a16="http://schemas.microsoft.com/office/drawing/2014/main" id="{F99B6149-E460-427E-A1A9-6EB0FDFCEB02}"/>
              </a:ext>
            </a:extLst>
          </p:cNvPr>
          <p:cNvSpPr txBox="1"/>
          <p:nvPr/>
        </p:nvSpPr>
        <p:spPr>
          <a:xfrm>
            <a:off x="581005" y="4090982"/>
            <a:ext cx="1969250" cy="1200329"/>
          </a:xfrm>
          <a:prstGeom prst="rect">
            <a:avLst/>
          </a:prstGeom>
          <a:noFill/>
        </p:spPr>
        <p:txBody>
          <a:bodyPr wrap="square" rtlCol="0">
            <a:spAutoFit/>
          </a:bodyPr>
          <a:lstStyle/>
          <a:p>
            <a:r>
              <a:rPr lang="en-US" dirty="0"/>
              <a:t>Could use Pull Up Resistors and Inverters on output</a:t>
            </a:r>
          </a:p>
        </p:txBody>
      </p:sp>
      <p:pic>
        <p:nvPicPr>
          <p:cNvPr id="130" name="Picture 129">
            <a:extLst>
              <a:ext uri="{FF2B5EF4-FFF2-40B4-BE49-F238E27FC236}">
                <a16:creationId xmlns:a16="http://schemas.microsoft.com/office/drawing/2014/main" id="{96EE25C1-EB94-4D75-ACA3-7E949088C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0094" y="6026269"/>
            <a:ext cx="632672" cy="632672"/>
          </a:xfrm>
          <a:prstGeom prst="rect">
            <a:avLst/>
          </a:prstGeom>
        </p:spPr>
      </p:pic>
      <p:sp>
        <p:nvSpPr>
          <p:cNvPr id="131" name="Rectangle 130">
            <a:extLst>
              <a:ext uri="{FF2B5EF4-FFF2-40B4-BE49-F238E27FC236}">
                <a16:creationId xmlns:a16="http://schemas.microsoft.com/office/drawing/2014/main" id="{2EDB6825-C600-4034-8F21-1654755301B7}"/>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132" name="Rectangle 131">
            <a:extLst>
              <a:ext uri="{FF2B5EF4-FFF2-40B4-BE49-F238E27FC236}">
                <a16:creationId xmlns:a16="http://schemas.microsoft.com/office/drawing/2014/main" id="{4F1C57E0-F9EA-4EEA-BE5F-AB06D6A14B46}"/>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219155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269080" y="1892216"/>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Decoder</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457200" y="2433637"/>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594684" y="2257420"/>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569494" y="2130964"/>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167815" y="10763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167815" y="12668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167815" y="145363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167815" y="1634827"/>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167815" y="17811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167815" y="19716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167815" y="215848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476625"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167815" y="5126651"/>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086222" y="1063102"/>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777412" y="5113430"/>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695819"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387009" y="5126651"/>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305416" y="1093878"/>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4996606" y="5144206"/>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5915013"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606203" y="5139872"/>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524610"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215800" y="5126651"/>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134207"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825397" y="5139872"/>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743804" y="11070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434994" y="5157427"/>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EPROM (Electronic Prog. ROM)</a:t>
            </a:r>
          </a:p>
        </p:txBody>
      </p:sp>
      <p:sp>
        <p:nvSpPr>
          <p:cNvPr id="50" name="Oval 49">
            <a:extLst>
              <a:ext uri="{FF2B5EF4-FFF2-40B4-BE49-F238E27FC236}">
                <a16:creationId xmlns:a16="http://schemas.microsoft.com/office/drawing/2014/main" id="{67E5662B-9FEE-4E5C-A11D-B5A106E9ECF3}"/>
              </a:ext>
            </a:extLst>
          </p:cNvPr>
          <p:cNvSpPr/>
          <p:nvPr/>
        </p:nvSpPr>
        <p:spPr>
          <a:xfrm>
            <a:off x="3374829"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B498B30-4E25-44D5-AE0B-4475B5AB5ACA}"/>
              </a:ext>
            </a:extLst>
          </p:cNvPr>
          <p:cNvSpPr/>
          <p:nvPr/>
        </p:nvSpPr>
        <p:spPr>
          <a:xfrm>
            <a:off x="3989632" y="1164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834EBCA-6550-494F-A7BF-EE798A1FFD6D}"/>
              </a:ext>
            </a:extLst>
          </p:cNvPr>
          <p:cNvSpPr/>
          <p:nvPr/>
        </p:nvSpPr>
        <p:spPr>
          <a:xfrm>
            <a:off x="5189258" y="99226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2BAC68E-D3C6-4504-96A5-45B8A558B67D}"/>
              </a:ext>
            </a:extLst>
          </p:cNvPr>
          <p:cNvSpPr/>
          <p:nvPr/>
        </p:nvSpPr>
        <p:spPr>
          <a:xfrm>
            <a:off x="6998935"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9EFC1A-32BC-4D18-89FA-34ECF817E49C}"/>
              </a:ext>
            </a:extLst>
          </p:cNvPr>
          <p:cNvSpPr/>
          <p:nvPr/>
        </p:nvSpPr>
        <p:spPr>
          <a:xfrm>
            <a:off x="3374829"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ED09509-1DFF-44B1-A0EA-3D61660BF562}"/>
              </a:ext>
            </a:extLst>
          </p:cNvPr>
          <p:cNvSpPr/>
          <p:nvPr/>
        </p:nvSpPr>
        <p:spPr>
          <a:xfrm>
            <a:off x="4570185"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59E8914-EEA0-4D3C-AAED-25D838BF8B44}"/>
              </a:ext>
            </a:extLst>
          </p:cNvPr>
          <p:cNvSpPr/>
          <p:nvPr/>
        </p:nvSpPr>
        <p:spPr>
          <a:xfrm>
            <a:off x="5780074"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CCC0536-6AD1-494B-8B88-19BA273A4115}"/>
              </a:ext>
            </a:extLst>
          </p:cNvPr>
          <p:cNvSpPr/>
          <p:nvPr/>
        </p:nvSpPr>
        <p:spPr>
          <a:xfrm>
            <a:off x="7622722" y="1353255"/>
            <a:ext cx="218305" cy="17520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DB90AA3-C27B-4712-B6E7-91C9328D7F02}"/>
              </a:ext>
            </a:extLst>
          </p:cNvPr>
          <p:cNvSpPr/>
          <p:nvPr/>
        </p:nvSpPr>
        <p:spPr>
          <a:xfrm>
            <a:off x="6998935"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99E87CD-7690-4D56-822E-ADCDCDB05DBA}"/>
              </a:ext>
            </a:extLst>
          </p:cNvPr>
          <p:cNvSpPr/>
          <p:nvPr/>
        </p:nvSpPr>
        <p:spPr>
          <a:xfrm>
            <a:off x="3989632" y="187710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A1A051D-06CF-4D34-B81A-CDEDB5380121}"/>
              </a:ext>
            </a:extLst>
          </p:cNvPr>
          <p:cNvSpPr/>
          <p:nvPr/>
        </p:nvSpPr>
        <p:spPr>
          <a:xfrm>
            <a:off x="4570185" y="204926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F4B56FB-EE78-4D18-9AC7-BA9FD0078D31}"/>
              </a:ext>
            </a:extLst>
          </p:cNvPr>
          <p:cNvSpPr txBox="1"/>
          <p:nvPr/>
        </p:nvSpPr>
        <p:spPr>
          <a:xfrm>
            <a:off x="2084972" y="5705475"/>
            <a:ext cx="6633410" cy="1200329"/>
          </a:xfrm>
          <a:prstGeom prst="rect">
            <a:avLst/>
          </a:prstGeom>
          <a:noFill/>
        </p:spPr>
        <p:txBody>
          <a:bodyPr wrap="square" rtlCol="0">
            <a:spAutoFit/>
          </a:bodyPr>
          <a:lstStyle/>
          <a:p>
            <a:r>
              <a:rPr lang="en-US" dirty="0"/>
              <a:t>The bits are programmed once and are read many times after that.   They can be reprogrammed by a special programmer. These are fixed after they are made but.  When an address is decoded, the data for that location is show on the data bus, else it is a zero.</a:t>
            </a:r>
          </a:p>
        </p:txBody>
      </p:sp>
      <p:sp>
        <p:nvSpPr>
          <p:cNvPr id="74" name="Rectangle 73">
            <a:extLst>
              <a:ext uri="{FF2B5EF4-FFF2-40B4-BE49-F238E27FC236}">
                <a16:creationId xmlns:a16="http://schemas.microsoft.com/office/drawing/2014/main" id="{40FC6731-15C6-41A1-8A99-636351398FD5}"/>
              </a:ext>
            </a:extLst>
          </p:cNvPr>
          <p:cNvSpPr/>
          <p:nvPr/>
        </p:nvSpPr>
        <p:spPr>
          <a:xfrm>
            <a:off x="3086100" y="4295775"/>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75" name="Oval 74">
            <a:extLst>
              <a:ext uri="{FF2B5EF4-FFF2-40B4-BE49-F238E27FC236}">
                <a16:creationId xmlns:a16="http://schemas.microsoft.com/office/drawing/2014/main" id="{97A533F6-07B3-4410-9E5B-BB6FB3DA25A9}"/>
              </a:ext>
            </a:extLst>
          </p:cNvPr>
          <p:cNvSpPr/>
          <p:nvPr/>
        </p:nvSpPr>
        <p:spPr>
          <a:xfrm>
            <a:off x="4570185" y="98186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324023B-95C4-4EFB-87D2-FC48F9FC2B32}"/>
              </a:ext>
            </a:extLst>
          </p:cNvPr>
          <p:cNvSpPr/>
          <p:nvPr/>
        </p:nvSpPr>
        <p:spPr>
          <a:xfrm>
            <a:off x="3989632" y="97209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D44E54-AEA0-40A4-A970-1A9F7F1B52C8}"/>
              </a:ext>
            </a:extLst>
          </p:cNvPr>
          <p:cNvSpPr/>
          <p:nvPr/>
        </p:nvSpPr>
        <p:spPr>
          <a:xfrm>
            <a:off x="5780074"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6867390-636B-4F6F-A318-C7221D9ADEE6}"/>
              </a:ext>
            </a:extLst>
          </p:cNvPr>
          <p:cNvSpPr/>
          <p:nvPr/>
        </p:nvSpPr>
        <p:spPr>
          <a:xfrm>
            <a:off x="6402654" y="100012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B9EA78E-66B1-44E5-B238-D4A948064989}"/>
              </a:ext>
            </a:extLst>
          </p:cNvPr>
          <p:cNvSpPr/>
          <p:nvPr/>
        </p:nvSpPr>
        <p:spPr>
          <a:xfrm>
            <a:off x="7622722" y="98186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A28B7AF-F568-4154-A866-D5BDCAA3EA24}"/>
              </a:ext>
            </a:extLst>
          </p:cNvPr>
          <p:cNvSpPr/>
          <p:nvPr/>
        </p:nvSpPr>
        <p:spPr>
          <a:xfrm>
            <a:off x="3374829" y="1190749"/>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4F4FBBC-624A-4D5A-B592-E6934465431A}"/>
              </a:ext>
            </a:extLst>
          </p:cNvPr>
          <p:cNvSpPr/>
          <p:nvPr/>
        </p:nvSpPr>
        <p:spPr>
          <a:xfrm>
            <a:off x="4570185" y="117229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36A11D5-9C66-4585-ABBB-B7519476D356}"/>
              </a:ext>
            </a:extLst>
          </p:cNvPr>
          <p:cNvSpPr/>
          <p:nvPr/>
        </p:nvSpPr>
        <p:spPr>
          <a:xfrm>
            <a:off x="5189258" y="118033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B9F0A5-953C-4108-9479-202C37AB9A70}"/>
              </a:ext>
            </a:extLst>
          </p:cNvPr>
          <p:cNvSpPr/>
          <p:nvPr/>
        </p:nvSpPr>
        <p:spPr>
          <a:xfrm>
            <a:off x="5780074" y="120162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FBD02BD9-CD0D-4407-98F1-39551FE55C0D}"/>
              </a:ext>
            </a:extLst>
          </p:cNvPr>
          <p:cNvSpPr/>
          <p:nvPr/>
        </p:nvSpPr>
        <p:spPr>
          <a:xfrm>
            <a:off x="6402654" y="120966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FAC3E27-5321-4658-8DE9-DF1807A4F68F}"/>
              </a:ext>
            </a:extLst>
          </p:cNvPr>
          <p:cNvSpPr/>
          <p:nvPr/>
        </p:nvSpPr>
        <p:spPr>
          <a:xfrm>
            <a:off x="6998935" y="118149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1A566C-A073-47CC-A07F-726D9A221ED6}"/>
              </a:ext>
            </a:extLst>
          </p:cNvPr>
          <p:cNvSpPr/>
          <p:nvPr/>
        </p:nvSpPr>
        <p:spPr>
          <a:xfrm>
            <a:off x="7622722" y="118953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19CC190-8413-4C21-9748-7E881483C722}"/>
              </a:ext>
            </a:extLst>
          </p:cNvPr>
          <p:cNvSpPr/>
          <p:nvPr/>
        </p:nvSpPr>
        <p:spPr>
          <a:xfrm>
            <a:off x="4570185"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24954AC-4B34-43F6-9CF1-F92D5DEF7D92}"/>
              </a:ext>
            </a:extLst>
          </p:cNvPr>
          <p:cNvSpPr/>
          <p:nvPr/>
        </p:nvSpPr>
        <p:spPr>
          <a:xfrm>
            <a:off x="5189258"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D7ADE0B-CCB6-4F49-ADAC-7B59AA38C29A}"/>
              </a:ext>
            </a:extLst>
          </p:cNvPr>
          <p:cNvSpPr/>
          <p:nvPr/>
        </p:nvSpPr>
        <p:spPr>
          <a:xfrm>
            <a:off x="5780074"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05821ED-6C57-4BE8-819A-3CFAB75C656B}"/>
              </a:ext>
            </a:extLst>
          </p:cNvPr>
          <p:cNvSpPr/>
          <p:nvPr/>
        </p:nvSpPr>
        <p:spPr>
          <a:xfrm>
            <a:off x="6402654"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A1B667-0724-435D-8C3A-D9650BF66B9A}"/>
              </a:ext>
            </a:extLst>
          </p:cNvPr>
          <p:cNvSpPr/>
          <p:nvPr/>
        </p:nvSpPr>
        <p:spPr>
          <a:xfrm>
            <a:off x="6998935"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9CC75C9-E33F-41EA-ABDB-2DA42DE6A3D9}"/>
              </a:ext>
            </a:extLst>
          </p:cNvPr>
          <p:cNvSpPr/>
          <p:nvPr/>
        </p:nvSpPr>
        <p:spPr>
          <a:xfrm>
            <a:off x="7622722"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EE8F002-B9CF-4569-A5E3-5483C5164D91}"/>
              </a:ext>
            </a:extLst>
          </p:cNvPr>
          <p:cNvSpPr/>
          <p:nvPr/>
        </p:nvSpPr>
        <p:spPr>
          <a:xfrm>
            <a:off x="3989632"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035D942-93DB-4AE9-AD55-74CD9CBD1E47}"/>
              </a:ext>
            </a:extLst>
          </p:cNvPr>
          <p:cNvSpPr/>
          <p:nvPr/>
        </p:nvSpPr>
        <p:spPr>
          <a:xfrm>
            <a:off x="3374829"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E4D6F2-F8C5-4A46-9B6F-5838E3293A71}"/>
              </a:ext>
            </a:extLst>
          </p:cNvPr>
          <p:cNvSpPr/>
          <p:nvPr/>
        </p:nvSpPr>
        <p:spPr>
          <a:xfrm>
            <a:off x="4570185"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30DF06A-315F-41FC-8A40-01702BC77283}"/>
              </a:ext>
            </a:extLst>
          </p:cNvPr>
          <p:cNvSpPr/>
          <p:nvPr/>
        </p:nvSpPr>
        <p:spPr>
          <a:xfrm>
            <a:off x="5189258"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D270898-8385-4831-8A8C-A20363D780D1}"/>
              </a:ext>
            </a:extLst>
          </p:cNvPr>
          <p:cNvSpPr/>
          <p:nvPr/>
        </p:nvSpPr>
        <p:spPr>
          <a:xfrm>
            <a:off x="5780074"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F5E358D-590F-43CB-83C9-1628E839A244}"/>
              </a:ext>
            </a:extLst>
          </p:cNvPr>
          <p:cNvSpPr/>
          <p:nvPr/>
        </p:nvSpPr>
        <p:spPr>
          <a:xfrm>
            <a:off x="6402654"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1DEC87-C2AF-4354-809D-75C2BBD5FB07}"/>
              </a:ext>
            </a:extLst>
          </p:cNvPr>
          <p:cNvSpPr/>
          <p:nvPr/>
        </p:nvSpPr>
        <p:spPr>
          <a:xfrm>
            <a:off x="6998935"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77BED46-2465-437F-8094-3B426AF79277}"/>
              </a:ext>
            </a:extLst>
          </p:cNvPr>
          <p:cNvSpPr/>
          <p:nvPr/>
        </p:nvSpPr>
        <p:spPr>
          <a:xfrm>
            <a:off x="7622722" y="1871248"/>
            <a:ext cx="218305" cy="17520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A593D09-6E30-4E4A-9093-457AE95E2D3F}"/>
              </a:ext>
            </a:extLst>
          </p:cNvPr>
          <p:cNvSpPr/>
          <p:nvPr/>
        </p:nvSpPr>
        <p:spPr>
          <a:xfrm>
            <a:off x="3374829"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B59EB14-D575-4ABF-A4A7-C1309EC8A822}"/>
              </a:ext>
            </a:extLst>
          </p:cNvPr>
          <p:cNvSpPr/>
          <p:nvPr/>
        </p:nvSpPr>
        <p:spPr>
          <a:xfrm>
            <a:off x="5780074"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494999A-4D68-4846-B0DA-90281F87178B}"/>
              </a:ext>
            </a:extLst>
          </p:cNvPr>
          <p:cNvSpPr/>
          <p:nvPr/>
        </p:nvSpPr>
        <p:spPr>
          <a:xfrm>
            <a:off x="6402654"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1B821B3-5172-4665-A44C-4D252E5B766B}"/>
              </a:ext>
            </a:extLst>
          </p:cNvPr>
          <p:cNvSpPr/>
          <p:nvPr/>
        </p:nvSpPr>
        <p:spPr>
          <a:xfrm>
            <a:off x="6998935"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6F346AE-79F4-41AA-B3E5-6016BCD46665}"/>
              </a:ext>
            </a:extLst>
          </p:cNvPr>
          <p:cNvSpPr/>
          <p:nvPr/>
        </p:nvSpPr>
        <p:spPr>
          <a:xfrm>
            <a:off x="7622722"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36A55AC-3434-49EF-BBFC-FE79EB92A5E3}"/>
              </a:ext>
            </a:extLst>
          </p:cNvPr>
          <p:cNvSpPr/>
          <p:nvPr/>
        </p:nvSpPr>
        <p:spPr>
          <a:xfrm>
            <a:off x="3989632"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A273C8F-1BE4-4D2D-8D26-D92CCB10DA5E}"/>
              </a:ext>
            </a:extLst>
          </p:cNvPr>
          <p:cNvSpPr/>
          <p:nvPr/>
        </p:nvSpPr>
        <p:spPr>
          <a:xfrm>
            <a:off x="3374829"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A58ABBC-7DC0-48EE-AC90-A576E109E778}"/>
              </a:ext>
            </a:extLst>
          </p:cNvPr>
          <p:cNvSpPr/>
          <p:nvPr/>
        </p:nvSpPr>
        <p:spPr>
          <a:xfrm>
            <a:off x="5189258" y="207161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13DBA0FC-826B-43F2-BFAB-D4F5324DEE64}"/>
              </a:ext>
            </a:extLst>
          </p:cNvPr>
          <p:cNvSpPr/>
          <p:nvPr/>
        </p:nvSpPr>
        <p:spPr>
          <a:xfrm>
            <a:off x="3989632" y="1726197"/>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5667F4B-6CDB-4054-84A2-97D7115EBEA9}"/>
              </a:ext>
            </a:extLst>
          </p:cNvPr>
          <p:cNvSpPr/>
          <p:nvPr/>
        </p:nvSpPr>
        <p:spPr>
          <a:xfrm>
            <a:off x="4570185"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024ADFC-C222-4D50-95FF-CB414577527D}"/>
              </a:ext>
            </a:extLst>
          </p:cNvPr>
          <p:cNvSpPr/>
          <p:nvPr/>
        </p:nvSpPr>
        <p:spPr>
          <a:xfrm>
            <a:off x="5189258"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028B2C2-83FD-438E-ACCB-633357A59B11}"/>
              </a:ext>
            </a:extLst>
          </p:cNvPr>
          <p:cNvSpPr/>
          <p:nvPr/>
        </p:nvSpPr>
        <p:spPr>
          <a:xfrm>
            <a:off x="5780074"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07A86C9-13F7-4961-B46F-2D825E4FC96D}"/>
              </a:ext>
            </a:extLst>
          </p:cNvPr>
          <p:cNvSpPr/>
          <p:nvPr/>
        </p:nvSpPr>
        <p:spPr>
          <a:xfrm>
            <a:off x="6402654"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94B286B-125B-4BB4-A220-67FCB59D2C49}"/>
              </a:ext>
            </a:extLst>
          </p:cNvPr>
          <p:cNvSpPr/>
          <p:nvPr/>
        </p:nvSpPr>
        <p:spPr>
          <a:xfrm>
            <a:off x="6998935"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471CCE98-BB6D-45E9-86C8-6BC74BE97BD8}"/>
              </a:ext>
            </a:extLst>
          </p:cNvPr>
          <p:cNvSpPr/>
          <p:nvPr/>
        </p:nvSpPr>
        <p:spPr>
          <a:xfrm>
            <a:off x="7622722"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4CFAC504-C704-4FD0-9F88-3195FAE49289}"/>
              </a:ext>
            </a:extLst>
          </p:cNvPr>
          <p:cNvSpPr/>
          <p:nvPr/>
        </p:nvSpPr>
        <p:spPr>
          <a:xfrm>
            <a:off x="3374829"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9EDBAFE-5F03-4BD1-B18D-8D13CFC7C06E}"/>
              </a:ext>
            </a:extLst>
          </p:cNvPr>
          <p:cNvSpPr/>
          <p:nvPr/>
        </p:nvSpPr>
        <p:spPr>
          <a:xfrm>
            <a:off x="5189258" y="137604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B5DC5E0-FCAA-4CA5-9ECF-4766E2FE82C8}"/>
              </a:ext>
            </a:extLst>
          </p:cNvPr>
          <p:cNvSpPr/>
          <p:nvPr/>
        </p:nvSpPr>
        <p:spPr>
          <a:xfrm>
            <a:off x="3989632" y="1365714"/>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EBE504B-27DF-49BD-8B72-F8355B5F9F5F}"/>
              </a:ext>
            </a:extLst>
          </p:cNvPr>
          <p:cNvSpPr/>
          <p:nvPr/>
        </p:nvSpPr>
        <p:spPr>
          <a:xfrm>
            <a:off x="6402654" y="135613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D43186D6-6B7F-4022-AAC5-308C4ADC5845}"/>
              </a:ext>
            </a:extLst>
          </p:cNvPr>
          <p:cNvSpPr txBox="1"/>
          <p:nvPr/>
        </p:nvSpPr>
        <p:spPr>
          <a:xfrm>
            <a:off x="10405988" y="879883"/>
            <a:ext cx="1640884" cy="3170099"/>
          </a:xfrm>
          <a:prstGeom prst="rect">
            <a:avLst/>
          </a:prstGeom>
          <a:noFill/>
        </p:spPr>
        <p:txBody>
          <a:bodyPr wrap="square" rtlCol="0">
            <a:spAutoFit/>
          </a:bodyPr>
          <a:lstStyle/>
          <a:p>
            <a:pPr algn="ctr"/>
            <a:r>
              <a:rPr lang="en-US" sz="2000" b="1" dirty="0"/>
              <a:t>Can be programmed by a programmer.</a:t>
            </a:r>
          </a:p>
          <a:p>
            <a:pPr algn="ctr"/>
            <a:endParaRPr lang="en-US" sz="2000" b="1" dirty="0"/>
          </a:p>
          <a:p>
            <a:pPr algn="ctr"/>
            <a:r>
              <a:rPr lang="en-US" sz="2000" b="1" dirty="0"/>
              <a:t>Once programmed remembers for about 10 years</a:t>
            </a:r>
          </a:p>
        </p:txBody>
      </p:sp>
      <p:cxnSp>
        <p:nvCxnSpPr>
          <p:cNvPr id="3" name="Straight Arrow Connector 2">
            <a:extLst>
              <a:ext uri="{FF2B5EF4-FFF2-40B4-BE49-F238E27FC236}">
                <a16:creationId xmlns:a16="http://schemas.microsoft.com/office/drawing/2014/main" id="{85B2FA27-5656-482E-832E-DB64EDFE5B8E}"/>
              </a:ext>
            </a:extLst>
          </p:cNvPr>
          <p:cNvCxnSpPr/>
          <p:nvPr/>
        </p:nvCxnSpPr>
        <p:spPr>
          <a:xfrm flipH="1" flipV="1">
            <a:off x="7869298" y="1528459"/>
            <a:ext cx="2655827" cy="69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9E8710D-60CF-4AC1-9A0D-593278AC5C6D}"/>
              </a:ext>
            </a:extLst>
          </p:cNvPr>
          <p:cNvCxnSpPr>
            <a:stCxn id="127" idx="1"/>
          </p:cNvCxnSpPr>
          <p:nvPr/>
        </p:nvCxnSpPr>
        <p:spPr>
          <a:xfrm flipH="1" flipV="1">
            <a:off x="7869298" y="2046454"/>
            <a:ext cx="2536690" cy="41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9612E2-D5BA-425F-A653-FB7C1E4EC10E}"/>
              </a:ext>
            </a:extLst>
          </p:cNvPr>
          <p:cNvSpPr txBox="1"/>
          <p:nvPr/>
        </p:nvSpPr>
        <p:spPr>
          <a:xfrm>
            <a:off x="8577178" y="1505355"/>
            <a:ext cx="1969250" cy="369332"/>
          </a:xfrm>
          <a:prstGeom prst="rect">
            <a:avLst/>
          </a:prstGeom>
          <a:noFill/>
        </p:spPr>
        <p:txBody>
          <a:bodyPr wrap="square" rtlCol="0">
            <a:spAutoFit/>
          </a:bodyPr>
          <a:lstStyle/>
          <a:p>
            <a:r>
              <a:rPr lang="en-US" dirty="0"/>
              <a:t>Programmed to a 1</a:t>
            </a:r>
          </a:p>
        </p:txBody>
      </p:sp>
      <p:sp>
        <p:nvSpPr>
          <p:cNvPr id="128" name="TextBox 127">
            <a:extLst>
              <a:ext uri="{FF2B5EF4-FFF2-40B4-BE49-F238E27FC236}">
                <a16:creationId xmlns:a16="http://schemas.microsoft.com/office/drawing/2014/main" id="{933A7E1A-1160-48E5-AA6B-34F99F82D2B2}"/>
              </a:ext>
            </a:extLst>
          </p:cNvPr>
          <p:cNvSpPr txBox="1"/>
          <p:nvPr/>
        </p:nvSpPr>
        <p:spPr>
          <a:xfrm>
            <a:off x="8599458" y="2289423"/>
            <a:ext cx="1969250" cy="369332"/>
          </a:xfrm>
          <a:prstGeom prst="rect">
            <a:avLst/>
          </a:prstGeom>
          <a:noFill/>
        </p:spPr>
        <p:txBody>
          <a:bodyPr wrap="square" rtlCol="0">
            <a:spAutoFit/>
          </a:bodyPr>
          <a:lstStyle/>
          <a:p>
            <a:r>
              <a:rPr lang="en-US" dirty="0"/>
              <a:t>Programmed to a 0</a:t>
            </a:r>
          </a:p>
        </p:txBody>
      </p:sp>
      <p:cxnSp>
        <p:nvCxnSpPr>
          <p:cNvPr id="5" name="Straight Arrow Connector 4">
            <a:extLst>
              <a:ext uri="{FF2B5EF4-FFF2-40B4-BE49-F238E27FC236}">
                <a16:creationId xmlns:a16="http://schemas.microsoft.com/office/drawing/2014/main" id="{6D1505DE-2C3F-4E51-B593-D612A5E16AEC}"/>
              </a:ext>
            </a:extLst>
          </p:cNvPr>
          <p:cNvCxnSpPr/>
          <p:nvPr/>
        </p:nvCxnSpPr>
        <p:spPr>
          <a:xfrm>
            <a:off x="1814261" y="533400"/>
            <a:ext cx="1426643"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82A4FE4-9AAE-4C64-93F9-C7F9B6C829C0}"/>
              </a:ext>
            </a:extLst>
          </p:cNvPr>
          <p:cNvSpPr txBox="1"/>
          <p:nvPr/>
        </p:nvSpPr>
        <p:spPr>
          <a:xfrm>
            <a:off x="468120" y="233280"/>
            <a:ext cx="2906709" cy="646331"/>
          </a:xfrm>
          <a:prstGeom prst="rect">
            <a:avLst/>
          </a:prstGeom>
          <a:noFill/>
        </p:spPr>
        <p:txBody>
          <a:bodyPr wrap="square" rtlCol="0">
            <a:spAutoFit/>
          </a:bodyPr>
          <a:lstStyle/>
          <a:p>
            <a:r>
              <a:rPr lang="en-US" dirty="0"/>
              <a:t>Erased by UV Light for 15-30 minutes</a:t>
            </a:r>
          </a:p>
        </p:txBody>
      </p:sp>
      <p:cxnSp>
        <p:nvCxnSpPr>
          <p:cNvPr id="96" name="Straight Arrow Connector 95">
            <a:extLst>
              <a:ext uri="{FF2B5EF4-FFF2-40B4-BE49-F238E27FC236}">
                <a16:creationId xmlns:a16="http://schemas.microsoft.com/office/drawing/2014/main" id="{00AC905B-9FF5-4CD3-9482-60E0E249E0FC}"/>
              </a:ext>
            </a:extLst>
          </p:cNvPr>
          <p:cNvCxnSpPr/>
          <p:nvPr/>
        </p:nvCxnSpPr>
        <p:spPr>
          <a:xfrm>
            <a:off x="2583238" y="552611"/>
            <a:ext cx="1426643"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1C7D71F-9865-4AF4-9DB8-CB59428DB4C6}"/>
              </a:ext>
            </a:extLst>
          </p:cNvPr>
          <p:cNvCxnSpPr/>
          <p:nvPr/>
        </p:nvCxnSpPr>
        <p:spPr>
          <a:xfrm>
            <a:off x="3167815" y="552559"/>
            <a:ext cx="1426643"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C4A658-2529-48A6-811A-415E7EFDB8CB}"/>
              </a:ext>
            </a:extLst>
          </p:cNvPr>
          <p:cNvCxnSpPr>
            <a:endCxn id="57" idx="7"/>
          </p:cNvCxnSpPr>
          <p:nvPr/>
        </p:nvCxnSpPr>
        <p:spPr>
          <a:xfrm flipH="1">
            <a:off x="7809057" y="684141"/>
            <a:ext cx="992043" cy="69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93C65F7-4696-49F7-9B93-2B72CE76C8DE}"/>
              </a:ext>
            </a:extLst>
          </p:cNvPr>
          <p:cNvSpPr txBox="1"/>
          <p:nvPr/>
        </p:nvSpPr>
        <p:spPr>
          <a:xfrm>
            <a:off x="8705124" y="323742"/>
            <a:ext cx="1969250" cy="646331"/>
          </a:xfrm>
          <a:prstGeom prst="rect">
            <a:avLst/>
          </a:prstGeom>
          <a:noFill/>
        </p:spPr>
        <p:txBody>
          <a:bodyPr wrap="square" rtlCol="0">
            <a:spAutoFit/>
          </a:bodyPr>
          <a:lstStyle/>
          <a:p>
            <a:r>
              <a:rPr lang="en-US" dirty="0"/>
              <a:t>About +15v to program</a:t>
            </a:r>
          </a:p>
        </p:txBody>
      </p:sp>
      <p:sp>
        <p:nvSpPr>
          <p:cNvPr id="107" name="TextBox 106">
            <a:extLst>
              <a:ext uri="{FF2B5EF4-FFF2-40B4-BE49-F238E27FC236}">
                <a16:creationId xmlns:a16="http://schemas.microsoft.com/office/drawing/2014/main" id="{BB3D53F7-7F24-4A2E-A5E9-35CB6BDA84B5}"/>
              </a:ext>
            </a:extLst>
          </p:cNvPr>
          <p:cNvSpPr txBox="1"/>
          <p:nvPr/>
        </p:nvSpPr>
        <p:spPr>
          <a:xfrm>
            <a:off x="581005" y="4090982"/>
            <a:ext cx="1969250" cy="1200329"/>
          </a:xfrm>
          <a:prstGeom prst="rect">
            <a:avLst/>
          </a:prstGeom>
          <a:noFill/>
        </p:spPr>
        <p:txBody>
          <a:bodyPr wrap="square" rtlCol="0">
            <a:spAutoFit/>
          </a:bodyPr>
          <a:lstStyle/>
          <a:p>
            <a:r>
              <a:rPr lang="en-US" dirty="0"/>
              <a:t>Could use Pull Up Resistors and Inverters on output</a:t>
            </a:r>
          </a:p>
        </p:txBody>
      </p:sp>
      <p:pic>
        <p:nvPicPr>
          <p:cNvPr id="108" name="Picture 107">
            <a:extLst>
              <a:ext uri="{FF2B5EF4-FFF2-40B4-BE49-F238E27FC236}">
                <a16:creationId xmlns:a16="http://schemas.microsoft.com/office/drawing/2014/main" id="{5584657F-F708-480A-9881-1D063E885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0094" y="4158413"/>
            <a:ext cx="632672" cy="632672"/>
          </a:xfrm>
          <a:prstGeom prst="rect">
            <a:avLst/>
          </a:prstGeom>
        </p:spPr>
      </p:pic>
      <p:sp>
        <p:nvSpPr>
          <p:cNvPr id="129" name="Rectangle 128">
            <a:extLst>
              <a:ext uri="{FF2B5EF4-FFF2-40B4-BE49-F238E27FC236}">
                <a16:creationId xmlns:a16="http://schemas.microsoft.com/office/drawing/2014/main" id="{8AFB63A2-2104-471A-BE7E-2AFCA84C40B8}"/>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130" name="Rectangle 129">
            <a:extLst>
              <a:ext uri="{FF2B5EF4-FFF2-40B4-BE49-F238E27FC236}">
                <a16:creationId xmlns:a16="http://schemas.microsoft.com/office/drawing/2014/main" id="{B0E14345-7085-4AA2-8A63-B8E77E3EEE27}"/>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153111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269080" y="1892216"/>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Decoder</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457200" y="2433637"/>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594684" y="2257420"/>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569494" y="2130964"/>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167815" y="10763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167815" y="12668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167815" y="145363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167815" y="1634827"/>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167815" y="17811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167815" y="19716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167815" y="215848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476625"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167815" y="5126651"/>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086222" y="1063102"/>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777412" y="5113430"/>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695819"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387009" y="5126651"/>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305416" y="1093878"/>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4996606" y="5144206"/>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5915013"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606203" y="5139872"/>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524610"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215800" y="5126651"/>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134207"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825397" y="5139872"/>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743804" y="11070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434994" y="5157427"/>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830997"/>
          </a:xfrm>
          <a:prstGeom prst="rect">
            <a:avLst/>
          </a:prstGeom>
          <a:noFill/>
        </p:spPr>
        <p:txBody>
          <a:bodyPr wrap="square" rtlCol="0">
            <a:spAutoFit/>
          </a:bodyPr>
          <a:lstStyle/>
          <a:p>
            <a:pPr algn="ctr"/>
            <a:r>
              <a:rPr lang="en-US" sz="2400" b="1" dirty="0"/>
              <a:t>EEPROM (Electronic Erasable Prog. ROM)</a:t>
            </a:r>
          </a:p>
        </p:txBody>
      </p:sp>
      <p:sp>
        <p:nvSpPr>
          <p:cNvPr id="50" name="Oval 49">
            <a:extLst>
              <a:ext uri="{FF2B5EF4-FFF2-40B4-BE49-F238E27FC236}">
                <a16:creationId xmlns:a16="http://schemas.microsoft.com/office/drawing/2014/main" id="{67E5662B-9FEE-4E5C-A11D-B5A106E9ECF3}"/>
              </a:ext>
            </a:extLst>
          </p:cNvPr>
          <p:cNvSpPr/>
          <p:nvPr/>
        </p:nvSpPr>
        <p:spPr>
          <a:xfrm>
            <a:off x="3374829"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B498B30-4E25-44D5-AE0B-4475B5AB5ACA}"/>
              </a:ext>
            </a:extLst>
          </p:cNvPr>
          <p:cNvSpPr/>
          <p:nvPr/>
        </p:nvSpPr>
        <p:spPr>
          <a:xfrm>
            <a:off x="3989632" y="1164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834EBCA-6550-494F-A7BF-EE798A1FFD6D}"/>
              </a:ext>
            </a:extLst>
          </p:cNvPr>
          <p:cNvSpPr/>
          <p:nvPr/>
        </p:nvSpPr>
        <p:spPr>
          <a:xfrm>
            <a:off x="5189258" y="99226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2BAC68E-D3C6-4504-96A5-45B8A558B67D}"/>
              </a:ext>
            </a:extLst>
          </p:cNvPr>
          <p:cNvSpPr/>
          <p:nvPr/>
        </p:nvSpPr>
        <p:spPr>
          <a:xfrm>
            <a:off x="6998935"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9EFC1A-32BC-4D18-89FA-34ECF817E49C}"/>
              </a:ext>
            </a:extLst>
          </p:cNvPr>
          <p:cNvSpPr/>
          <p:nvPr/>
        </p:nvSpPr>
        <p:spPr>
          <a:xfrm>
            <a:off x="3374829"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ED09509-1DFF-44B1-A0EA-3D61660BF562}"/>
              </a:ext>
            </a:extLst>
          </p:cNvPr>
          <p:cNvSpPr/>
          <p:nvPr/>
        </p:nvSpPr>
        <p:spPr>
          <a:xfrm>
            <a:off x="4570185"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59E8914-EEA0-4D3C-AAED-25D838BF8B44}"/>
              </a:ext>
            </a:extLst>
          </p:cNvPr>
          <p:cNvSpPr/>
          <p:nvPr/>
        </p:nvSpPr>
        <p:spPr>
          <a:xfrm>
            <a:off x="5780074"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CCC0536-6AD1-494B-8B88-19BA273A4115}"/>
              </a:ext>
            </a:extLst>
          </p:cNvPr>
          <p:cNvSpPr/>
          <p:nvPr/>
        </p:nvSpPr>
        <p:spPr>
          <a:xfrm>
            <a:off x="7622722" y="1353255"/>
            <a:ext cx="218305" cy="17520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DB90AA3-C27B-4712-B6E7-91C9328D7F02}"/>
              </a:ext>
            </a:extLst>
          </p:cNvPr>
          <p:cNvSpPr/>
          <p:nvPr/>
        </p:nvSpPr>
        <p:spPr>
          <a:xfrm>
            <a:off x="6998935"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99E87CD-7690-4D56-822E-ADCDCDB05DBA}"/>
              </a:ext>
            </a:extLst>
          </p:cNvPr>
          <p:cNvSpPr/>
          <p:nvPr/>
        </p:nvSpPr>
        <p:spPr>
          <a:xfrm>
            <a:off x="3989632" y="187710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A1A051D-06CF-4D34-B81A-CDEDB5380121}"/>
              </a:ext>
            </a:extLst>
          </p:cNvPr>
          <p:cNvSpPr/>
          <p:nvPr/>
        </p:nvSpPr>
        <p:spPr>
          <a:xfrm>
            <a:off x="4570185" y="204926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F4B56FB-EE78-4D18-9AC7-BA9FD0078D31}"/>
              </a:ext>
            </a:extLst>
          </p:cNvPr>
          <p:cNvSpPr txBox="1"/>
          <p:nvPr/>
        </p:nvSpPr>
        <p:spPr>
          <a:xfrm>
            <a:off x="2084972" y="5705475"/>
            <a:ext cx="6633410" cy="1200329"/>
          </a:xfrm>
          <a:prstGeom prst="rect">
            <a:avLst/>
          </a:prstGeom>
          <a:noFill/>
        </p:spPr>
        <p:txBody>
          <a:bodyPr wrap="square" rtlCol="0">
            <a:spAutoFit/>
          </a:bodyPr>
          <a:lstStyle/>
          <a:p>
            <a:r>
              <a:rPr lang="en-US" dirty="0"/>
              <a:t>The bits are programmed once and are read many times after that.   They can be reprogrammed by a special programmer. These are fixed after they are made but.  When an address is decoded, the data for that location is show on the data bus, else it is a zero.</a:t>
            </a:r>
          </a:p>
        </p:txBody>
      </p:sp>
      <p:sp>
        <p:nvSpPr>
          <p:cNvPr id="74" name="Rectangle 73">
            <a:extLst>
              <a:ext uri="{FF2B5EF4-FFF2-40B4-BE49-F238E27FC236}">
                <a16:creationId xmlns:a16="http://schemas.microsoft.com/office/drawing/2014/main" id="{40FC6731-15C6-41A1-8A99-636351398FD5}"/>
              </a:ext>
            </a:extLst>
          </p:cNvPr>
          <p:cNvSpPr/>
          <p:nvPr/>
        </p:nvSpPr>
        <p:spPr>
          <a:xfrm>
            <a:off x="3086100" y="4295775"/>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75" name="Oval 74">
            <a:extLst>
              <a:ext uri="{FF2B5EF4-FFF2-40B4-BE49-F238E27FC236}">
                <a16:creationId xmlns:a16="http://schemas.microsoft.com/office/drawing/2014/main" id="{97A533F6-07B3-4410-9E5B-BB6FB3DA25A9}"/>
              </a:ext>
            </a:extLst>
          </p:cNvPr>
          <p:cNvSpPr/>
          <p:nvPr/>
        </p:nvSpPr>
        <p:spPr>
          <a:xfrm>
            <a:off x="4570185" y="98186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324023B-95C4-4EFB-87D2-FC48F9FC2B32}"/>
              </a:ext>
            </a:extLst>
          </p:cNvPr>
          <p:cNvSpPr/>
          <p:nvPr/>
        </p:nvSpPr>
        <p:spPr>
          <a:xfrm>
            <a:off x="3989632" y="97209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D44E54-AEA0-40A4-A970-1A9F7F1B52C8}"/>
              </a:ext>
            </a:extLst>
          </p:cNvPr>
          <p:cNvSpPr/>
          <p:nvPr/>
        </p:nvSpPr>
        <p:spPr>
          <a:xfrm>
            <a:off x="5780074"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6867390-636B-4F6F-A318-C7221D9ADEE6}"/>
              </a:ext>
            </a:extLst>
          </p:cNvPr>
          <p:cNvSpPr/>
          <p:nvPr/>
        </p:nvSpPr>
        <p:spPr>
          <a:xfrm>
            <a:off x="6402654" y="100012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B9EA78E-66B1-44E5-B238-D4A948064989}"/>
              </a:ext>
            </a:extLst>
          </p:cNvPr>
          <p:cNvSpPr/>
          <p:nvPr/>
        </p:nvSpPr>
        <p:spPr>
          <a:xfrm>
            <a:off x="7622722" y="98186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A28B7AF-F568-4154-A866-D5BDCAA3EA24}"/>
              </a:ext>
            </a:extLst>
          </p:cNvPr>
          <p:cNvSpPr/>
          <p:nvPr/>
        </p:nvSpPr>
        <p:spPr>
          <a:xfrm>
            <a:off x="3374829" y="1190749"/>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4F4FBBC-624A-4D5A-B592-E6934465431A}"/>
              </a:ext>
            </a:extLst>
          </p:cNvPr>
          <p:cNvSpPr/>
          <p:nvPr/>
        </p:nvSpPr>
        <p:spPr>
          <a:xfrm>
            <a:off x="4570185" y="117229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36A11D5-9C66-4585-ABBB-B7519476D356}"/>
              </a:ext>
            </a:extLst>
          </p:cNvPr>
          <p:cNvSpPr/>
          <p:nvPr/>
        </p:nvSpPr>
        <p:spPr>
          <a:xfrm>
            <a:off x="5189258" y="118033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B9F0A5-953C-4108-9479-202C37AB9A70}"/>
              </a:ext>
            </a:extLst>
          </p:cNvPr>
          <p:cNvSpPr/>
          <p:nvPr/>
        </p:nvSpPr>
        <p:spPr>
          <a:xfrm>
            <a:off x="5780074" y="120162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FBD02BD9-CD0D-4407-98F1-39551FE55C0D}"/>
              </a:ext>
            </a:extLst>
          </p:cNvPr>
          <p:cNvSpPr/>
          <p:nvPr/>
        </p:nvSpPr>
        <p:spPr>
          <a:xfrm>
            <a:off x="6402654" y="120966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FAC3E27-5321-4658-8DE9-DF1807A4F68F}"/>
              </a:ext>
            </a:extLst>
          </p:cNvPr>
          <p:cNvSpPr/>
          <p:nvPr/>
        </p:nvSpPr>
        <p:spPr>
          <a:xfrm>
            <a:off x="6998935" y="118149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1A566C-A073-47CC-A07F-726D9A221ED6}"/>
              </a:ext>
            </a:extLst>
          </p:cNvPr>
          <p:cNvSpPr/>
          <p:nvPr/>
        </p:nvSpPr>
        <p:spPr>
          <a:xfrm>
            <a:off x="7622722" y="118953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19CC190-8413-4C21-9748-7E881483C722}"/>
              </a:ext>
            </a:extLst>
          </p:cNvPr>
          <p:cNvSpPr/>
          <p:nvPr/>
        </p:nvSpPr>
        <p:spPr>
          <a:xfrm>
            <a:off x="4570185"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24954AC-4B34-43F6-9CF1-F92D5DEF7D92}"/>
              </a:ext>
            </a:extLst>
          </p:cNvPr>
          <p:cNvSpPr/>
          <p:nvPr/>
        </p:nvSpPr>
        <p:spPr>
          <a:xfrm>
            <a:off x="5189258"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D7ADE0B-CCB6-4F49-ADAC-7B59AA38C29A}"/>
              </a:ext>
            </a:extLst>
          </p:cNvPr>
          <p:cNvSpPr/>
          <p:nvPr/>
        </p:nvSpPr>
        <p:spPr>
          <a:xfrm>
            <a:off x="5780074"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05821ED-6C57-4BE8-819A-3CFAB75C656B}"/>
              </a:ext>
            </a:extLst>
          </p:cNvPr>
          <p:cNvSpPr/>
          <p:nvPr/>
        </p:nvSpPr>
        <p:spPr>
          <a:xfrm>
            <a:off x="6402654"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A1B667-0724-435D-8C3A-D9650BF66B9A}"/>
              </a:ext>
            </a:extLst>
          </p:cNvPr>
          <p:cNvSpPr/>
          <p:nvPr/>
        </p:nvSpPr>
        <p:spPr>
          <a:xfrm>
            <a:off x="6998935"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9CC75C9-E33F-41EA-ABDB-2DA42DE6A3D9}"/>
              </a:ext>
            </a:extLst>
          </p:cNvPr>
          <p:cNvSpPr/>
          <p:nvPr/>
        </p:nvSpPr>
        <p:spPr>
          <a:xfrm>
            <a:off x="7622722"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EE8F002-B9CF-4569-A5E3-5483C5164D91}"/>
              </a:ext>
            </a:extLst>
          </p:cNvPr>
          <p:cNvSpPr/>
          <p:nvPr/>
        </p:nvSpPr>
        <p:spPr>
          <a:xfrm>
            <a:off x="3989632"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035D942-93DB-4AE9-AD55-74CD9CBD1E47}"/>
              </a:ext>
            </a:extLst>
          </p:cNvPr>
          <p:cNvSpPr/>
          <p:nvPr/>
        </p:nvSpPr>
        <p:spPr>
          <a:xfrm>
            <a:off x="3374829"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E4D6F2-F8C5-4A46-9B6F-5838E3293A71}"/>
              </a:ext>
            </a:extLst>
          </p:cNvPr>
          <p:cNvSpPr/>
          <p:nvPr/>
        </p:nvSpPr>
        <p:spPr>
          <a:xfrm>
            <a:off x="4570185"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30DF06A-315F-41FC-8A40-01702BC77283}"/>
              </a:ext>
            </a:extLst>
          </p:cNvPr>
          <p:cNvSpPr/>
          <p:nvPr/>
        </p:nvSpPr>
        <p:spPr>
          <a:xfrm>
            <a:off x="5189258"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D270898-8385-4831-8A8C-A20363D780D1}"/>
              </a:ext>
            </a:extLst>
          </p:cNvPr>
          <p:cNvSpPr/>
          <p:nvPr/>
        </p:nvSpPr>
        <p:spPr>
          <a:xfrm>
            <a:off x="5780074"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F5E358D-590F-43CB-83C9-1628E839A244}"/>
              </a:ext>
            </a:extLst>
          </p:cNvPr>
          <p:cNvSpPr/>
          <p:nvPr/>
        </p:nvSpPr>
        <p:spPr>
          <a:xfrm>
            <a:off x="6402654"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1DEC87-C2AF-4354-809D-75C2BBD5FB07}"/>
              </a:ext>
            </a:extLst>
          </p:cNvPr>
          <p:cNvSpPr/>
          <p:nvPr/>
        </p:nvSpPr>
        <p:spPr>
          <a:xfrm>
            <a:off x="6998935"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77BED46-2465-437F-8094-3B426AF79277}"/>
              </a:ext>
            </a:extLst>
          </p:cNvPr>
          <p:cNvSpPr/>
          <p:nvPr/>
        </p:nvSpPr>
        <p:spPr>
          <a:xfrm>
            <a:off x="7622722" y="1871248"/>
            <a:ext cx="218305" cy="17520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A593D09-6E30-4E4A-9093-457AE95E2D3F}"/>
              </a:ext>
            </a:extLst>
          </p:cNvPr>
          <p:cNvSpPr/>
          <p:nvPr/>
        </p:nvSpPr>
        <p:spPr>
          <a:xfrm>
            <a:off x="3374829"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B59EB14-D575-4ABF-A4A7-C1309EC8A822}"/>
              </a:ext>
            </a:extLst>
          </p:cNvPr>
          <p:cNvSpPr/>
          <p:nvPr/>
        </p:nvSpPr>
        <p:spPr>
          <a:xfrm>
            <a:off x="5780074"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494999A-4D68-4846-B0DA-90281F87178B}"/>
              </a:ext>
            </a:extLst>
          </p:cNvPr>
          <p:cNvSpPr/>
          <p:nvPr/>
        </p:nvSpPr>
        <p:spPr>
          <a:xfrm>
            <a:off x="6402654"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1B821B3-5172-4665-A44C-4D252E5B766B}"/>
              </a:ext>
            </a:extLst>
          </p:cNvPr>
          <p:cNvSpPr/>
          <p:nvPr/>
        </p:nvSpPr>
        <p:spPr>
          <a:xfrm>
            <a:off x="6998935"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6F346AE-79F4-41AA-B3E5-6016BCD46665}"/>
              </a:ext>
            </a:extLst>
          </p:cNvPr>
          <p:cNvSpPr/>
          <p:nvPr/>
        </p:nvSpPr>
        <p:spPr>
          <a:xfrm>
            <a:off x="7622722"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36A55AC-3434-49EF-BBFC-FE79EB92A5E3}"/>
              </a:ext>
            </a:extLst>
          </p:cNvPr>
          <p:cNvSpPr/>
          <p:nvPr/>
        </p:nvSpPr>
        <p:spPr>
          <a:xfrm>
            <a:off x="3989632"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A273C8F-1BE4-4D2D-8D26-D92CCB10DA5E}"/>
              </a:ext>
            </a:extLst>
          </p:cNvPr>
          <p:cNvSpPr/>
          <p:nvPr/>
        </p:nvSpPr>
        <p:spPr>
          <a:xfrm>
            <a:off x="3374829"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A58ABBC-7DC0-48EE-AC90-A576E109E778}"/>
              </a:ext>
            </a:extLst>
          </p:cNvPr>
          <p:cNvSpPr/>
          <p:nvPr/>
        </p:nvSpPr>
        <p:spPr>
          <a:xfrm>
            <a:off x="5189258" y="207161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13DBA0FC-826B-43F2-BFAB-D4F5324DEE64}"/>
              </a:ext>
            </a:extLst>
          </p:cNvPr>
          <p:cNvSpPr/>
          <p:nvPr/>
        </p:nvSpPr>
        <p:spPr>
          <a:xfrm>
            <a:off x="3989632" y="1726197"/>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5667F4B-6CDB-4054-84A2-97D7115EBEA9}"/>
              </a:ext>
            </a:extLst>
          </p:cNvPr>
          <p:cNvSpPr/>
          <p:nvPr/>
        </p:nvSpPr>
        <p:spPr>
          <a:xfrm>
            <a:off x="4570185"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024ADFC-C222-4D50-95FF-CB414577527D}"/>
              </a:ext>
            </a:extLst>
          </p:cNvPr>
          <p:cNvSpPr/>
          <p:nvPr/>
        </p:nvSpPr>
        <p:spPr>
          <a:xfrm>
            <a:off x="5189258"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028B2C2-83FD-438E-ACCB-633357A59B11}"/>
              </a:ext>
            </a:extLst>
          </p:cNvPr>
          <p:cNvSpPr/>
          <p:nvPr/>
        </p:nvSpPr>
        <p:spPr>
          <a:xfrm>
            <a:off x="5780074"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07A86C9-13F7-4961-B46F-2D825E4FC96D}"/>
              </a:ext>
            </a:extLst>
          </p:cNvPr>
          <p:cNvSpPr/>
          <p:nvPr/>
        </p:nvSpPr>
        <p:spPr>
          <a:xfrm>
            <a:off x="6402654"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94B286B-125B-4BB4-A220-67FCB59D2C49}"/>
              </a:ext>
            </a:extLst>
          </p:cNvPr>
          <p:cNvSpPr/>
          <p:nvPr/>
        </p:nvSpPr>
        <p:spPr>
          <a:xfrm>
            <a:off x="6998935"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471CCE98-BB6D-45E9-86C8-6BC74BE97BD8}"/>
              </a:ext>
            </a:extLst>
          </p:cNvPr>
          <p:cNvSpPr/>
          <p:nvPr/>
        </p:nvSpPr>
        <p:spPr>
          <a:xfrm>
            <a:off x="7622722"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4CFAC504-C704-4FD0-9F88-3195FAE49289}"/>
              </a:ext>
            </a:extLst>
          </p:cNvPr>
          <p:cNvSpPr/>
          <p:nvPr/>
        </p:nvSpPr>
        <p:spPr>
          <a:xfrm>
            <a:off x="3374829"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9EDBAFE-5F03-4BD1-B18D-8D13CFC7C06E}"/>
              </a:ext>
            </a:extLst>
          </p:cNvPr>
          <p:cNvSpPr/>
          <p:nvPr/>
        </p:nvSpPr>
        <p:spPr>
          <a:xfrm>
            <a:off x="5189258" y="137604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B5DC5E0-FCAA-4CA5-9ECF-4766E2FE82C8}"/>
              </a:ext>
            </a:extLst>
          </p:cNvPr>
          <p:cNvSpPr/>
          <p:nvPr/>
        </p:nvSpPr>
        <p:spPr>
          <a:xfrm>
            <a:off x="3989632" y="1365714"/>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EBE504B-27DF-49BD-8B72-F8355B5F9F5F}"/>
              </a:ext>
            </a:extLst>
          </p:cNvPr>
          <p:cNvSpPr/>
          <p:nvPr/>
        </p:nvSpPr>
        <p:spPr>
          <a:xfrm>
            <a:off x="6402654" y="135613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D43186D6-6B7F-4022-AAC5-308C4ADC5845}"/>
              </a:ext>
            </a:extLst>
          </p:cNvPr>
          <p:cNvSpPr txBox="1"/>
          <p:nvPr/>
        </p:nvSpPr>
        <p:spPr>
          <a:xfrm>
            <a:off x="10405988" y="879883"/>
            <a:ext cx="1640884" cy="2862322"/>
          </a:xfrm>
          <a:prstGeom prst="rect">
            <a:avLst/>
          </a:prstGeom>
          <a:noFill/>
        </p:spPr>
        <p:txBody>
          <a:bodyPr wrap="square" rtlCol="0">
            <a:spAutoFit/>
          </a:bodyPr>
          <a:lstStyle/>
          <a:p>
            <a:pPr algn="ctr"/>
            <a:r>
              <a:rPr lang="en-US" sz="2000" b="1" dirty="0"/>
              <a:t>Can be programmed by a user in the circuit.</a:t>
            </a:r>
          </a:p>
          <a:p>
            <a:pPr algn="ctr"/>
            <a:endParaRPr lang="en-US" sz="2000" b="1" dirty="0"/>
          </a:p>
          <a:p>
            <a:pPr algn="ctr"/>
            <a:r>
              <a:rPr lang="en-US" sz="2000" b="1" dirty="0"/>
              <a:t>Remembers values for about 10 years</a:t>
            </a:r>
          </a:p>
        </p:txBody>
      </p:sp>
      <p:cxnSp>
        <p:nvCxnSpPr>
          <p:cNvPr id="3" name="Straight Arrow Connector 2">
            <a:extLst>
              <a:ext uri="{FF2B5EF4-FFF2-40B4-BE49-F238E27FC236}">
                <a16:creationId xmlns:a16="http://schemas.microsoft.com/office/drawing/2014/main" id="{85B2FA27-5656-482E-832E-DB64EDFE5B8E}"/>
              </a:ext>
            </a:extLst>
          </p:cNvPr>
          <p:cNvCxnSpPr/>
          <p:nvPr/>
        </p:nvCxnSpPr>
        <p:spPr>
          <a:xfrm flipH="1" flipV="1">
            <a:off x="7869298" y="1528459"/>
            <a:ext cx="2655827" cy="69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9E8710D-60CF-4AC1-9A0D-593278AC5C6D}"/>
              </a:ext>
            </a:extLst>
          </p:cNvPr>
          <p:cNvCxnSpPr>
            <a:stCxn id="127" idx="1"/>
          </p:cNvCxnSpPr>
          <p:nvPr/>
        </p:nvCxnSpPr>
        <p:spPr>
          <a:xfrm flipH="1" flipV="1">
            <a:off x="7869298" y="2046456"/>
            <a:ext cx="2536690" cy="26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9612E2-D5BA-425F-A653-FB7C1E4EC10E}"/>
              </a:ext>
            </a:extLst>
          </p:cNvPr>
          <p:cNvSpPr txBox="1"/>
          <p:nvPr/>
        </p:nvSpPr>
        <p:spPr>
          <a:xfrm>
            <a:off x="8577178" y="1505355"/>
            <a:ext cx="1969250" cy="369332"/>
          </a:xfrm>
          <a:prstGeom prst="rect">
            <a:avLst/>
          </a:prstGeom>
          <a:noFill/>
        </p:spPr>
        <p:txBody>
          <a:bodyPr wrap="square" rtlCol="0">
            <a:spAutoFit/>
          </a:bodyPr>
          <a:lstStyle/>
          <a:p>
            <a:r>
              <a:rPr lang="en-US" dirty="0"/>
              <a:t>Programmed to a 1</a:t>
            </a:r>
          </a:p>
        </p:txBody>
      </p:sp>
      <p:sp>
        <p:nvSpPr>
          <p:cNvPr id="128" name="TextBox 127">
            <a:extLst>
              <a:ext uri="{FF2B5EF4-FFF2-40B4-BE49-F238E27FC236}">
                <a16:creationId xmlns:a16="http://schemas.microsoft.com/office/drawing/2014/main" id="{933A7E1A-1160-48E5-AA6B-34F99F82D2B2}"/>
              </a:ext>
            </a:extLst>
          </p:cNvPr>
          <p:cNvSpPr txBox="1"/>
          <p:nvPr/>
        </p:nvSpPr>
        <p:spPr>
          <a:xfrm>
            <a:off x="8599458" y="2289423"/>
            <a:ext cx="1969250" cy="369332"/>
          </a:xfrm>
          <a:prstGeom prst="rect">
            <a:avLst/>
          </a:prstGeom>
          <a:noFill/>
        </p:spPr>
        <p:txBody>
          <a:bodyPr wrap="square" rtlCol="0">
            <a:spAutoFit/>
          </a:bodyPr>
          <a:lstStyle/>
          <a:p>
            <a:r>
              <a:rPr lang="en-US" dirty="0"/>
              <a:t>Programmed to a 0</a:t>
            </a:r>
          </a:p>
        </p:txBody>
      </p:sp>
      <p:sp>
        <p:nvSpPr>
          <p:cNvPr id="95" name="TextBox 94">
            <a:extLst>
              <a:ext uri="{FF2B5EF4-FFF2-40B4-BE49-F238E27FC236}">
                <a16:creationId xmlns:a16="http://schemas.microsoft.com/office/drawing/2014/main" id="{E82A4FE4-9AAE-4C64-93F9-C7F9B6C829C0}"/>
              </a:ext>
            </a:extLst>
          </p:cNvPr>
          <p:cNvSpPr txBox="1"/>
          <p:nvPr/>
        </p:nvSpPr>
        <p:spPr>
          <a:xfrm>
            <a:off x="545446" y="293305"/>
            <a:ext cx="2906709" cy="923330"/>
          </a:xfrm>
          <a:prstGeom prst="rect">
            <a:avLst/>
          </a:prstGeom>
          <a:noFill/>
        </p:spPr>
        <p:txBody>
          <a:bodyPr wrap="square" rtlCol="0">
            <a:spAutoFit/>
          </a:bodyPr>
          <a:lstStyle/>
          <a:p>
            <a:r>
              <a:rPr lang="en-US" dirty="0"/>
              <a:t>No UV, just an “erase cycle” to reset memory </a:t>
            </a:r>
          </a:p>
          <a:p>
            <a:r>
              <a:rPr lang="en-US" dirty="0"/>
              <a:t>Can be erased In-Circuit</a:t>
            </a:r>
          </a:p>
        </p:txBody>
      </p:sp>
      <p:cxnSp>
        <p:nvCxnSpPr>
          <p:cNvPr id="19" name="Straight Arrow Connector 18">
            <a:extLst>
              <a:ext uri="{FF2B5EF4-FFF2-40B4-BE49-F238E27FC236}">
                <a16:creationId xmlns:a16="http://schemas.microsoft.com/office/drawing/2014/main" id="{40C4A658-2529-48A6-811A-415E7EFDB8CB}"/>
              </a:ext>
            </a:extLst>
          </p:cNvPr>
          <p:cNvCxnSpPr>
            <a:endCxn id="57" idx="7"/>
          </p:cNvCxnSpPr>
          <p:nvPr/>
        </p:nvCxnSpPr>
        <p:spPr>
          <a:xfrm flipH="1">
            <a:off x="7809057" y="684141"/>
            <a:ext cx="992043" cy="69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93C65F7-4696-49F7-9B93-2B72CE76C8DE}"/>
              </a:ext>
            </a:extLst>
          </p:cNvPr>
          <p:cNvSpPr txBox="1"/>
          <p:nvPr/>
        </p:nvSpPr>
        <p:spPr>
          <a:xfrm>
            <a:off x="8705124" y="323742"/>
            <a:ext cx="2424764" cy="923330"/>
          </a:xfrm>
          <a:prstGeom prst="rect">
            <a:avLst/>
          </a:prstGeom>
          <a:noFill/>
        </p:spPr>
        <p:txBody>
          <a:bodyPr wrap="square" rtlCol="0">
            <a:spAutoFit/>
          </a:bodyPr>
          <a:lstStyle/>
          <a:p>
            <a:r>
              <a:rPr lang="en-US" dirty="0"/>
              <a:t>About +15v to program and erase but can be done in-circuit</a:t>
            </a:r>
          </a:p>
        </p:txBody>
      </p:sp>
      <p:sp>
        <p:nvSpPr>
          <p:cNvPr id="107" name="TextBox 106">
            <a:extLst>
              <a:ext uri="{FF2B5EF4-FFF2-40B4-BE49-F238E27FC236}">
                <a16:creationId xmlns:a16="http://schemas.microsoft.com/office/drawing/2014/main" id="{BB3D53F7-7F24-4A2E-A5E9-35CB6BDA84B5}"/>
              </a:ext>
            </a:extLst>
          </p:cNvPr>
          <p:cNvSpPr txBox="1"/>
          <p:nvPr/>
        </p:nvSpPr>
        <p:spPr>
          <a:xfrm>
            <a:off x="581005" y="4090982"/>
            <a:ext cx="1969250" cy="1200329"/>
          </a:xfrm>
          <a:prstGeom prst="rect">
            <a:avLst/>
          </a:prstGeom>
          <a:noFill/>
        </p:spPr>
        <p:txBody>
          <a:bodyPr wrap="square" rtlCol="0">
            <a:spAutoFit/>
          </a:bodyPr>
          <a:lstStyle/>
          <a:p>
            <a:r>
              <a:rPr lang="en-US" dirty="0"/>
              <a:t>Could use Pull Up Resistors and Inverters on output</a:t>
            </a:r>
          </a:p>
        </p:txBody>
      </p:sp>
      <p:cxnSp>
        <p:nvCxnSpPr>
          <p:cNvPr id="12" name="Straight Arrow Connector 11">
            <a:extLst>
              <a:ext uri="{FF2B5EF4-FFF2-40B4-BE49-F238E27FC236}">
                <a16:creationId xmlns:a16="http://schemas.microsoft.com/office/drawing/2014/main" id="{2AD649D2-3CC1-453A-8C92-96CC1BC3059B}"/>
              </a:ext>
            </a:extLst>
          </p:cNvPr>
          <p:cNvCxnSpPr/>
          <p:nvPr/>
        </p:nvCxnSpPr>
        <p:spPr>
          <a:xfrm>
            <a:off x="2933700" y="684141"/>
            <a:ext cx="843712" cy="195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B6627DAF-9FC9-4AE3-817F-B0DFFE77F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323" y="3764511"/>
            <a:ext cx="632672" cy="632672"/>
          </a:xfrm>
          <a:prstGeom prst="rect">
            <a:avLst/>
          </a:prstGeom>
        </p:spPr>
      </p:pic>
      <p:sp>
        <p:nvSpPr>
          <p:cNvPr id="108" name="Rectangle: Rounded Corners 107">
            <a:extLst>
              <a:ext uri="{FF2B5EF4-FFF2-40B4-BE49-F238E27FC236}">
                <a16:creationId xmlns:a16="http://schemas.microsoft.com/office/drawing/2014/main" id="{097786D0-52A8-4B50-879D-596B4989FC3E}"/>
              </a:ext>
            </a:extLst>
          </p:cNvPr>
          <p:cNvSpPr/>
          <p:nvPr/>
        </p:nvSpPr>
        <p:spPr>
          <a:xfrm>
            <a:off x="3374829" y="1579723"/>
            <a:ext cx="4619866" cy="7348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ACE22C55-1CC4-42FF-837E-6860BDA3E31C}"/>
              </a:ext>
            </a:extLst>
          </p:cNvPr>
          <p:cNvSpPr txBox="1"/>
          <p:nvPr/>
        </p:nvSpPr>
        <p:spPr>
          <a:xfrm>
            <a:off x="4188680" y="2319977"/>
            <a:ext cx="3444641" cy="646331"/>
          </a:xfrm>
          <a:prstGeom prst="rect">
            <a:avLst/>
          </a:prstGeom>
          <a:noFill/>
        </p:spPr>
        <p:txBody>
          <a:bodyPr wrap="square" rtlCol="0">
            <a:spAutoFit/>
          </a:bodyPr>
          <a:lstStyle/>
          <a:p>
            <a:r>
              <a:rPr lang="en-US" dirty="0"/>
              <a:t>Program or Erase whole blocks at a time</a:t>
            </a:r>
          </a:p>
        </p:txBody>
      </p:sp>
      <p:sp>
        <p:nvSpPr>
          <p:cNvPr id="130" name="TextBox 129">
            <a:extLst>
              <a:ext uri="{FF2B5EF4-FFF2-40B4-BE49-F238E27FC236}">
                <a16:creationId xmlns:a16="http://schemas.microsoft.com/office/drawing/2014/main" id="{1C21623B-C51D-4637-A168-9FA570FF736A}"/>
              </a:ext>
            </a:extLst>
          </p:cNvPr>
          <p:cNvSpPr txBox="1"/>
          <p:nvPr/>
        </p:nvSpPr>
        <p:spPr>
          <a:xfrm>
            <a:off x="8577681" y="3310369"/>
            <a:ext cx="1969250" cy="1292662"/>
          </a:xfrm>
          <a:prstGeom prst="rect">
            <a:avLst/>
          </a:prstGeom>
          <a:noFill/>
        </p:spPr>
        <p:txBody>
          <a:bodyPr wrap="square" rtlCol="0">
            <a:spAutoFit/>
          </a:bodyPr>
          <a:lstStyle/>
          <a:p>
            <a:r>
              <a:rPr lang="en-US" dirty="0"/>
              <a:t>10K Erase Cycles</a:t>
            </a:r>
          </a:p>
          <a:p>
            <a:endParaRPr lang="en-US" dirty="0"/>
          </a:p>
          <a:p>
            <a:r>
              <a:rPr lang="en-US" sz="2400" i="1" dirty="0"/>
              <a:t>Slow… Erase</a:t>
            </a:r>
          </a:p>
          <a:p>
            <a:endParaRPr lang="en-US" dirty="0"/>
          </a:p>
        </p:txBody>
      </p:sp>
      <p:sp>
        <p:nvSpPr>
          <p:cNvPr id="131" name="Rectangle 130">
            <a:extLst>
              <a:ext uri="{FF2B5EF4-FFF2-40B4-BE49-F238E27FC236}">
                <a16:creationId xmlns:a16="http://schemas.microsoft.com/office/drawing/2014/main" id="{3B14BF0E-5F26-42B3-BEE4-4CDA0C95D882}"/>
              </a:ext>
            </a:extLst>
          </p:cNvPr>
          <p:cNvSpPr/>
          <p:nvPr/>
        </p:nvSpPr>
        <p:spPr>
          <a:xfrm>
            <a:off x="223520" y="35416"/>
            <a:ext cx="6096000" cy="369332"/>
          </a:xfrm>
          <a:prstGeom prst="rect">
            <a:avLst/>
          </a:prstGeom>
        </p:spPr>
        <p:txBody>
          <a:bodyPr>
            <a:spAutoFit/>
          </a:bodyPr>
          <a:lstStyle/>
          <a:p>
            <a:r>
              <a:rPr lang="en-US" dirty="0"/>
              <a:t>Problem III part 1</a:t>
            </a:r>
          </a:p>
        </p:txBody>
      </p:sp>
    </p:spTree>
    <p:extLst>
      <p:ext uri="{BB962C8B-B14F-4D97-AF65-F5344CB8AC3E}">
        <p14:creationId xmlns:p14="http://schemas.microsoft.com/office/powerpoint/2010/main" val="380090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269080" y="1892216"/>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Decoder</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457200" y="2433637"/>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594684" y="2257420"/>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569494" y="2130964"/>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167815" y="10763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167815" y="126682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167815" y="145363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167815" y="1634827"/>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167815" y="17811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167815" y="197167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167815" y="215848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476625"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167815" y="5126651"/>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086222" y="1063102"/>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777412" y="5113430"/>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695819"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387009" y="5126651"/>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305416" y="1093878"/>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4996606" y="5144206"/>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5915013"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606203" y="5139872"/>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524610" y="10763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215800" y="5126651"/>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134207" y="10895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825397" y="5139872"/>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743804" y="11070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434994" y="5157427"/>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FLASH</a:t>
            </a:r>
          </a:p>
        </p:txBody>
      </p:sp>
      <p:sp>
        <p:nvSpPr>
          <p:cNvPr id="50" name="Oval 49">
            <a:extLst>
              <a:ext uri="{FF2B5EF4-FFF2-40B4-BE49-F238E27FC236}">
                <a16:creationId xmlns:a16="http://schemas.microsoft.com/office/drawing/2014/main" id="{67E5662B-9FEE-4E5C-A11D-B5A106E9ECF3}"/>
              </a:ext>
            </a:extLst>
          </p:cNvPr>
          <p:cNvSpPr/>
          <p:nvPr/>
        </p:nvSpPr>
        <p:spPr>
          <a:xfrm>
            <a:off x="3374829"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B498B30-4E25-44D5-AE0B-4475B5AB5ACA}"/>
              </a:ext>
            </a:extLst>
          </p:cNvPr>
          <p:cNvSpPr/>
          <p:nvPr/>
        </p:nvSpPr>
        <p:spPr>
          <a:xfrm>
            <a:off x="3989632" y="1164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834EBCA-6550-494F-A7BF-EE798A1FFD6D}"/>
              </a:ext>
            </a:extLst>
          </p:cNvPr>
          <p:cNvSpPr/>
          <p:nvPr/>
        </p:nvSpPr>
        <p:spPr>
          <a:xfrm>
            <a:off x="5189258" y="99226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2BAC68E-D3C6-4504-96A5-45B8A558B67D}"/>
              </a:ext>
            </a:extLst>
          </p:cNvPr>
          <p:cNvSpPr/>
          <p:nvPr/>
        </p:nvSpPr>
        <p:spPr>
          <a:xfrm>
            <a:off x="6998935"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9EFC1A-32BC-4D18-89FA-34ECF817E49C}"/>
              </a:ext>
            </a:extLst>
          </p:cNvPr>
          <p:cNvSpPr/>
          <p:nvPr/>
        </p:nvSpPr>
        <p:spPr>
          <a:xfrm>
            <a:off x="3374829"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ED09509-1DFF-44B1-A0EA-3D61660BF562}"/>
              </a:ext>
            </a:extLst>
          </p:cNvPr>
          <p:cNvSpPr/>
          <p:nvPr/>
        </p:nvSpPr>
        <p:spPr>
          <a:xfrm>
            <a:off x="4570185"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59E8914-EEA0-4D3C-AAED-25D838BF8B44}"/>
              </a:ext>
            </a:extLst>
          </p:cNvPr>
          <p:cNvSpPr/>
          <p:nvPr/>
        </p:nvSpPr>
        <p:spPr>
          <a:xfrm>
            <a:off x="5780074"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CCC0536-6AD1-494B-8B88-19BA273A4115}"/>
              </a:ext>
            </a:extLst>
          </p:cNvPr>
          <p:cNvSpPr/>
          <p:nvPr/>
        </p:nvSpPr>
        <p:spPr>
          <a:xfrm>
            <a:off x="7622722" y="1353255"/>
            <a:ext cx="218305" cy="17520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DB90AA3-C27B-4712-B6E7-91C9328D7F02}"/>
              </a:ext>
            </a:extLst>
          </p:cNvPr>
          <p:cNvSpPr/>
          <p:nvPr/>
        </p:nvSpPr>
        <p:spPr>
          <a:xfrm>
            <a:off x="6998935" y="135325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99E87CD-7690-4D56-822E-ADCDCDB05DBA}"/>
              </a:ext>
            </a:extLst>
          </p:cNvPr>
          <p:cNvSpPr/>
          <p:nvPr/>
        </p:nvSpPr>
        <p:spPr>
          <a:xfrm>
            <a:off x="3989632" y="187710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A1A051D-06CF-4D34-B81A-CDEDB5380121}"/>
              </a:ext>
            </a:extLst>
          </p:cNvPr>
          <p:cNvSpPr/>
          <p:nvPr/>
        </p:nvSpPr>
        <p:spPr>
          <a:xfrm>
            <a:off x="4570185" y="204926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F4B56FB-EE78-4D18-9AC7-BA9FD0078D31}"/>
              </a:ext>
            </a:extLst>
          </p:cNvPr>
          <p:cNvSpPr txBox="1"/>
          <p:nvPr/>
        </p:nvSpPr>
        <p:spPr>
          <a:xfrm>
            <a:off x="2084972" y="5705475"/>
            <a:ext cx="6633410" cy="1200329"/>
          </a:xfrm>
          <a:prstGeom prst="rect">
            <a:avLst/>
          </a:prstGeom>
          <a:noFill/>
        </p:spPr>
        <p:txBody>
          <a:bodyPr wrap="square" rtlCol="0">
            <a:spAutoFit/>
          </a:bodyPr>
          <a:lstStyle/>
          <a:p>
            <a:r>
              <a:rPr lang="en-US" dirty="0"/>
              <a:t>The bits are programmed once and are read many times after that.   They can be reprogrammed by a special programmer. These are fixed after they are made but.  When an address is decoded, the data for that location is show on the data bus, else it is a zero.</a:t>
            </a:r>
          </a:p>
        </p:txBody>
      </p:sp>
      <p:sp>
        <p:nvSpPr>
          <p:cNvPr id="74" name="Rectangle 73">
            <a:extLst>
              <a:ext uri="{FF2B5EF4-FFF2-40B4-BE49-F238E27FC236}">
                <a16:creationId xmlns:a16="http://schemas.microsoft.com/office/drawing/2014/main" id="{40FC6731-15C6-41A1-8A99-636351398FD5}"/>
              </a:ext>
            </a:extLst>
          </p:cNvPr>
          <p:cNvSpPr/>
          <p:nvPr/>
        </p:nvSpPr>
        <p:spPr>
          <a:xfrm>
            <a:off x="3086100" y="4295775"/>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75" name="Oval 74">
            <a:extLst>
              <a:ext uri="{FF2B5EF4-FFF2-40B4-BE49-F238E27FC236}">
                <a16:creationId xmlns:a16="http://schemas.microsoft.com/office/drawing/2014/main" id="{97A533F6-07B3-4410-9E5B-BB6FB3DA25A9}"/>
              </a:ext>
            </a:extLst>
          </p:cNvPr>
          <p:cNvSpPr/>
          <p:nvPr/>
        </p:nvSpPr>
        <p:spPr>
          <a:xfrm>
            <a:off x="4570185" y="98186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324023B-95C4-4EFB-87D2-FC48F9FC2B32}"/>
              </a:ext>
            </a:extLst>
          </p:cNvPr>
          <p:cNvSpPr/>
          <p:nvPr/>
        </p:nvSpPr>
        <p:spPr>
          <a:xfrm>
            <a:off x="3989632" y="97209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D44E54-AEA0-40A4-A970-1A9F7F1B52C8}"/>
              </a:ext>
            </a:extLst>
          </p:cNvPr>
          <p:cNvSpPr/>
          <p:nvPr/>
        </p:nvSpPr>
        <p:spPr>
          <a:xfrm>
            <a:off x="5780074" y="99208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6867390-636B-4F6F-A318-C7221D9ADEE6}"/>
              </a:ext>
            </a:extLst>
          </p:cNvPr>
          <p:cNvSpPr/>
          <p:nvPr/>
        </p:nvSpPr>
        <p:spPr>
          <a:xfrm>
            <a:off x="6402654" y="100012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B9EA78E-66B1-44E5-B238-D4A948064989}"/>
              </a:ext>
            </a:extLst>
          </p:cNvPr>
          <p:cNvSpPr/>
          <p:nvPr/>
        </p:nvSpPr>
        <p:spPr>
          <a:xfrm>
            <a:off x="7622722" y="98186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A28B7AF-F568-4154-A866-D5BDCAA3EA24}"/>
              </a:ext>
            </a:extLst>
          </p:cNvPr>
          <p:cNvSpPr/>
          <p:nvPr/>
        </p:nvSpPr>
        <p:spPr>
          <a:xfrm>
            <a:off x="3374829" y="1190749"/>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4F4FBBC-624A-4D5A-B592-E6934465431A}"/>
              </a:ext>
            </a:extLst>
          </p:cNvPr>
          <p:cNvSpPr/>
          <p:nvPr/>
        </p:nvSpPr>
        <p:spPr>
          <a:xfrm>
            <a:off x="4570185" y="117229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36A11D5-9C66-4585-ABBB-B7519476D356}"/>
              </a:ext>
            </a:extLst>
          </p:cNvPr>
          <p:cNvSpPr/>
          <p:nvPr/>
        </p:nvSpPr>
        <p:spPr>
          <a:xfrm>
            <a:off x="5189258" y="118033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BB9F0A5-953C-4108-9479-202C37AB9A70}"/>
              </a:ext>
            </a:extLst>
          </p:cNvPr>
          <p:cNvSpPr/>
          <p:nvPr/>
        </p:nvSpPr>
        <p:spPr>
          <a:xfrm>
            <a:off x="5780074" y="120162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FBD02BD9-CD0D-4407-98F1-39551FE55C0D}"/>
              </a:ext>
            </a:extLst>
          </p:cNvPr>
          <p:cNvSpPr/>
          <p:nvPr/>
        </p:nvSpPr>
        <p:spPr>
          <a:xfrm>
            <a:off x="6402654" y="120966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FAC3E27-5321-4658-8DE9-DF1807A4F68F}"/>
              </a:ext>
            </a:extLst>
          </p:cNvPr>
          <p:cNvSpPr/>
          <p:nvPr/>
        </p:nvSpPr>
        <p:spPr>
          <a:xfrm>
            <a:off x="6998935" y="118149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1A566C-A073-47CC-A07F-726D9A221ED6}"/>
              </a:ext>
            </a:extLst>
          </p:cNvPr>
          <p:cNvSpPr/>
          <p:nvPr/>
        </p:nvSpPr>
        <p:spPr>
          <a:xfrm>
            <a:off x="7622722" y="118953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19CC190-8413-4C21-9748-7E881483C722}"/>
              </a:ext>
            </a:extLst>
          </p:cNvPr>
          <p:cNvSpPr/>
          <p:nvPr/>
        </p:nvSpPr>
        <p:spPr>
          <a:xfrm>
            <a:off x="4570185"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24954AC-4B34-43F6-9CF1-F92D5DEF7D92}"/>
              </a:ext>
            </a:extLst>
          </p:cNvPr>
          <p:cNvSpPr/>
          <p:nvPr/>
        </p:nvSpPr>
        <p:spPr>
          <a:xfrm>
            <a:off x="5189258"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D7ADE0B-CCB6-4F49-ADAC-7B59AA38C29A}"/>
              </a:ext>
            </a:extLst>
          </p:cNvPr>
          <p:cNvSpPr/>
          <p:nvPr/>
        </p:nvSpPr>
        <p:spPr>
          <a:xfrm>
            <a:off x="5780074"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05821ED-6C57-4BE8-819A-3CFAB75C656B}"/>
              </a:ext>
            </a:extLst>
          </p:cNvPr>
          <p:cNvSpPr/>
          <p:nvPr/>
        </p:nvSpPr>
        <p:spPr>
          <a:xfrm>
            <a:off x="6402654"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A1B667-0724-435D-8C3A-D9650BF66B9A}"/>
              </a:ext>
            </a:extLst>
          </p:cNvPr>
          <p:cNvSpPr/>
          <p:nvPr/>
        </p:nvSpPr>
        <p:spPr>
          <a:xfrm>
            <a:off x="6998935"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9CC75C9-E33F-41EA-ABDB-2DA42DE6A3D9}"/>
              </a:ext>
            </a:extLst>
          </p:cNvPr>
          <p:cNvSpPr/>
          <p:nvPr/>
        </p:nvSpPr>
        <p:spPr>
          <a:xfrm>
            <a:off x="7622722"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EE8F002-B9CF-4569-A5E3-5483C5164D91}"/>
              </a:ext>
            </a:extLst>
          </p:cNvPr>
          <p:cNvSpPr/>
          <p:nvPr/>
        </p:nvSpPr>
        <p:spPr>
          <a:xfrm>
            <a:off x="3989632"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035D942-93DB-4AE9-AD55-74CD9CBD1E47}"/>
              </a:ext>
            </a:extLst>
          </p:cNvPr>
          <p:cNvSpPr/>
          <p:nvPr/>
        </p:nvSpPr>
        <p:spPr>
          <a:xfrm>
            <a:off x="3374829" y="1547225"/>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E4D6F2-F8C5-4A46-9B6F-5838E3293A71}"/>
              </a:ext>
            </a:extLst>
          </p:cNvPr>
          <p:cNvSpPr/>
          <p:nvPr/>
        </p:nvSpPr>
        <p:spPr>
          <a:xfrm>
            <a:off x="4570185"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30DF06A-315F-41FC-8A40-01702BC77283}"/>
              </a:ext>
            </a:extLst>
          </p:cNvPr>
          <p:cNvSpPr/>
          <p:nvPr/>
        </p:nvSpPr>
        <p:spPr>
          <a:xfrm>
            <a:off x="5189258"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D270898-8385-4831-8A8C-A20363D780D1}"/>
              </a:ext>
            </a:extLst>
          </p:cNvPr>
          <p:cNvSpPr/>
          <p:nvPr/>
        </p:nvSpPr>
        <p:spPr>
          <a:xfrm>
            <a:off x="5780074"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F5E358D-590F-43CB-83C9-1628E839A244}"/>
              </a:ext>
            </a:extLst>
          </p:cNvPr>
          <p:cNvSpPr/>
          <p:nvPr/>
        </p:nvSpPr>
        <p:spPr>
          <a:xfrm>
            <a:off x="6402654"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1DEC87-C2AF-4354-809D-75C2BBD5FB07}"/>
              </a:ext>
            </a:extLst>
          </p:cNvPr>
          <p:cNvSpPr/>
          <p:nvPr/>
        </p:nvSpPr>
        <p:spPr>
          <a:xfrm>
            <a:off x="6998935"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77BED46-2465-437F-8094-3B426AF79277}"/>
              </a:ext>
            </a:extLst>
          </p:cNvPr>
          <p:cNvSpPr/>
          <p:nvPr/>
        </p:nvSpPr>
        <p:spPr>
          <a:xfrm>
            <a:off x="7622722" y="1871248"/>
            <a:ext cx="218305" cy="17520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A593D09-6E30-4E4A-9093-457AE95E2D3F}"/>
              </a:ext>
            </a:extLst>
          </p:cNvPr>
          <p:cNvSpPr/>
          <p:nvPr/>
        </p:nvSpPr>
        <p:spPr>
          <a:xfrm>
            <a:off x="3374829" y="1871248"/>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B59EB14-D575-4ABF-A4A7-C1309EC8A822}"/>
              </a:ext>
            </a:extLst>
          </p:cNvPr>
          <p:cNvSpPr/>
          <p:nvPr/>
        </p:nvSpPr>
        <p:spPr>
          <a:xfrm>
            <a:off x="5780074"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494999A-4D68-4846-B0DA-90281F87178B}"/>
              </a:ext>
            </a:extLst>
          </p:cNvPr>
          <p:cNvSpPr/>
          <p:nvPr/>
        </p:nvSpPr>
        <p:spPr>
          <a:xfrm>
            <a:off x="6402654"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1B821B3-5172-4665-A44C-4D252E5B766B}"/>
              </a:ext>
            </a:extLst>
          </p:cNvPr>
          <p:cNvSpPr/>
          <p:nvPr/>
        </p:nvSpPr>
        <p:spPr>
          <a:xfrm>
            <a:off x="6998935"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6F346AE-79F4-41AA-B3E5-6016BCD46665}"/>
              </a:ext>
            </a:extLst>
          </p:cNvPr>
          <p:cNvSpPr/>
          <p:nvPr/>
        </p:nvSpPr>
        <p:spPr>
          <a:xfrm>
            <a:off x="7622722"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36A55AC-3434-49EF-BBFC-FE79EB92A5E3}"/>
              </a:ext>
            </a:extLst>
          </p:cNvPr>
          <p:cNvSpPr/>
          <p:nvPr/>
        </p:nvSpPr>
        <p:spPr>
          <a:xfrm>
            <a:off x="3989632"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A273C8F-1BE4-4D2D-8D26-D92CCB10DA5E}"/>
              </a:ext>
            </a:extLst>
          </p:cNvPr>
          <p:cNvSpPr/>
          <p:nvPr/>
        </p:nvSpPr>
        <p:spPr>
          <a:xfrm>
            <a:off x="3374829" y="2090480"/>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A58ABBC-7DC0-48EE-AC90-A576E109E778}"/>
              </a:ext>
            </a:extLst>
          </p:cNvPr>
          <p:cNvSpPr/>
          <p:nvPr/>
        </p:nvSpPr>
        <p:spPr>
          <a:xfrm>
            <a:off x="5189258" y="207161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13DBA0FC-826B-43F2-BFAB-D4F5324DEE64}"/>
              </a:ext>
            </a:extLst>
          </p:cNvPr>
          <p:cNvSpPr/>
          <p:nvPr/>
        </p:nvSpPr>
        <p:spPr>
          <a:xfrm>
            <a:off x="3989632" y="1726197"/>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5667F4B-6CDB-4054-84A2-97D7115EBEA9}"/>
              </a:ext>
            </a:extLst>
          </p:cNvPr>
          <p:cNvSpPr/>
          <p:nvPr/>
        </p:nvSpPr>
        <p:spPr>
          <a:xfrm>
            <a:off x="4570185"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024ADFC-C222-4D50-95FF-CB414577527D}"/>
              </a:ext>
            </a:extLst>
          </p:cNvPr>
          <p:cNvSpPr/>
          <p:nvPr/>
        </p:nvSpPr>
        <p:spPr>
          <a:xfrm>
            <a:off x="5189258"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028B2C2-83FD-438E-ACCB-633357A59B11}"/>
              </a:ext>
            </a:extLst>
          </p:cNvPr>
          <p:cNvSpPr/>
          <p:nvPr/>
        </p:nvSpPr>
        <p:spPr>
          <a:xfrm>
            <a:off x="5780074"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07A86C9-13F7-4961-B46F-2D825E4FC96D}"/>
              </a:ext>
            </a:extLst>
          </p:cNvPr>
          <p:cNvSpPr/>
          <p:nvPr/>
        </p:nvSpPr>
        <p:spPr>
          <a:xfrm>
            <a:off x="6402654"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94B286B-125B-4BB4-A220-67FCB59D2C49}"/>
              </a:ext>
            </a:extLst>
          </p:cNvPr>
          <p:cNvSpPr/>
          <p:nvPr/>
        </p:nvSpPr>
        <p:spPr>
          <a:xfrm>
            <a:off x="6998935"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471CCE98-BB6D-45E9-86C8-6BC74BE97BD8}"/>
              </a:ext>
            </a:extLst>
          </p:cNvPr>
          <p:cNvSpPr/>
          <p:nvPr/>
        </p:nvSpPr>
        <p:spPr>
          <a:xfrm>
            <a:off x="7622722"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4CFAC504-C704-4FD0-9F88-3195FAE49289}"/>
              </a:ext>
            </a:extLst>
          </p:cNvPr>
          <p:cNvSpPr/>
          <p:nvPr/>
        </p:nvSpPr>
        <p:spPr>
          <a:xfrm>
            <a:off x="3374829" y="1720342"/>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9EDBAFE-5F03-4BD1-B18D-8D13CFC7C06E}"/>
              </a:ext>
            </a:extLst>
          </p:cNvPr>
          <p:cNvSpPr/>
          <p:nvPr/>
        </p:nvSpPr>
        <p:spPr>
          <a:xfrm>
            <a:off x="5189258" y="1376043"/>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B5DC5E0-FCAA-4CA5-9ECF-4766E2FE82C8}"/>
              </a:ext>
            </a:extLst>
          </p:cNvPr>
          <p:cNvSpPr/>
          <p:nvPr/>
        </p:nvSpPr>
        <p:spPr>
          <a:xfrm>
            <a:off x="3989632" y="1365714"/>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EBE504B-27DF-49BD-8B72-F8355B5F9F5F}"/>
              </a:ext>
            </a:extLst>
          </p:cNvPr>
          <p:cNvSpPr/>
          <p:nvPr/>
        </p:nvSpPr>
        <p:spPr>
          <a:xfrm>
            <a:off x="6402654" y="1356136"/>
            <a:ext cx="218305" cy="1752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D43186D6-6B7F-4022-AAC5-308C4ADC5845}"/>
              </a:ext>
            </a:extLst>
          </p:cNvPr>
          <p:cNvSpPr txBox="1"/>
          <p:nvPr/>
        </p:nvSpPr>
        <p:spPr>
          <a:xfrm>
            <a:off x="10405988" y="879883"/>
            <a:ext cx="1640884" cy="2862322"/>
          </a:xfrm>
          <a:prstGeom prst="rect">
            <a:avLst/>
          </a:prstGeom>
          <a:noFill/>
        </p:spPr>
        <p:txBody>
          <a:bodyPr wrap="square" rtlCol="0">
            <a:spAutoFit/>
          </a:bodyPr>
          <a:lstStyle/>
          <a:p>
            <a:pPr algn="ctr"/>
            <a:r>
              <a:rPr lang="en-US" sz="2000" b="1" dirty="0"/>
              <a:t>Can be programmed by a user in the circuit.</a:t>
            </a:r>
          </a:p>
          <a:p>
            <a:pPr algn="ctr"/>
            <a:endParaRPr lang="en-US" sz="2000" b="1" dirty="0"/>
          </a:p>
          <a:p>
            <a:pPr algn="ctr"/>
            <a:r>
              <a:rPr lang="en-US" sz="2000" b="1" dirty="0"/>
              <a:t>Remembers values for about 10 years</a:t>
            </a:r>
          </a:p>
        </p:txBody>
      </p:sp>
      <p:cxnSp>
        <p:nvCxnSpPr>
          <p:cNvPr id="3" name="Straight Arrow Connector 2">
            <a:extLst>
              <a:ext uri="{FF2B5EF4-FFF2-40B4-BE49-F238E27FC236}">
                <a16:creationId xmlns:a16="http://schemas.microsoft.com/office/drawing/2014/main" id="{85B2FA27-5656-482E-832E-DB64EDFE5B8E}"/>
              </a:ext>
            </a:extLst>
          </p:cNvPr>
          <p:cNvCxnSpPr/>
          <p:nvPr/>
        </p:nvCxnSpPr>
        <p:spPr>
          <a:xfrm flipH="1" flipV="1">
            <a:off x="7869298" y="1528459"/>
            <a:ext cx="2655827" cy="69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9E8710D-60CF-4AC1-9A0D-593278AC5C6D}"/>
              </a:ext>
            </a:extLst>
          </p:cNvPr>
          <p:cNvCxnSpPr>
            <a:stCxn id="127" idx="1"/>
          </p:cNvCxnSpPr>
          <p:nvPr/>
        </p:nvCxnSpPr>
        <p:spPr>
          <a:xfrm flipH="1" flipV="1">
            <a:off x="7869298" y="2046456"/>
            <a:ext cx="2536690" cy="26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9612E2-D5BA-425F-A653-FB7C1E4EC10E}"/>
              </a:ext>
            </a:extLst>
          </p:cNvPr>
          <p:cNvSpPr txBox="1"/>
          <p:nvPr/>
        </p:nvSpPr>
        <p:spPr>
          <a:xfrm>
            <a:off x="8577178" y="1505355"/>
            <a:ext cx="1969250" cy="369332"/>
          </a:xfrm>
          <a:prstGeom prst="rect">
            <a:avLst/>
          </a:prstGeom>
          <a:noFill/>
        </p:spPr>
        <p:txBody>
          <a:bodyPr wrap="square" rtlCol="0">
            <a:spAutoFit/>
          </a:bodyPr>
          <a:lstStyle/>
          <a:p>
            <a:r>
              <a:rPr lang="en-US" dirty="0"/>
              <a:t>Programmed to a 1</a:t>
            </a:r>
          </a:p>
        </p:txBody>
      </p:sp>
      <p:sp>
        <p:nvSpPr>
          <p:cNvPr id="128" name="TextBox 127">
            <a:extLst>
              <a:ext uri="{FF2B5EF4-FFF2-40B4-BE49-F238E27FC236}">
                <a16:creationId xmlns:a16="http://schemas.microsoft.com/office/drawing/2014/main" id="{933A7E1A-1160-48E5-AA6B-34F99F82D2B2}"/>
              </a:ext>
            </a:extLst>
          </p:cNvPr>
          <p:cNvSpPr txBox="1"/>
          <p:nvPr/>
        </p:nvSpPr>
        <p:spPr>
          <a:xfrm>
            <a:off x="8599458" y="2289423"/>
            <a:ext cx="1969250" cy="369332"/>
          </a:xfrm>
          <a:prstGeom prst="rect">
            <a:avLst/>
          </a:prstGeom>
          <a:noFill/>
        </p:spPr>
        <p:txBody>
          <a:bodyPr wrap="square" rtlCol="0">
            <a:spAutoFit/>
          </a:bodyPr>
          <a:lstStyle/>
          <a:p>
            <a:r>
              <a:rPr lang="en-US" dirty="0"/>
              <a:t>Programmed to a 0</a:t>
            </a:r>
          </a:p>
        </p:txBody>
      </p:sp>
      <p:sp>
        <p:nvSpPr>
          <p:cNvPr id="95" name="TextBox 94">
            <a:extLst>
              <a:ext uri="{FF2B5EF4-FFF2-40B4-BE49-F238E27FC236}">
                <a16:creationId xmlns:a16="http://schemas.microsoft.com/office/drawing/2014/main" id="{E82A4FE4-9AAE-4C64-93F9-C7F9B6C829C0}"/>
              </a:ext>
            </a:extLst>
          </p:cNvPr>
          <p:cNvSpPr txBox="1"/>
          <p:nvPr/>
        </p:nvSpPr>
        <p:spPr>
          <a:xfrm>
            <a:off x="544577" y="282327"/>
            <a:ext cx="2906709" cy="923330"/>
          </a:xfrm>
          <a:prstGeom prst="rect">
            <a:avLst/>
          </a:prstGeom>
          <a:noFill/>
        </p:spPr>
        <p:txBody>
          <a:bodyPr wrap="square" rtlCol="0">
            <a:spAutoFit/>
          </a:bodyPr>
          <a:lstStyle/>
          <a:p>
            <a:r>
              <a:rPr lang="en-US" dirty="0"/>
              <a:t>No UV, just an “erase cycle” to reset memory </a:t>
            </a:r>
          </a:p>
          <a:p>
            <a:r>
              <a:rPr lang="en-US" dirty="0"/>
              <a:t>Can be erased In-Circuit</a:t>
            </a:r>
          </a:p>
        </p:txBody>
      </p:sp>
      <p:cxnSp>
        <p:nvCxnSpPr>
          <p:cNvPr id="19" name="Straight Arrow Connector 18">
            <a:extLst>
              <a:ext uri="{FF2B5EF4-FFF2-40B4-BE49-F238E27FC236}">
                <a16:creationId xmlns:a16="http://schemas.microsoft.com/office/drawing/2014/main" id="{40C4A658-2529-48A6-811A-415E7EFDB8CB}"/>
              </a:ext>
            </a:extLst>
          </p:cNvPr>
          <p:cNvCxnSpPr>
            <a:endCxn id="57" idx="7"/>
          </p:cNvCxnSpPr>
          <p:nvPr/>
        </p:nvCxnSpPr>
        <p:spPr>
          <a:xfrm flipH="1">
            <a:off x="7809057" y="684141"/>
            <a:ext cx="992043" cy="69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93C65F7-4696-49F7-9B93-2B72CE76C8DE}"/>
              </a:ext>
            </a:extLst>
          </p:cNvPr>
          <p:cNvSpPr txBox="1"/>
          <p:nvPr/>
        </p:nvSpPr>
        <p:spPr>
          <a:xfrm>
            <a:off x="8705124" y="323742"/>
            <a:ext cx="2424764" cy="369332"/>
          </a:xfrm>
          <a:prstGeom prst="rect">
            <a:avLst/>
          </a:prstGeom>
          <a:noFill/>
        </p:spPr>
        <p:txBody>
          <a:bodyPr wrap="square" rtlCol="0">
            <a:spAutoFit/>
          </a:bodyPr>
          <a:lstStyle/>
          <a:p>
            <a:r>
              <a:rPr lang="en-US" dirty="0"/>
              <a:t>Can be erased in-circuit</a:t>
            </a:r>
          </a:p>
        </p:txBody>
      </p:sp>
      <p:sp>
        <p:nvSpPr>
          <p:cNvPr id="107" name="TextBox 106">
            <a:extLst>
              <a:ext uri="{FF2B5EF4-FFF2-40B4-BE49-F238E27FC236}">
                <a16:creationId xmlns:a16="http://schemas.microsoft.com/office/drawing/2014/main" id="{BB3D53F7-7F24-4A2E-A5E9-35CB6BDA84B5}"/>
              </a:ext>
            </a:extLst>
          </p:cNvPr>
          <p:cNvSpPr txBox="1"/>
          <p:nvPr/>
        </p:nvSpPr>
        <p:spPr>
          <a:xfrm>
            <a:off x="581005" y="4090982"/>
            <a:ext cx="1969250" cy="1200329"/>
          </a:xfrm>
          <a:prstGeom prst="rect">
            <a:avLst/>
          </a:prstGeom>
          <a:noFill/>
        </p:spPr>
        <p:txBody>
          <a:bodyPr wrap="square" rtlCol="0">
            <a:spAutoFit/>
          </a:bodyPr>
          <a:lstStyle/>
          <a:p>
            <a:r>
              <a:rPr lang="en-US" dirty="0"/>
              <a:t>Could use Pull Up Resistors and Inverters on output</a:t>
            </a:r>
          </a:p>
        </p:txBody>
      </p:sp>
      <p:cxnSp>
        <p:nvCxnSpPr>
          <p:cNvPr id="12" name="Straight Arrow Connector 11">
            <a:extLst>
              <a:ext uri="{FF2B5EF4-FFF2-40B4-BE49-F238E27FC236}">
                <a16:creationId xmlns:a16="http://schemas.microsoft.com/office/drawing/2014/main" id="{2AD649D2-3CC1-453A-8C92-96CC1BC3059B}"/>
              </a:ext>
            </a:extLst>
          </p:cNvPr>
          <p:cNvCxnSpPr/>
          <p:nvPr/>
        </p:nvCxnSpPr>
        <p:spPr>
          <a:xfrm>
            <a:off x="2933700" y="684141"/>
            <a:ext cx="843712" cy="195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B6627DAF-9FC9-4AE3-817F-B0DFFE77F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323" y="3764511"/>
            <a:ext cx="632672" cy="632672"/>
          </a:xfrm>
          <a:prstGeom prst="rect">
            <a:avLst/>
          </a:prstGeom>
        </p:spPr>
      </p:pic>
      <p:sp>
        <p:nvSpPr>
          <p:cNvPr id="2" name="Rectangle: Rounded Corners 1">
            <a:extLst>
              <a:ext uri="{FF2B5EF4-FFF2-40B4-BE49-F238E27FC236}">
                <a16:creationId xmlns:a16="http://schemas.microsoft.com/office/drawing/2014/main" id="{B1819C2F-2DE1-4100-94A0-BEB392137222}"/>
              </a:ext>
            </a:extLst>
          </p:cNvPr>
          <p:cNvSpPr/>
          <p:nvPr/>
        </p:nvSpPr>
        <p:spPr>
          <a:xfrm>
            <a:off x="3374829" y="2046452"/>
            <a:ext cx="4619866" cy="26808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06D164F9-6EC0-42F3-B122-F6B0D90972AF}"/>
              </a:ext>
            </a:extLst>
          </p:cNvPr>
          <p:cNvSpPr txBox="1"/>
          <p:nvPr/>
        </p:nvSpPr>
        <p:spPr>
          <a:xfrm>
            <a:off x="4188680" y="2319977"/>
            <a:ext cx="3444641" cy="369332"/>
          </a:xfrm>
          <a:prstGeom prst="rect">
            <a:avLst/>
          </a:prstGeom>
          <a:noFill/>
        </p:spPr>
        <p:txBody>
          <a:bodyPr wrap="square" rtlCol="0">
            <a:spAutoFit/>
          </a:bodyPr>
          <a:lstStyle/>
          <a:p>
            <a:r>
              <a:rPr lang="en-US" dirty="0"/>
              <a:t>Program or Erase 1 word at a time</a:t>
            </a:r>
          </a:p>
        </p:txBody>
      </p:sp>
      <p:sp>
        <p:nvSpPr>
          <p:cNvPr id="105" name="TextBox 104">
            <a:extLst>
              <a:ext uri="{FF2B5EF4-FFF2-40B4-BE49-F238E27FC236}">
                <a16:creationId xmlns:a16="http://schemas.microsoft.com/office/drawing/2014/main" id="{F8DF81F9-EF8D-4878-B083-53EECABED48C}"/>
              </a:ext>
            </a:extLst>
          </p:cNvPr>
          <p:cNvSpPr txBox="1"/>
          <p:nvPr/>
        </p:nvSpPr>
        <p:spPr>
          <a:xfrm>
            <a:off x="8577681" y="3310369"/>
            <a:ext cx="1969250" cy="1292662"/>
          </a:xfrm>
          <a:prstGeom prst="rect">
            <a:avLst/>
          </a:prstGeom>
          <a:noFill/>
        </p:spPr>
        <p:txBody>
          <a:bodyPr wrap="square" rtlCol="0">
            <a:spAutoFit/>
          </a:bodyPr>
          <a:lstStyle/>
          <a:p>
            <a:r>
              <a:rPr lang="en-US" dirty="0"/>
              <a:t>High Density</a:t>
            </a:r>
          </a:p>
          <a:p>
            <a:endParaRPr lang="en-US" dirty="0"/>
          </a:p>
          <a:p>
            <a:r>
              <a:rPr lang="en-US" sz="2400" i="1" dirty="0"/>
              <a:t>Fast Erase</a:t>
            </a:r>
          </a:p>
          <a:p>
            <a:endParaRPr lang="en-US" dirty="0"/>
          </a:p>
        </p:txBody>
      </p:sp>
      <p:sp>
        <p:nvSpPr>
          <p:cNvPr id="108" name="Rectangle 107">
            <a:extLst>
              <a:ext uri="{FF2B5EF4-FFF2-40B4-BE49-F238E27FC236}">
                <a16:creationId xmlns:a16="http://schemas.microsoft.com/office/drawing/2014/main" id="{84718A40-9EAE-44DC-976A-88F6FAAB88D0}"/>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129" name="Rectangle 128">
            <a:extLst>
              <a:ext uri="{FF2B5EF4-FFF2-40B4-BE49-F238E27FC236}">
                <a16:creationId xmlns:a16="http://schemas.microsoft.com/office/drawing/2014/main" id="{4863BF6E-63AE-4595-86E1-2A7ABF26E085}"/>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95729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378605" y="2572937"/>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Row &amp; Column  Decoders</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566725" y="3114358"/>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704209" y="2938141"/>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679019" y="2811685"/>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277340" y="175704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277340" y="194754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277340" y="213435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277340" y="2315548"/>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277340" y="246189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277340" y="265239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277340" y="283920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586150"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277340" y="5807372"/>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195747" y="17438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886937" y="5794151"/>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805344"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496534" y="5807372"/>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414941" y="17745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5106131" y="5824927"/>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6024538" y="1770265"/>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715728" y="5820593"/>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634135"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325325" y="5807372"/>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243732" y="1770265"/>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934922" y="5820593"/>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853329" y="1787820"/>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544519" y="5838148"/>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RAM (Static &amp; Dynamic)</a:t>
            </a:r>
          </a:p>
        </p:txBody>
      </p:sp>
      <p:sp>
        <p:nvSpPr>
          <p:cNvPr id="74" name="Rectangle 73">
            <a:extLst>
              <a:ext uri="{FF2B5EF4-FFF2-40B4-BE49-F238E27FC236}">
                <a16:creationId xmlns:a16="http://schemas.microsoft.com/office/drawing/2014/main" id="{40FC6731-15C6-41A1-8A99-636351398FD5}"/>
              </a:ext>
            </a:extLst>
          </p:cNvPr>
          <p:cNvSpPr/>
          <p:nvPr/>
        </p:nvSpPr>
        <p:spPr>
          <a:xfrm>
            <a:off x="3195625" y="4738431"/>
            <a:ext cx="5267321" cy="59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95" name="TextBox 94">
            <a:extLst>
              <a:ext uri="{FF2B5EF4-FFF2-40B4-BE49-F238E27FC236}">
                <a16:creationId xmlns:a16="http://schemas.microsoft.com/office/drawing/2014/main" id="{E82A4FE4-9AAE-4C64-93F9-C7F9B6C829C0}"/>
              </a:ext>
            </a:extLst>
          </p:cNvPr>
          <p:cNvSpPr txBox="1"/>
          <p:nvPr/>
        </p:nvSpPr>
        <p:spPr>
          <a:xfrm>
            <a:off x="360642" y="408179"/>
            <a:ext cx="2906709" cy="369332"/>
          </a:xfrm>
          <a:prstGeom prst="rect">
            <a:avLst/>
          </a:prstGeom>
          <a:noFill/>
        </p:spPr>
        <p:txBody>
          <a:bodyPr wrap="square" rtlCol="0">
            <a:spAutoFit/>
          </a:bodyPr>
          <a:lstStyle/>
          <a:p>
            <a:r>
              <a:rPr lang="en-US" dirty="0"/>
              <a:t>No Erase Needed, just Write</a:t>
            </a:r>
          </a:p>
        </p:txBody>
      </p:sp>
      <p:sp>
        <p:nvSpPr>
          <p:cNvPr id="108" name="Rectangle 107">
            <a:extLst>
              <a:ext uri="{FF2B5EF4-FFF2-40B4-BE49-F238E27FC236}">
                <a16:creationId xmlns:a16="http://schemas.microsoft.com/office/drawing/2014/main" id="{4F1C1F53-4EC0-4C55-909C-77CF06F1147D}"/>
              </a:ext>
            </a:extLst>
          </p:cNvPr>
          <p:cNvSpPr/>
          <p:nvPr/>
        </p:nvSpPr>
        <p:spPr>
          <a:xfrm>
            <a:off x="3277340" y="933716"/>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Write Drivers</a:t>
            </a:r>
          </a:p>
        </p:txBody>
      </p:sp>
      <p:cxnSp>
        <p:nvCxnSpPr>
          <p:cNvPr id="20" name="Straight Arrow Connector 19">
            <a:extLst>
              <a:ext uri="{FF2B5EF4-FFF2-40B4-BE49-F238E27FC236}">
                <a16:creationId xmlns:a16="http://schemas.microsoft.com/office/drawing/2014/main" id="{C55838E7-FADE-417E-86EE-16B7A463FCE5}"/>
              </a:ext>
            </a:extLst>
          </p:cNvPr>
          <p:cNvCxnSpPr/>
          <p:nvPr/>
        </p:nvCxnSpPr>
        <p:spPr>
          <a:xfrm>
            <a:off x="3582138" y="1291664"/>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BF63B38-2EC3-44C7-9A01-216E6B384C7E}"/>
              </a:ext>
            </a:extLst>
          </p:cNvPr>
          <p:cNvCxnSpPr/>
          <p:nvPr/>
        </p:nvCxnSpPr>
        <p:spPr>
          <a:xfrm>
            <a:off x="4191735"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7668644-A551-440D-9768-AAAFE2F3C610}"/>
              </a:ext>
            </a:extLst>
          </p:cNvPr>
          <p:cNvCxnSpPr/>
          <p:nvPr/>
        </p:nvCxnSpPr>
        <p:spPr>
          <a:xfrm>
            <a:off x="4801332"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170B61A4-09B5-4907-8082-92B377FE087B}"/>
              </a:ext>
            </a:extLst>
          </p:cNvPr>
          <p:cNvCxnSpPr/>
          <p:nvPr/>
        </p:nvCxnSpPr>
        <p:spPr>
          <a:xfrm>
            <a:off x="5410929"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2FF6D28-9568-4FAE-B00D-3D40F1463258}"/>
              </a:ext>
            </a:extLst>
          </p:cNvPr>
          <p:cNvCxnSpPr/>
          <p:nvPr/>
        </p:nvCxnSpPr>
        <p:spPr>
          <a:xfrm>
            <a:off x="6020526"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15A5B0-1A9F-49B2-B5DB-1D1B28495E24}"/>
              </a:ext>
            </a:extLst>
          </p:cNvPr>
          <p:cNvCxnSpPr/>
          <p:nvPr/>
        </p:nvCxnSpPr>
        <p:spPr>
          <a:xfrm>
            <a:off x="6635938" y="1291664"/>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58D5C58-71DC-405A-953F-9135AACB4FC9}"/>
              </a:ext>
            </a:extLst>
          </p:cNvPr>
          <p:cNvCxnSpPr/>
          <p:nvPr/>
        </p:nvCxnSpPr>
        <p:spPr>
          <a:xfrm>
            <a:off x="7245535"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C99AC81-AAB4-44A2-9B70-81F9AFBA5E3C}"/>
              </a:ext>
            </a:extLst>
          </p:cNvPr>
          <p:cNvCxnSpPr/>
          <p:nvPr/>
        </p:nvCxnSpPr>
        <p:spPr>
          <a:xfrm>
            <a:off x="7855132"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62700A0B-9153-4469-884D-BF5B7DF28751}"/>
              </a:ext>
            </a:extLst>
          </p:cNvPr>
          <p:cNvSpPr/>
          <p:nvPr/>
        </p:nvSpPr>
        <p:spPr>
          <a:xfrm rot="5400000">
            <a:off x="9072520" y="2174750"/>
            <a:ext cx="2150558"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Output</a:t>
            </a:r>
          </a:p>
        </p:txBody>
      </p:sp>
      <p:cxnSp>
        <p:nvCxnSpPr>
          <p:cNvPr id="23" name="Straight Arrow Connector 22">
            <a:extLst>
              <a:ext uri="{FF2B5EF4-FFF2-40B4-BE49-F238E27FC236}">
                <a16:creationId xmlns:a16="http://schemas.microsoft.com/office/drawing/2014/main" id="{B4C220E0-4BC8-4BC5-8EF2-7AA432A01C89}"/>
              </a:ext>
            </a:extLst>
          </p:cNvPr>
          <p:cNvCxnSpPr>
            <a:cxnSpLocks/>
            <a:stCxn id="136" idx="0"/>
          </p:cNvCxnSpPr>
          <p:nvPr/>
        </p:nvCxnSpPr>
        <p:spPr>
          <a:xfrm>
            <a:off x="10326773" y="2353724"/>
            <a:ext cx="1052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6E9F24-A409-4D95-8E95-36BAD28E4F82}"/>
              </a:ext>
            </a:extLst>
          </p:cNvPr>
          <p:cNvCxnSpPr/>
          <p:nvPr/>
        </p:nvCxnSpPr>
        <p:spPr>
          <a:xfrm flipH="1">
            <a:off x="10688320" y="2225040"/>
            <a:ext cx="223520" cy="23685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C3445B6-ACAC-4356-A9CE-432D0B4EB986}"/>
              </a:ext>
            </a:extLst>
          </p:cNvPr>
          <p:cNvSpPr/>
          <p:nvPr/>
        </p:nvSpPr>
        <p:spPr>
          <a:xfrm>
            <a:off x="3449040"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39" name="Rectangle 138">
            <a:extLst>
              <a:ext uri="{FF2B5EF4-FFF2-40B4-BE49-F238E27FC236}">
                <a16:creationId xmlns:a16="http://schemas.microsoft.com/office/drawing/2014/main" id="{A692F267-D7CB-4790-A59E-F958B5B2CE34}"/>
              </a:ext>
            </a:extLst>
          </p:cNvPr>
          <p:cNvSpPr/>
          <p:nvPr/>
        </p:nvSpPr>
        <p:spPr>
          <a:xfrm>
            <a:off x="4068189"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0" name="Rectangle 139">
            <a:extLst>
              <a:ext uri="{FF2B5EF4-FFF2-40B4-BE49-F238E27FC236}">
                <a16:creationId xmlns:a16="http://schemas.microsoft.com/office/drawing/2014/main" id="{4CCF2C0C-405D-4A63-A596-889853D05CFA}"/>
              </a:ext>
            </a:extLst>
          </p:cNvPr>
          <p:cNvSpPr/>
          <p:nvPr/>
        </p:nvSpPr>
        <p:spPr>
          <a:xfrm>
            <a:off x="4668233"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1" name="Rectangle 140">
            <a:extLst>
              <a:ext uri="{FF2B5EF4-FFF2-40B4-BE49-F238E27FC236}">
                <a16:creationId xmlns:a16="http://schemas.microsoft.com/office/drawing/2014/main" id="{3C6915E5-0F01-42BD-B111-D71A30E94991}"/>
              </a:ext>
            </a:extLst>
          </p:cNvPr>
          <p:cNvSpPr/>
          <p:nvPr/>
        </p:nvSpPr>
        <p:spPr>
          <a:xfrm>
            <a:off x="5287383"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2" name="Rectangle 141">
            <a:extLst>
              <a:ext uri="{FF2B5EF4-FFF2-40B4-BE49-F238E27FC236}">
                <a16:creationId xmlns:a16="http://schemas.microsoft.com/office/drawing/2014/main" id="{36F73CE5-4FC2-4389-BA99-99C64C065630}"/>
              </a:ext>
            </a:extLst>
          </p:cNvPr>
          <p:cNvSpPr/>
          <p:nvPr/>
        </p:nvSpPr>
        <p:spPr>
          <a:xfrm>
            <a:off x="5906532"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3" name="Rectangle 142">
            <a:extLst>
              <a:ext uri="{FF2B5EF4-FFF2-40B4-BE49-F238E27FC236}">
                <a16:creationId xmlns:a16="http://schemas.microsoft.com/office/drawing/2014/main" id="{7139FC0A-EC6F-497B-B789-1CA56234762E}"/>
              </a:ext>
            </a:extLst>
          </p:cNvPr>
          <p:cNvSpPr/>
          <p:nvPr/>
        </p:nvSpPr>
        <p:spPr>
          <a:xfrm>
            <a:off x="6506576"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4" name="Rectangle 143">
            <a:extLst>
              <a:ext uri="{FF2B5EF4-FFF2-40B4-BE49-F238E27FC236}">
                <a16:creationId xmlns:a16="http://schemas.microsoft.com/office/drawing/2014/main" id="{D4F6C724-5E6A-4936-B417-380D20DA5349}"/>
              </a:ext>
            </a:extLst>
          </p:cNvPr>
          <p:cNvSpPr/>
          <p:nvPr/>
        </p:nvSpPr>
        <p:spPr>
          <a:xfrm>
            <a:off x="7130498"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5" name="Rectangle 144">
            <a:extLst>
              <a:ext uri="{FF2B5EF4-FFF2-40B4-BE49-F238E27FC236}">
                <a16:creationId xmlns:a16="http://schemas.microsoft.com/office/drawing/2014/main" id="{BBE5CFB6-11EE-4465-B99C-87B6900E5CA2}"/>
              </a:ext>
            </a:extLst>
          </p:cNvPr>
          <p:cNvSpPr/>
          <p:nvPr/>
        </p:nvSpPr>
        <p:spPr>
          <a:xfrm>
            <a:off x="7749647"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7" name="Rectangle 146">
            <a:extLst>
              <a:ext uri="{FF2B5EF4-FFF2-40B4-BE49-F238E27FC236}">
                <a16:creationId xmlns:a16="http://schemas.microsoft.com/office/drawing/2014/main" id="{27C46B0F-68FD-42E9-95DD-4126E594FA4D}"/>
              </a:ext>
            </a:extLst>
          </p:cNvPr>
          <p:cNvSpPr/>
          <p:nvPr/>
        </p:nvSpPr>
        <p:spPr>
          <a:xfrm>
            <a:off x="3449040"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8" name="Rectangle 147">
            <a:extLst>
              <a:ext uri="{FF2B5EF4-FFF2-40B4-BE49-F238E27FC236}">
                <a16:creationId xmlns:a16="http://schemas.microsoft.com/office/drawing/2014/main" id="{246780E7-8272-4B43-9BF1-A960175F92F9}"/>
              </a:ext>
            </a:extLst>
          </p:cNvPr>
          <p:cNvSpPr/>
          <p:nvPr/>
        </p:nvSpPr>
        <p:spPr>
          <a:xfrm>
            <a:off x="4068189"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49" name="Rectangle 148">
            <a:extLst>
              <a:ext uri="{FF2B5EF4-FFF2-40B4-BE49-F238E27FC236}">
                <a16:creationId xmlns:a16="http://schemas.microsoft.com/office/drawing/2014/main" id="{D9D6C7FC-665A-4948-965D-EB5AF8376FF6}"/>
              </a:ext>
            </a:extLst>
          </p:cNvPr>
          <p:cNvSpPr/>
          <p:nvPr/>
        </p:nvSpPr>
        <p:spPr>
          <a:xfrm>
            <a:off x="4668233"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0" name="Rectangle 149">
            <a:extLst>
              <a:ext uri="{FF2B5EF4-FFF2-40B4-BE49-F238E27FC236}">
                <a16:creationId xmlns:a16="http://schemas.microsoft.com/office/drawing/2014/main" id="{C0CD1E1D-9A85-42E1-A67C-E3EC406BF9E7}"/>
              </a:ext>
            </a:extLst>
          </p:cNvPr>
          <p:cNvSpPr/>
          <p:nvPr/>
        </p:nvSpPr>
        <p:spPr>
          <a:xfrm>
            <a:off x="5287383" y="208441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1" name="Rectangle 150">
            <a:extLst>
              <a:ext uri="{FF2B5EF4-FFF2-40B4-BE49-F238E27FC236}">
                <a16:creationId xmlns:a16="http://schemas.microsoft.com/office/drawing/2014/main" id="{44BB9A01-6C20-4CFC-A945-FF619BEB1F50}"/>
              </a:ext>
            </a:extLst>
          </p:cNvPr>
          <p:cNvSpPr/>
          <p:nvPr/>
        </p:nvSpPr>
        <p:spPr>
          <a:xfrm>
            <a:off x="5906532" y="208441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2" name="Rectangle 151">
            <a:extLst>
              <a:ext uri="{FF2B5EF4-FFF2-40B4-BE49-F238E27FC236}">
                <a16:creationId xmlns:a16="http://schemas.microsoft.com/office/drawing/2014/main" id="{2238ADF6-B688-49EB-8018-2287422DEB50}"/>
              </a:ext>
            </a:extLst>
          </p:cNvPr>
          <p:cNvSpPr/>
          <p:nvPr/>
        </p:nvSpPr>
        <p:spPr>
          <a:xfrm>
            <a:off x="6506576" y="208441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3" name="Rectangle 152">
            <a:extLst>
              <a:ext uri="{FF2B5EF4-FFF2-40B4-BE49-F238E27FC236}">
                <a16:creationId xmlns:a16="http://schemas.microsoft.com/office/drawing/2014/main" id="{25E2328D-77D4-43A6-971F-E13BFFCC6917}"/>
              </a:ext>
            </a:extLst>
          </p:cNvPr>
          <p:cNvSpPr/>
          <p:nvPr/>
        </p:nvSpPr>
        <p:spPr>
          <a:xfrm>
            <a:off x="7130498"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4" name="Rectangle 153">
            <a:extLst>
              <a:ext uri="{FF2B5EF4-FFF2-40B4-BE49-F238E27FC236}">
                <a16:creationId xmlns:a16="http://schemas.microsoft.com/office/drawing/2014/main" id="{614A2F7D-50E9-44E7-85CA-BD964DDC8B18}"/>
              </a:ext>
            </a:extLst>
          </p:cNvPr>
          <p:cNvSpPr/>
          <p:nvPr/>
        </p:nvSpPr>
        <p:spPr>
          <a:xfrm>
            <a:off x="7749647"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5" name="Rectangle 154">
            <a:extLst>
              <a:ext uri="{FF2B5EF4-FFF2-40B4-BE49-F238E27FC236}">
                <a16:creationId xmlns:a16="http://schemas.microsoft.com/office/drawing/2014/main" id="{87942E73-615F-47A2-A321-2DB88896FEBD}"/>
              </a:ext>
            </a:extLst>
          </p:cNvPr>
          <p:cNvSpPr/>
          <p:nvPr/>
        </p:nvSpPr>
        <p:spPr>
          <a:xfrm>
            <a:off x="3449040"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6" name="Rectangle 155">
            <a:extLst>
              <a:ext uri="{FF2B5EF4-FFF2-40B4-BE49-F238E27FC236}">
                <a16:creationId xmlns:a16="http://schemas.microsoft.com/office/drawing/2014/main" id="{153AD084-9A94-4D29-91C6-F785C5548410}"/>
              </a:ext>
            </a:extLst>
          </p:cNvPr>
          <p:cNvSpPr/>
          <p:nvPr/>
        </p:nvSpPr>
        <p:spPr>
          <a:xfrm>
            <a:off x="4068189"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7" name="Rectangle 156">
            <a:extLst>
              <a:ext uri="{FF2B5EF4-FFF2-40B4-BE49-F238E27FC236}">
                <a16:creationId xmlns:a16="http://schemas.microsoft.com/office/drawing/2014/main" id="{906C5D70-ABA4-42D4-A6D1-C39D0388A983}"/>
              </a:ext>
            </a:extLst>
          </p:cNvPr>
          <p:cNvSpPr/>
          <p:nvPr/>
        </p:nvSpPr>
        <p:spPr>
          <a:xfrm>
            <a:off x="4668233"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8" name="Rectangle 157">
            <a:extLst>
              <a:ext uri="{FF2B5EF4-FFF2-40B4-BE49-F238E27FC236}">
                <a16:creationId xmlns:a16="http://schemas.microsoft.com/office/drawing/2014/main" id="{6272A4EA-5D36-4522-921F-58C5AA93D767}"/>
              </a:ext>
            </a:extLst>
          </p:cNvPr>
          <p:cNvSpPr/>
          <p:nvPr/>
        </p:nvSpPr>
        <p:spPr>
          <a:xfrm>
            <a:off x="5287383" y="226210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59" name="Rectangle 158">
            <a:extLst>
              <a:ext uri="{FF2B5EF4-FFF2-40B4-BE49-F238E27FC236}">
                <a16:creationId xmlns:a16="http://schemas.microsoft.com/office/drawing/2014/main" id="{13F72632-CED5-4187-A46B-AF9F6F4C31EB}"/>
              </a:ext>
            </a:extLst>
          </p:cNvPr>
          <p:cNvSpPr/>
          <p:nvPr/>
        </p:nvSpPr>
        <p:spPr>
          <a:xfrm>
            <a:off x="5906532" y="226210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0" name="Rectangle 159">
            <a:extLst>
              <a:ext uri="{FF2B5EF4-FFF2-40B4-BE49-F238E27FC236}">
                <a16:creationId xmlns:a16="http://schemas.microsoft.com/office/drawing/2014/main" id="{15594669-FA15-488E-BFF4-946D1175855F}"/>
              </a:ext>
            </a:extLst>
          </p:cNvPr>
          <p:cNvSpPr/>
          <p:nvPr/>
        </p:nvSpPr>
        <p:spPr>
          <a:xfrm>
            <a:off x="6506576" y="226210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1" name="Rectangle 160">
            <a:extLst>
              <a:ext uri="{FF2B5EF4-FFF2-40B4-BE49-F238E27FC236}">
                <a16:creationId xmlns:a16="http://schemas.microsoft.com/office/drawing/2014/main" id="{CC8B8ADA-885E-40D1-B99D-AAF425CE158F}"/>
              </a:ext>
            </a:extLst>
          </p:cNvPr>
          <p:cNvSpPr/>
          <p:nvPr/>
        </p:nvSpPr>
        <p:spPr>
          <a:xfrm>
            <a:off x="7130498"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2" name="Rectangle 161">
            <a:extLst>
              <a:ext uri="{FF2B5EF4-FFF2-40B4-BE49-F238E27FC236}">
                <a16:creationId xmlns:a16="http://schemas.microsoft.com/office/drawing/2014/main" id="{34EEBA39-3473-44C2-AF53-345F6FB04F82}"/>
              </a:ext>
            </a:extLst>
          </p:cNvPr>
          <p:cNvSpPr/>
          <p:nvPr/>
        </p:nvSpPr>
        <p:spPr>
          <a:xfrm>
            <a:off x="7749647"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3" name="Rectangle 162">
            <a:extLst>
              <a:ext uri="{FF2B5EF4-FFF2-40B4-BE49-F238E27FC236}">
                <a16:creationId xmlns:a16="http://schemas.microsoft.com/office/drawing/2014/main" id="{3C1BBC61-02A0-4366-858C-CC92B8F41FD0}"/>
              </a:ext>
            </a:extLst>
          </p:cNvPr>
          <p:cNvSpPr/>
          <p:nvPr/>
        </p:nvSpPr>
        <p:spPr>
          <a:xfrm>
            <a:off x="3449040"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4" name="Rectangle 163">
            <a:extLst>
              <a:ext uri="{FF2B5EF4-FFF2-40B4-BE49-F238E27FC236}">
                <a16:creationId xmlns:a16="http://schemas.microsoft.com/office/drawing/2014/main" id="{6A0732E3-DBAF-4D7E-BB60-6AF56D6916C3}"/>
              </a:ext>
            </a:extLst>
          </p:cNvPr>
          <p:cNvSpPr/>
          <p:nvPr/>
        </p:nvSpPr>
        <p:spPr>
          <a:xfrm>
            <a:off x="4068189"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5" name="Rectangle 164">
            <a:extLst>
              <a:ext uri="{FF2B5EF4-FFF2-40B4-BE49-F238E27FC236}">
                <a16:creationId xmlns:a16="http://schemas.microsoft.com/office/drawing/2014/main" id="{67B9B3B8-92E8-4327-8F3F-36F8BFB7D91C}"/>
              </a:ext>
            </a:extLst>
          </p:cNvPr>
          <p:cNvSpPr/>
          <p:nvPr/>
        </p:nvSpPr>
        <p:spPr>
          <a:xfrm>
            <a:off x="4668233"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6" name="Rectangle 165">
            <a:extLst>
              <a:ext uri="{FF2B5EF4-FFF2-40B4-BE49-F238E27FC236}">
                <a16:creationId xmlns:a16="http://schemas.microsoft.com/office/drawing/2014/main" id="{72831137-B7FD-4E8C-8DDB-DC3DD6A35AA6}"/>
              </a:ext>
            </a:extLst>
          </p:cNvPr>
          <p:cNvSpPr/>
          <p:nvPr/>
        </p:nvSpPr>
        <p:spPr>
          <a:xfrm>
            <a:off x="5287383" y="241389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7" name="Rectangle 166">
            <a:extLst>
              <a:ext uri="{FF2B5EF4-FFF2-40B4-BE49-F238E27FC236}">
                <a16:creationId xmlns:a16="http://schemas.microsoft.com/office/drawing/2014/main" id="{9D29B024-26D1-4284-93B9-073AAC8C379B}"/>
              </a:ext>
            </a:extLst>
          </p:cNvPr>
          <p:cNvSpPr/>
          <p:nvPr/>
        </p:nvSpPr>
        <p:spPr>
          <a:xfrm>
            <a:off x="5906532" y="241389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8" name="Rectangle 167">
            <a:extLst>
              <a:ext uri="{FF2B5EF4-FFF2-40B4-BE49-F238E27FC236}">
                <a16:creationId xmlns:a16="http://schemas.microsoft.com/office/drawing/2014/main" id="{55284827-C5ED-4F1A-BB9A-97A71DAEF75C}"/>
              </a:ext>
            </a:extLst>
          </p:cNvPr>
          <p:cNvSpPr/>
          <p:nvPr/>
        </p:nvSpPr>
        <p:spPr>
          <a:xfrm>
            <a:off x="6506576" y="241389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69" name="Rectangle 168">
            <a:extLst>
              <a:ext uri="{FF2B5EF4-FFF2-40B4-BE49-F238E27FC236}">
                <a16:creationId xmlns:a16="http://schemas.microsoft.com/office/drawing/2014/main" id="{E2191348-8C0F-4046-A330-5A895C06DCA0}"/>
              </a:ext>
            </a:extLst>
          </p:cNvPr>
          <p:cNvSpPr/>
          <p:nvPr/>
        </p:nvSpPr>
        <p:spPr>
          <a:xfrm>
            <a:off x="7130498"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0" name="Rectangle 169">
            <a:extLst>
              <a:ext uri="{FF2B5EF4-FFF2-40B4-BE49-F238E27FC236}">
                <a16:creationId xmlns:a16="http://schemas.microsoft.com/office/drawing/2014/main" id="{2D0EBF70-F273-422F-ABA2-26967EC690CC}"/>
              </a:ext>
            </a:extLst>
          </p:cNvPr>
          <p:cNvSpPr/>
          <p:nvPr/>
        </p:nvSpPr>
        <p:spPr>
          <a:xfrm>
            <a:off x="7749647"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1" name="Rectangle 170">
            <a:extLst>
              <a:ext uri="{FF2B5EF4-FFF2-40B4-BE49-F238E27FC236}">
                <a16:creationId xmlns:a16="http://schemas.microsoft.com/office/drawing/2014/main" id="{A6C4685C-34CC-4D3A-8613-1EE2FA740A6F}"/>
              </a:ext>
            </a:extLst>
          </p:cNvPr>
          <p:cNvSpPr/>
          <p:nvPr/>
        </p:nvSpPr>
        <p:spPr>
          <a:xfrm>
            <a:off x="3444753"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2" name="Rectangle 171">
            <a:extLst>
              <a:ext uri="{FF2B5EF4-FFF2-40B4-BE49-F238E27FC236}">
                <a16:creationId xmlns:a16="http://schemas.microsoft.com/office/drawing/2014/main" id="{FDF53DBB-0993-44A1-BA1B-CDA9E00D4BD8}"/>
              </a:ext>
            </a:extLst>
          </p:cNvPr>
          <p:cNvSpPr/>
          <p:nvPr/>
        </p:nvSpPr>
        <p:spPr>
          <a:xfrm>
            <a:off x="4063902"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3" name="Rectangle 172">
            <a:extLst>
              <a:ext uri="{FF2B5EF4-FFF2-40B4-BE49-F238E27FC236}">
                <a16:creationId xmlns:a16="http://schemas.microsoft.com/office/drawing/2014/main" id="{61A72038-9F3A-41EA-88B7-038DFD4972AE}"/>
              </a:ext>
            </a:extLst>
          </p:cNvPr>
          <p:cNvSpPr/>
          <p:nvPr/>
        </p:nvSpPr>
        <p:spPr>
          <a:xfrm>
            <a:off x="4663946"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4" name="Rectangle 173">
            <a:extLst>
              <a:ext uri="{FF2B5EF4-FFF2-40B4-BE49-F238E27FC236}">
                <a16:creationId xmlns:a16="http://schemas.microsoft.com/office/drawing/2014/main" id="{3294C674-734B-4118-BFDA-A3F80996C969}"/>
              </a:ext>
            </a:extLst>
          </p:cNvPr>
          <p:cNvSpPr/>
          <p:nvPr/>
        </p:nvSpPr>
        <p:spPr>
          <a:xfrm>
            <a:off x="5283096" y="25979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5" name="Rectangle 174">
            <a:extLst>
              <a:ext uri="{FF2B5EF4-FFF2-40B4-BE49-F238E27FC236}">
                <a16:creationId xmlns:a16="http://schemas.microsoft.com/office/drawing/2014/main" id="{21ADCCE4-F58D-4971-BD5B-4B0601BEB727}"/>
              </a:ext>
            </a:extLst>
          </p:cNvPr>
          <p:cNvSpPr/>
          <p:nvPr/>
        </p:nvSpPr>
        <p:spPr>
          <a:xfrm>
            <a:off x="5902245" y="25979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6" name="Rectangle 175">
            <a:extLst>
              <a:ext uri="{FF2B5EF4-FFF2-40B4-BE49-F238E27FC236}">
                <a16:creationId xmlns:a16="http://schemas.microsoft.com/office/drawing/2014/main" id="{BAA0BB2B-2DDA-4D5E-B2FE-E6F92E2CA095}"/>
              </a:ext>
            </a:extLst>
          </p:cNvPr>
          <p:cNvSpPr/>
          <p:nvPr/>
        </p:nvSpPr>
        <p:spPr>
          <a:xfrm>
            <a:off x="6502289" y="25979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7" name="Rectangle 176">
            <a:extLst>
              <a:ext uri="{FF2B5EF4-FFF2-40B4-BE49-F238E27FC236}">
                <a16:creationId xmlns:a16="http://schemas.microsoft.com/office/drawing/2014/main" id="{248198D8-2B06-4600-A28A-A55D7170A4FF}"/>
              </a:ext>
            </a:extLst>
          </p:cNvPr>
          <p:cNvSpPr/>
          <p:nvPr/>
        </p:nvSpPr>
        <p:spPr>
          <a:xfrm>
            <a:off x="7126211"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8" name="Rectangle 177">
            <a:extLst>
              <a:ext uri="{FF2B5EF4-FFF2-40B4-BE49-F238E27FC236}">
                <a16:creationId xmlns:a16="http://schemas.microsoft.com/office/drawing/2014/main" id="{6F53EBC2-BBA2-42E8-9E1C-4A9675A92262}"/>
              </a:ext>
            </a:extLst>
          </p:cNvPr>
          <p:cNvSpPr/>
          <p:nvPr/>
        </p:nvSpPr>
        <p:spPr>
          <a:xfrm>
            <a:off x="7745360"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79" name="Rectangle 178">
            <a:extLst>
              <a:ext uri="{FF2B5EF4-FFF2-40B4-BE49-F238E27FC236}">
                <a16:creationId xmlns:a16="http://schemas.microsoft.com/office/drawing/2014/main" id="{FE70237E-B011-4A83-984F-07E3B5827727}"/>
              </a:ext>
            </a:extLst>
          </p:cNvPr>
          <p:cNvSpPr/>
          <p:nvPr/>
        </p:nvSpPr>
        <p:spPr>
          <a:xfrm>
            <a:off x="3452825"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0" name="Rectangle 179">
            <a:extLst>
              <a:ext uri="{FF2B5EF4-FFF2-40B4-BE49-F238E27FC236}">
                <a16:creationId xmlns:a16="http://schemas.microsoft.com/office/drawing/2014/main" id="{6710A485-1EC3-45EB-AF2B-96CC453C5BA7}"/>
              </a:ext>
            </a:extLst>
          </p:cNvPr>
          <p:cNvSpPr/>
          <p:nvPr/>
        </p:nvSpPr>
        <p:spPr>
          <a:xfrm>
            <a:off x="4071974"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1" name="Rectangle 180">
            <a:extLst>
              <a:ext uri="{FF2B5EF4-FFF2-40B4-BE49-F238E27FC236}">
                <a16:creationId xmlns:a16="http://schemas.microsoft.com/office/drawing/2014/main" id="{136727AA-D0D0-4700-A945-C33FBAB0885A}"/>
              </a:ext>
            </a:extLst>
          </p:cNvPr>
          <p:cNvSpPr/>
          <p:nvPr/>
        </p:nvSpPr>
        <p:spPr>
          <a:xfrm>
            <a:off x="4672018"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2" name="Rectangle 181">
            <a:extLst>
              <a:ext uri="{FF2B5EF4-FFF2-40B4-BE49-F238E27FC236}">
                <a16:creationId xmlns:a16="http://schemas.microsoft.com/office/drawing/2014/main" id="{0918C535-5B73-444C-8CF5-40E75354F59B}"/>
              </a:ext>
            </a:extLst>
          </p:cNvPr>
          <p:cNvSpPr/>
          <p:nvPr/>
        </p:nvSpPr>
        <p:spPr>
          <a:xfrm>
            <a:off x="5291168" y="280227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3" name="Rectangle 182">
            <a:extLst>
              <a:ext uri="{FF2B5EF4-FFF2-40B4-BE49-F238E27FC236}">
                <a16:creationId xmlns:a16="http://schemas.microsoft.com/office/drawing/2014/main" id="{1D4C3D25-B1F8-4485-89A9-01093DD11921}"/>
              </a:ext>
            </a:extLst>
          </p:cNvPr>
          <p:cNvSpPr/>
          <p:nvPr/>
        </p:nvSpPr>
        <p:spPr>
          <a:xfrm>
            <a:off x="5910317" y="280227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4" name="Rectangle 183">
            <a:extLst>
              <a:ext uri="{FF2B5EF4-FFF2-40B4-BE49-F238E27FC236}">
                <a16:creationId xmlns:a16="http://schemas.microsoft.com/office/drawing/2014/main" id="{77DB2FF1-0F38-48E9-94F7-284E517D8A55}"/>
              </a:ext>
            </a:extLst>
          </p:cNvPr>
          <p:cNvSpPr/>
          <p:nvPr/>
        </p:nvSpPr>
        <p:spPr>
          <a:xfrm>
            <a:off x="6510361" y="280227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5" name="Rectangle 184">
            <a:extLst>
              <a:ext uri="{FF2B5EF4-FFF2-40B4-BE49-F238E27FC236}">
                <a16:creationId xmlns:a16="http://schemas.microsoft.com/office/drawing/2014/main" id="{4308E163-ABE9-4C25-9C53-5BCF67663B64}"/>
              </a:ext>
            </a:extLst>
          </p:cNvPr>
          <p:cNvSpPr/>
          <p:nvPr/>
        </p:nvSpPr>
        <p:spPr>
          <a:xfrm>
            <a:off x="7134283"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6" name="Rectangle 185">
            <a:extLst>
              <a:ext uri="{FF2B5EF4-FFF2-40B4-BE49-F238E27FC236}">
                <a16:creationId xmlns:a16="http://schemas.microsoft.com/office/drawing/2014/main" id="{FBDF511C-B4B1-46B1-97E3-E6CD2657A785}"/>
              </a:ext>
            </a:extLst>
          </p:cNvPr>
          <p:cNvSpPr/>
          <p:nvPr/>
        </p:nvSpPr>
        <p:spPr>
          <a:xfrm>
            <a:off x="7753432"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accent1"/>
                </a:solidFill>
              </a:rPr>
              <a:t>4T</a:t>
            </a:r>
          </a:p>
        </p:txBody>
      </p:sp>
      <p:sp>
        <p:nvSpPr>
          <p:cNvPr id="188" name="TextBox 187">
            <a:extLst>
              <a:ext uri="{FF2B5EF4-FFF2-40B4-BE49-F238E27FC236}">
                <a16:creationId xmlns:a16="http://schemas.microsoft.com/office/drawing/2014/main" id="{49214DE0-DF2D-464F-A11D-2FEF83C07575}"/>
              </a:ext>
            </a:extLst>
          </p:cNvPr>
          <p:cNvSpPr txBox="1"/>
          <p:nvPr/>
        </p:nvSpPr>
        <p:spPr>
          <a:xfrm>
            <a:off x="275537" y="6020139"/>
            <a:ext cx="11834051" cy="923330"/>
          </a:xfrm>
          <a:prstGeom prst="rect">
            <a:avLst/>
          </a:prstGeom>
          <a:noFill/>
        </p:spPr>
        <p:txBody>
          <a:bodyPr wrap="square" rtlCol="0">
            <a:spAutoFit/>
          </a:bodyPr>
          <a:lstStyle/>
          <a:p>
            <a:r>
              <a:rPr lang="en-US" dirty="0"/>
              <a:t>Each bit can remember what was written.  It has four transistors and can be written or read in any clock cycle.  As long as the power applied, the RAM will remember what was stored in it</a:t>
            </a:r>
            <a:r>
              <a:rPr lang="en-US" b="1" dirty="0"/>
              <a:t>.  It can be Either Dynamic or Static.  If Dynamic, it needs refresh cycles.</a:t>
            </a:r>
          </a:p>
        </p:txBody>
      </p:sp>
      <p:cxnSp>
        <p:nvCxnSpPr>
          <p:cNvPr id="30" name="Straight Arrow Connector 29">
            <a:extLst>
              <a:ext uri="{FF2B5EF4-FFF2-40B4-BE49-F238E27FC236}">
                <a16:creationId xmlns:a16="http://schemas.microsoft.com/office/drawing/2014/main" id="{BF853952-998E-4908-9099-EB5CF2252B8E}"/>
              </a:ext>
            </a:extLst>
          </p:cNvPr>
          <p:cNvCxnSpPr/>
          <p:nvPr/>
        </p:nvCxnSpPr>
        <p:spPr>
          <a:xfrm>
            <a:off x="2194497" y="1107440"/>
            <a:ext cx="1250256" cy="6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977D7AFF-09C7-4831-8A8D-8096395B9E7D}"/>
              </a:ext>
            </a:extLst>
          </p:cNvPr>
          <p:cNvSpPr txBox="1"/>
          <p:nvPr/>
        </p:nvSpPr>
        <p:spPr>
          <a:xfrm>
            <a:off x="399821" y="753053"/>
            <a:ext cx="2906709" cy="646331"/>
          </a:xfrm>
          <a:prstGeom prst="rect">
            <a:avLst/>
          </a:prstGeom>
          <a:noFill/>
        </p:spPr>
        <p:txBody>
          <a:bodyPr wrap="square" rtlCol="0">
            <a:spAutoFit/>
          </a:bodyPr>
          <a:lstStyle/>
          <a:p>
            <a:r>
              <a:rPr lang="en-US" dirty="0"/>
              <a:t>Some type of memory element</a:t>
            </a:r>
          </a:p>
        </p:txBody>
      </p:sp>
      <p:sp>
        <p:nvSpPr>
          <p:cNvPr id="190" name="TextBox 189">
            <a:extLst>
              <a:ext uri="{FF2B5EF4-FFF2-40B4-BE49-F238E27FC236}">
                <a16:creationId xmlns:a16="http://schemas.microsoft.com/office/drawing/2014/main" id="{7E958101-D65C-4230-8DED-2895FCFF52B0}"/>
              </a:ext>
            </a:extLst>
          </p:cNvPr>
          <p:cNvSpPr txBox="1"/>
          <p:nvPr/>
        </p:nvSpPr>
        <p:spPr>
          <a:xfrm>
            <a:off x="9359042" y="610574"/>
            <a:ext cx="2367624" cy="646331"/>
          </a:xfrm>
          <a:prstGeom prst="rect">
            <a:avLst/>
          </a:prstGeom>
          <a:noFill/>
        </p:spPr>
        <p:txBody>
          <a:bodyPr wrap="square" rtlCol="0">
            <a:spAutoFit/>
          </a:bodyPr>
          <a:lstStyle/>
          <a:p>
            <a:r>
              <a:rPr lang="en-US" dirty="0"/>
              <a:t>Forgets values after losing power</a:t>
            </a:r>
          </a:p>
        </p:txBody>
      </p:sp>
      <p:sp>
        <p:nvSpPr>
          <p:cNvPr id="191" name="Rectangle 190">
            <a:extLst>
              <a:ext uri="{FF2B5EF4-FFF2-40B4-BE49-F238E27FC236}">
                <a16:creationId xmlns:a16="http://schemas.microsoft.com/office/drawing/2014/main" id="{E360AC64-9CB8-4122-9D30-CE92254B6D6B}"/>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192" name="Rectangle 191">
            <a:extLst>
              <a:ext uri="{FF2B5EF4-FFF2-40B4-BE49-F238E27FC236}">
                <a16:creationId xmlns:a16="http://schemas.microsoft.com/office/drawing/2014/main" id="{D5CAEC87-D5AD-4631-BBFE-8995F3764F5A}"/>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392600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378605" y="2572937"/>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Row &amp; Column  Decoders</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566725" y="3114358"/>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704209" y="2938141"/>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679019" y="2811685"/>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277340" y="175704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277340" y="194754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277340" y="213435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277340" y="2315548"/>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277340" y="246189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277340" y="265239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277340" y="283920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586150"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277340" y="5807372"/>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195747" y="17438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886937" y="5794151"/>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805344"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496534" y="5807372"/>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414941" y="17745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5106131" y="5824927"/>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6024538" y="1770265"/>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715728" y="5820593"/>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634135"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325325" y="5807372"/>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243732" y="1770265"/>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934922" y="5820593"/>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853329" y="1787820"/>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544519" y="5838148"/>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Static RAM</a:t>
            </a:r>
          </a:p>
        </p:txBody>
      </p:sp>
      <p:sp>
        <p:nvSpPr>
          <p:cNvPr id="74" name="Rectangle 73">
            <a:extLst>
              <a:ext uri="{FF2B5EF4-FFF2-40B4-BE49-F238E27FC236}">
                <a16:creationId xmlns:a16="http://schemas.microsoft.com/office/drawing/2014/main" id="{40FC6731-15C6-41A1-8A99-636351398FD5}"/>
              </a:ext>
            </a:extLst>
          </p:cNvPr>
          <p:cNvSpPr/>
          <p:nvPr/>
        </p:nvSpPr>
        <p:spPr>
          <a:xfrm>
            <a:off x="3195625" y="4738431"/>
            <a:ext cx="5267321" cy="59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95" name="TextBox 94">
            <a:extLst>
              <a:ext uri="{FF2B5EF4-FFF2-40B4-BE49-F238E27FC236}">
                <a16:creationId xmlns:a16="http://schemas.microsoft.com/office/drawing/2014/main" id="{E82A4FE4-9AAE-4C64-93F9-C7F9B6C829C0}"/>
              </a:ext>
            </a:extLst>
          </p:cNvPr>
          <p:cNvSpPr txBox="1"/>
          <p:nvPr/>
        </p:nvSpPr>
        <p:spPr>
          <a:xfrm>
            <a:off x="360642" y="408179"/>
            <a:ext cx="2906709" cy="369332"/>
          </a:xfrm>
          <a:prstGeom prst="rect">
            <a:avLst/>
          </a:prstGeom>
          <a:noFill/>
        </p:spPr>
        <p:txBody>
          <a:bodyPr wrap="square" rtlCol="0">
            <a:spAutoFit/>
          </a:bodyPr>
          <a:lstStyle/>
          <a:p>
            <a:r>
              <a:rPr lang="en-US" dirty="0"/>
              <a:t>No Erase Needed, just Write</a:t>
            </a:r>
          </a:p>
        </p:txBody>
      </p:sp>
      <p:sp>
        <p:nvSpPr>
          <p:cNvPr id="108" name="Rectangle 107">
            <a:extLst>
              <a:ext uri="{FF2B5EF4-FFF2-40B4-BE49-F238E27FC236}">
                <a16:creationId xmlns:a16="http://schemas.microsoft.com/office/drawing/2014/main" id="{4F1C1F53-4EC0-4C55-909C-77CF06F1147D}"/>
              </a:ext>
            </a:extLst>
          </p:cNvPr>
          <p:cNvSpPr/>
          <p:nvPr/>
        </p:nvSpPr>
        <p:spPr>
          <a:xfrm>
            <a:off x="3277340" y="933716"/>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Write Drivers</a:t>
            </a:r>
          </a:p>
        </p:txBody>
      </p:sp>
      <p:cxnSp>
        <p:nvCxnSpPr>
          <p:cNvPr id="20" name="Straight Arrow Connector 19">
            <a:extLst>
              <a:ext uri="{FF2B5EF4-FFF2-40B4-BE49-F238E27FC236}">
                <a16:creationId xmlns:a16="http://schemas.microsoft.com/office/drawing/2014/main" id="{C55838E7-FADE-417E-86EE-16B7A463FCE5}"/>
              </a:ext>
            </a:extLst>
          </p:cNvPr>
          <p:cNvCxnSpPr/>
          <p:nvPr/>
        </p:nvCxnSpPr>
        <p:spPr>
          <a:xfrm>
            <a:off x="3582138" y="1291664"/>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BF63B38-2EC3-44C7-9A01-216E6B384C7E}"/>
              </a:ext>
            </a:extLst>
          </p:cNvPr>
          <p:cNvCxnSpPr/>
          <p:nvPr/>
        </p:nvCxnSpPr>
        <p:spPr>
          <a:xfrm>
            <a:off x="4191735"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7668644-A551-440D-9768-AAAFE2F3C610}"/>
              </a:ext>
            </a:extLst>
          </p:cNvPr>
          <p:cNvCxnSpPr/>
          <p:nvPr/>
        </p:nvCxnSpPr>
        <p:spPr>
          <a:xfrm>
            <a:off x="4801332"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170B61A4-09B5-4907-8082-92B377FE087B}"/>
              </a:ext>
            </a:extLst>
          </p:cNvPr>
          <p:cNvCxnSpPr/>
          <p:nvPr/>
        </p:nvCxnSpPr>
        <p:spPr>
          <a:xfrm>
            <a:off x="5410929"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2FF6D28-9568-4FAE-B00D-3D40F1463258}"/>
              </a:ext>
            </a:extLst>
          </p:cNvPr>
          <p:cNvCxnSpPr/>
          <p:nvPr/>
        </p:nvCxnSpPr>
        <p:spPr>
          <a:xfrm>
            <a:off x="6020526"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15A5B0-1A9F-49B2-B5DB-1D1B28495E24}"/>
              </a:ext>
            </a:extLst>
          </p:cNvPr>
          <p:cNvCxnSpPr/>
          <p:nvPr/>
        </p:nvCxnSpPr>
        <p:spPr>
          <a:xfrm>
            <a:off x="6635938" y="1291664"/>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58D5C58-71DC-405A-953F-9135AACB4FC9}"/>
              </a:ext>
            </a:extLst>
          </p:cNvPr>
          <p:cNvCxnSpPr/>
          <p:nvPr/>
        </p:nvCxnSpPr>
        <p:spPr>
          <a:xfrm>
            <a:off x="7245535"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C99AC81-AAB4-44A2-9B70-81F9AFBA5E3C}"/>
              </a:ext>
            </a:extLst>
          </p:cNvPr>
          <p:cNvCxnSpPr/>
          <p:nvPr/>
        </p:nvCxnSpPr>
        <p:spPr>
          <a:xfrm>
            <a:off x="7855132"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62700A0B-9153-4469-884D-BF5B7DF28751}"/>
              </a:ext>
            </a:extLst>
          </p:cNvPr>
          <p:cNvSpPr/>
          <p:nvPr/>
        </p:nvSpPr>
        <p:spPr>
          <a:xfrm rot="5400000">
            <a:off x="9072520" y="2174750"/>
            <a:ext cx="2150558"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Output</a:t>
            </a:r>
          </a:p>
        </p:txBody>
      </p:sp>
      <p:cxnSp>
        <p:nvCxnSpPr>
          <p:cNvPr id="23" name="Straight Arrow Connector 22">
            <a:extLst>
              <a:ext uri="{FF2B5EF4-FFF2-40B4-BE49-F238E27FC236}">
                <a16:creationId xmlns:a16="http://schemas.microsoft.com/office/drawing/2014/main" id="{B4C220E0-4BC8-4BC5-8EF2-7AA432A01C89}"/>
              </a:ext>
            </a:extLst>
          </p:cNvPr>
          <p:cNvCxnSpPr>
            <a:cxnSpLocks/>
            <a:stCxn id="136" idx="0"/>
          </p:cNvCxnSpPr>
          <p:nvPr/>
        </p:nvCxnSpPr>
        <p:spPr>
          <a:xfrm>
            <a:off x="10326773" y="2353724"/>
            <a:ext cx="1052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6E9F24-A409-4D95-8E95-36BAD28E4F82}"/>
              </a:ext>
            </a:extLst>
          </p:cNvPr>
          <p:cNvCxnSpPr/>
          <p:nvPr/>
        </p:nvCxnSpPr>
        <p:spPr>
          <a:xfrm flipH="1">
            <a:off x="10688320" y="2225040"/>
            <a:ext cx="223520" cy="23685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C3445B6-ACAC-4356-A9CE-432D0B4EB986}"/>
              </a:ext>
            </a:extLst>
          </p:cNvPr>
          <p:cNvSpPr/>
          <p:nvPr/>
        </p:nvSpPr>
        <p:spPr>
          <a:xfrm>
            <a:off x="3449040"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39" name="Rectangle 138">
            <a:extLst>
              <a:ext uri="{FF2B5EF4-FFF2-40B4-BE49-F238E27FC236}">
                <a16:creationId xmlns:a16="http://schemas.microsoft.com/office/drawing/2014/main" id="{A692F267-D7CB-4790-A59E-F958B5B2CE34}"/>
              </a:ext>
            </a:extLst>
          </p:cNvPr>
          <p:cNvSpPr/>
          <p:nvPr/>
        </p:nvSpPr>
        <p:spPr>
          <a:xfrm>
            <a:off x="4068189"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0" name="Rectangle 139">
            <a:extLst>
              <a:ext uri="{FF2B5EF4-FFF2-40B4-BE49-F238E27FC236}">
                <a16:creationId xmlns:a16="http://schemas.microsoft.com/office/drawing/2014/main" id="{4CCF2C0C-405D-4A63-A596-889853D05CFA}"/>
              </a:ext>
            </a:extLst>
          </p:cNvPr>
          <p:cNvSpPr/>
          <p:nvPr/>
        </p:nvSpPr>
        <p:spPr>
          <a:xfrm>
            <a:off x="4668233"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1" name="Rectangle 140">
            <a:extLst>
              <a:ext uri="{FF2B5EF4-FFF2-40B4-BE49-F238E27FC236}">
                <a16:creationId xmlns:a16="http://schemas.microsoft.com/office/drawing/2014/main" id="{3C6915E5-0F01-42BD-B111-D71A30E94991}"/>
              </a:ext>
            </a:extLst>
          </p:cNvPr>
          <p:cNvSpPr/>
          <p:nvPr/>
        </p:nvSpPr>
        <p:spPr>
          <a:xfrm>
            <a:off x="5287383"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2" name="Rectangle 141">
            <a:extLst>
              <a:ext uri="{FF2B5EF4-FFF2-40B4-BE49-F238E27FC236}">
                <a16:creationId xmlns:a16="http://schemas.microsoft.com/office/drawing/2014/main" id="{36F73CE5-4FC2-4389-BA99-99C64C065630}"/>
              </a:ext>
            </a:extLst>
          </p:cNvPr>
          <p:cNvSpPr/>
          <p:nvPr/>
        </p:nvSpPr>
        <p:spPr>
          <a:xfrm>
            <a:off x="5906532"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3" name="Rectangle 142">
            <a:extLst>
              <a:ext uri="{FF2B5EF4-FFF2-40B4-BE49-F238E27FC236}">
                <a16:creationId xmlns:a16="http://schemas.microsoft.com/office/drawing/2014/main" id="{7139FC0A-EC6F-497B-B789-1CA56234762E}"/>
              </a:ext>
            </a:extLst>
          </p:cNvPr>
          <p:cNvSpPr/>
          <p:nvPr/>
        </p:nvSpPr>
        <p:spPr>
          <a:xfrm>
            <a:off x="6506576"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4" name="Rectangle 143">
            <a:extLst>
              <a:ext uri="{FF2B5EF4-FFF2-40B4-BE49-F238E27FC236}">
                <a16:creationId xmlns:a16="http://schemas.microsoft.com/office/drawing/2014/main" id="{D4F6C724-5E6A-4936-B417-380D20DA5349}"/>
              </a:ext>
            </a:extLst>
          </p:cNvPr>
          <p:cNvSpPr/>
          <p:nvPr/>
        </p:nvSpPr>
        <p:spPr>
          <a:xfrm>
            <a:off x="7130498"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5" name="Rectangle 144">
            <a:extLst>
              <a:ext uri="{FF2B5EF4-FFF2-40B4-BE49-F238E27FC236}">
                <a16:creationId xmlns:a16="http://schemas.microsoft.com/office/drawing/2014/main" id="{BBE5CFB6-11EE-4465-B99C-87B6900E5CA2}"/>
              </a:ext>
            </a:extLst>
          </p:cNvPr>
          <p:cNvSpPr/>
          <p:nvPr/>
        </p:nvSpPr>
        <p:spPr>
          <a:xfrm>
            <a:off x="7749647"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7" name="Rectangle 146">
            <a:extLst>
              <a:ext uri="{FF2B5EF4-FFF2-40B4-BE49-F238E27FC236}">
                <a16:creationId xmlns:a16="http://schemas.microsoft.com/office/drawing/2014/main" id="{27C46B0F-68FD-42E9-95DD-4126E594FA4D}"/>
              </a:ext>
            </a:extLst>
          </p:cNvPr>
          <p:cNvSpPr/>
          <p:nvPr/>
        </p:nvSpPr>
        <p:spPr>
          <a:xfrm>
            <a:off x="3449040"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8" name="Rectangle 147">
            <a:extLst>
              <a:ext uri="{FF2B5EF4-FFF2-40B4-BE49-F238E27FC236}">
                <a16:creationId xmlns:a16="http://schemas.microsoft.com/office/drawing/2014/main" id="{246780E7-8272-4B43-9BF1-A960175F92F9}"/>
              </a:ext>
            </a:extLst>
          </p:cNvPr>
          <p:cNvSpPr/>
          <p:nvPr/>
        </p:nvSpPr>
        <p:spPr>
          <a:xfrm>
            <a:off x="4068189"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9" name="Rectangle 148">
            <a:extLst>
              <a:ext uri="{FF2B5EF4-FFF2-40B4-BE49-F238E27FC236}">
                <a16:creationId xmlns:a16="http://schemas.microsoft.com/office/drawing/2014/main" id="{D9D6C7FC-665A-4948-965D-EB5AF8376FF6}"/>
              </a:ext>
            </a:extLst>
          </p:cNvPr>
          <p:cNvSpPr/>
          <p:nvPr/>
        </p:nvSpPr>
        <p:spPr>
          <a:xfrm>
            <a:off x="4668233"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0" name="Rectangle 149">
            <a:extLst>
              <a:ext uri="{FF2B5EF4-FFF2-40B4-BE49-F238E27FC236}">
                <a16:creationId xmlns:a16="http://schemas.microsoft.com/office/drawing/2014/main" id="{C0CD1E1D-9A85-42E1-A67C-E3EC406BF9E7}"/>
              </a:ext>
            </a:extLst>
          </p:cNvPr>
          <p:cNvSpPr/>
          <p:nvPr/>
        </p:nvSpPr>
        <p:spPr>
          <a:xfrm>
            <a:off x="5287383" y="208441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1" name="Rectangle 150">
            <a:extLst>
              <a:ext uri="{FF2B5EF4-FFF2-40B4-BE49-F238E27FC236}">
                <a16:creationId xmlns:a16="http://schemas.microsoft.com/office/drawing/2014/main" id="{44BB9A01-6C20-4CFC-A945-FF619BEB1F50}"/>
              </a:ext>
            </a:extLst>
          </p:cNvPr>
          <p:cNvSpPr/>
          <p:nvPr/>
        </p:nvSpPr>
        <p:spPr>
          <a:xfrm>
            <a:off x="5906532" y="208441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2" name="Rectangle 151">
            <a:extLst>
              <a:ext uri="{FF2B5EF4-FFF2-40B4-BE49-F238E27FC236}">
                <a16:creationId xmlns:a16="http://schemas.microsoft.com/office/drawing/2014/main" id="{2238ADF6-B688-49EB-8018-2287422DEB50}"/>
              </a:ext>
            </a:extLst>
          </p:cNvPr>
          <p:cNvSpPr/>
          <p:nvPr/>
        </p:nvSpPr>
        <p:spPr>
          <a:xfrm>
            <a:off x="6506576" y="208441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3" name="Rectangle 152">
            <a:extLst>
              <a:ext uri="{FF2B5EF4-FFF2-40B4-BE49-F238E27FC236}">
                <a16:creationId xmlns:a16="http://schemas.microsoft.com/office/drawing/2014/main" id="{25E2328D-77D4-43A6-971F-E13BFFCC6917}"/>
              </a:ext>
            </a:extLst>
          </p:cNvPr>
          <p:cNvSpPr/>
          <p:nvPr/>
        </p:nvSpPr>
        <p:spPr>
          <a:xfrm>
            <a:off x="7130498"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4" name="Rectangle 153">
            <a:extLst>
              <a:ext uri="{FF2B5EF4-FFF2-40B4-BE49-F238E27FC236}">
                <a16:creationId xmlns:a16="http://schemas.microsoft.com/office/drawing/2014/main" id="{614A2F7D-50E9-44E7-85CA-BD964DDC8B18}"/>
              </a:ext>
            </a:extLst>
          </p:cNvPr>
          <p:cNvSpPr/>
          <p:nvPr/>
        </p:nvSpPr>
        <p:spPr>
          <a:xfrm>
            <a:off x="7749647" y="209195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5" name="Rectangle 154">
            <a:extLst>
              <a:ext uri="{FF2B5EF4-FFF2-40B4-BE49-F238E27FC236}">
                <a16:creationId xmlns:a16="http://schemas.microsoft.com/office/drawing/2014/main" id="{87942E73-615F-47A2-A321-2DB88896FEBD}"/>
              </a:ext>
            </a:extLst>
          </p:cNvPr>
          <p:cNvSpPr/>
          <p:nvPr/>
        </p:nvSpPr>
        <p:spPr>
          <a:xfrm>
            <a:off x="3449040"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6" name="Rectangle 155">
            <a:extLst>
              <a:ext uri="{FF2B5EF4-FFF2-40B4-BE49-F238E27FC236}">
                <a16:creationId xmlns:a16="http://schemas.microsoft.com/office/drawing/2014/main" id="{153AD084-9A94-4D29-91C6-F785C5548410}"/>
              </a:ext>
            </a:extLst>
          </p:cNvPr>
          <p:cNvSpPr/>
          <p:nvPr/>
        </p:nvSpPr>
        <p:spPr>
          <a:xfrm>
            <a:off x="4068189"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7" name="Rectangle 156">
            <a:extLst>
              <a:ext uri="{FF2B5EF4-FFF2-40B4-BE49-F238E27FC236}">
                <a16:creationId xmlns:a16="http://schemas.microsoft.com/office/drawing/2014/main" id="{906C5D70-ABA4-42D4-A6D1-C39D0388A983}"/>
              </a:ext>
            </a:extLst>
          </p:cNvPr>
          <p:cNvSpPr/>
          <p:nvPr/>
        </p:nvSpPr>
        <p:spPr>
          <a:xfrm>
            <a:off x="4668233"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8" name="Rectangle 157">
            <a:extLst>
              <a:ext uri="{FF2B5EF4-FFF2-40B4-BE49-F238E27FC236}">
                <a16:creationId xmlns:a16="http://schemas.microsoft.com/office/drawing/2014/main" id="{6272A4EA-5D36-4522-921F-58C5AA93D767}"/>
              </a:ext>
            </a:extLst>
          </p:cNvPr>
          <p:cNvSpPr/>
          <p:nvPr/>
        </p:nvSpPr>
        <p:spPr>
          <a:xfrm>
            <a:off x="5287383" y="226210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59" name="Rectangle 158">
            <a:extLst>
              <a:ext uri="{FF2B5EF4-FFF2-40B4-BE49-F238E27FC236}">
                <a16:creationId xmlns:a16="http://schemas.microsoft.com/office/drawing/2014/main" id="{13F72632-CED5-4187-A46B-AF9F6F4C31EB}"/>
              </a:ext>
            </a:extLst>
          </p:cNvPr>
          <p:cNvSpPr/>
          <p:nvPr/>
        </p:nvSpPr>
        <p:spPr>
          <a:xfrm>
            <a:off x="5906532" y="226210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0" name="Rectangle 159">
            <a:extLst>
              <a:ext uri="{FF2B5EF4-FFF2-40B4-BE49-F238E27FC236}">
                <a16:creationId xmlns:a16="http://schemas.microsoft.com/office/drawing/2014/main" id="{15594669-FA15-488E-BFF4-946D1175855F}"/>
              </a:ext>
            </a:extLst>
          </p:cNvPr>
          <p:cNvSpPr/>
          <p:nvPr/>
        </p:nvSpPr>
        <p:spPr>
          <a:xfrm>
            <a:off x="6506576" y="226210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1" name="Rectangle 160">
            <a:extLst>
              <a:ext uri="{FF2B5EF4-FFF2-40B4-BE49-F238E27FC236}">
                <a16:creationId xmlns:a16="http://schemas.microsoft.com/office/drawing/2014/main" id="{CC8B8ADA-885E-40D1-B99D-AAF425CE158F}"/>
              </a:ext>
            </a:extLst>
          </p:cNvPr>
          <p:cNvSpPr/>
          <p:nvPr/>
        </p:nvSpPr>
        <p:spPr>
          <a:xfrm>
            <a:off x="7130498"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2" name="Rectangle 161">
            <a:extLst>
              <a:ext uri="{FF2B5EF4-FFF2-40B4-BE49-F238E27FC236}">
                <a16:creationId xmlns:a16="http://schemas.microsoft.com/office/drawing/2014/main" id="{34EEBA39-3473-44C2-AF53-345F6FB04F82}"/>
              </a:ext>
            </a:extLst>
          </p:cNvPr>
          <p:cNvSpPr/>
          <p:nvPr/>
        </p:nvSpPr>
        <p:spPr>
          <a:xfrm>
            <a:off x="7749647" y="2269646"/>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3" name="Rectangle 162">
            <a:extLst>
              <a:ext uri="{FF2B5EF4-FFF2-40B4-BE49-F238E27FC236}">
                <a16:creationId xmlns:a16="http://schemas.microsoft.com/office/drawing/2014/main" id="{3C1BBC61-02A0-4366-858C-CC92B8F41FD0}"/>
              </a:ext>
            </a:extLst>
          </p:cNvPr>
          <p:cNvSpPr/>
          <p:nvPr/>
        </p:nvSpPr>
        <p:spPr>
          <a:xfrm>
            <a:off x="3449040"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4" name="Rectangle 163">
            <a:extLst>
              <a:ext uri="{FF2B5EF4-FFF2-40B4-BE49-F238E27FC236}">
                <a16:creationId xmlns:a16="http://schemas.microsoft.com/office/drawing/2014/main" id="{6A0732E3-DBAF-4D7E-BB60-6AF56D6916C3}"/>
              </a:ext>
            </a:extLst>
          </p:cNvPr>
          <p:cNvSpPr/>
          <p:nvPr/>
        </p:nvSpPr>
        <p:spPr>
          <a:xfrm>
            <a:off x="4068189"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5" name="Rectangle 164">
            <a:extLst>
              <a:ext uri="{FF2B5EF4-FFF2-40B4-BE49-F238E27FC236}">
                <a16:creationId xmlns:a16="http://schemas.microsoft.com/office/drawing/2014/main" id="{67B9B3B8-92E8-4327-8F3F-36F8BFB7D91C}"/>
              </a:ext>
            </a:extLst>
          </p:cNvPr>
          <p:cNvSpPr/>
          <p:nvPr/>
        </p:nvSpPr>
        <p:spPr>
          <a:xfrm>
            <a:off x="4668233"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6" name="Rectangle 165">
            <a:extLst>
              <a:ext uri="{FF2B5EF4-FFF2-40B4-BE49-F238E27FC236}">
                <a16:creationId xmlns:a16="http://schemas.microsoft.com/office/drawing/2014/main" id="{72831137-B7FD-4E8C-8DDB-DC3DD6A35AA6}"/>
              </a:ext>
            </a:extLst>
          </p:cNvPr>
          <p:cNvSpPr/>
          <p:nvPr/>
        </p:nvSpPr>
        <p:spPr>
          <a:xfrm>
            <a:off x="5287383" y="241389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7" name="Rectangle 166">
            <a:extLst>
              <a:ext uri="{FF2B5EF4-FFF2-40B4-BE49-F238E27FC236}">
                <a16:creationId xmlns:a16="http://schemas.microsoft.com/office/drawing/2014/main" id="{9D29B024-26D1-4284-93B9-073AAC8C379B}"/>
              </a:ext>
            </a:extLst>
          </p:cNvPr>
          <p:cNvSpPr/>
          <p:nvPr/>
        </p:nvSpPr>
        <p:spPr>
          <a:xfrm>
            <a:off x="5906532" y="241389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8" name="Rectangle 167">
            <a:extLst>
              <a:ext uri="{FF2B5EF4-FFF2-40B4-BE49-F238E27FC236}">
                <a16:creationId xmlns:a16="http://schemas.microsoft.com/office/drawing/2014/main" id="{55284827-C5ED-4F1A-BB9A-97A71DAEF75C}"/>
              </a:ext>
            </a:extLst>
          </p:cNvPr>
          <p:cNvSpPr/>
          <p:nvPr/>
        </p:nvSpPr>
        <p:spPr>
          <a:xfrm>
            <a:off x="6506576" y="2413892"/>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69" name="Rectangle 168">
            <a:extLst>
              <a:ext uri="{FF2B5EF4-FFF2-40B4-BE49-F238E27FC236}">
                <a16:creationId xmlns:a16="http://schemas.microsoft.com/office/drawing/2014/main" id="{E2191348-8C0F-4046-A330-5A895C06DCA0}"/>
              </a:ext>
            </a:extLst>
          </p:cNvPr>
          <p:cNvSpPr/>
          <p:nvPr/>
        </p:nvSpPr>
        <p:spPr>
          <a:xfrm>
            <a:off x="7130498"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0" name="Rectangle 169">
            <a:extLst>
              <a:ext uri="{FF2B5EF4-FFF2-40B4-BE49-F238E27FC236}">
                <a16:creationId xmlns:a16="http://schemas.microsoft.com/office/drawing/2014/main" id="{2D0EBF70-F273-422F-ABA2-26967EC690CC}"/>
              </a:ext>
            </a:extLst>
          </p:cNvPr>
          <p:cNvSpPr/>
          <p:nvPr/>
        </p:nvSpPr>
        <p:spPr>
          <a:xfrm>
            <a:off x="7749647" y="2421434"/>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1" name="Rectangle 170">
            <a:extLst>
              <a:ext uri="{FF2B5EF4-FFF2-40B4-BE49-F238E27FC236}">
                <a16:creationId xmlns:a16="http://schemas.microsoft.com/office/drawing/2014/main" id="{A6C4685C-34CC-4D3A-8613-1EE2FA740A6F}"/>
              </a:ext>
            </a:extLst>
          </p:cNvPr>
          <p:cNvSpPr/>
          <p:nvPr/>
        </p:nvSpPr>
        <p:spPr>
          <a:xfrm>
            <a:off x="3444753"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2" name="Rectangle 171">
            <a:extLst>
              <a:ext uri="{FF2B5EF4-FFF2-40B4-BE49-F238E27FC236}">
                <a16:creationId xmlns:a16="http://schemas.microsoft.com/office/drawing/2014/main" id="{FDF53DBB-0993-44A1-BA1B-CDA9E00D4BD8}"/>
              </a:ext>
            </a:extLst>
          </p:cNvPr>
          <p:cNvSpPr/>
          <p:nvPr/>
        </p:nvSpPr>
        <p:spPr>
          <a:xfrm>
            <a:off x="4063902"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3" name="Rectangle 172">
            <a:extLst>
              <a:ext uri="{FF2B5EF4-FFF2-40B4-BE49-F238E27FC236}">
                <a16:creationId xmlns:a16="http://schemas.microsoft.com/office/drawing/2014/main" id="{61A72038-9F3A-41EA-88B7-038DFD4972AE}"/>
              </a:ext>
            </a:extLst>
          </p:cNvPr>
          <p:cNvSpPr/>
          <p:nvPr/>
        </p:nvSpPr>
        <p:spPr>
          <a:xfrm>
            <a:off x="4663946"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4" name="Rectangle 173">
            <a:extLst>
              <a:ext uri="{FF2B5EF4-FFF2-40B4-BE49-F238E27FC236}">
                <a16:creationId xmlns:a16="http://schemas.microsoft.com/office/drawing/2014/main" id="{3294C674-734B-4118-BFDA-A3F80996C969}"/>
              </a:ext>
            </a:extLst>
          </p:cNvPr>
          <p:cNvSpPr/>
          <p:nvPr/>
        </p:nvSpPr>
        <p:spPr>
          <a:xfrm>
            <a:off x="5283096" y="25979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5" name="Rectangle 174">
            <a:extLst>
              <a:ext uri="{FF2B5EF4-FFF2-40B4-BE49-F238E27FC236}">
                <a16:creationId xmlns:a16="http://schemas.microsoft.com/office/drawing/2014/main" id="{21ADCCE4-F58D-4971-BD5B-4B0601BEB727}"/>
              </a:ext>
            </a:extLst>
          </p:cNvPr>
          <p:cNvSpPr/>
          <p:nvPr/>
        </p:nvSpPr>
        <p:spPr>
          <a:xfrm>
            <a:off x="5902245" y="25979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6" name="Rectangle 175">
            <a:extLst>
              <a:ext uri="{FF2B5EF4-FFF2-40B4-BE49-F238E27FC236}">
                <a16:creationId xmlns:a16="http://schemas.microsoft.com/office/drawing/2014/main" id="{BAA0BB2B-2DDA-4D5E-B2FE-E6F92E2CA095}"/>
              </a:ext>
            </a:extLst>
          </p:cNvPr>
          <p:cNvSpPr/>
          <p:nvPr/>
        </p:nvSpPr>
        <p:spPr>
          <a:xfrm>
            <a:off x="6502289" y="25979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7" name="Rectangle 176">
            <a:extLst>
              <a:ext uri="{FF2B5EF4-FFF2-40B4-BE49-F238E27FC236}">
                <a16:creationId xmlns:a16="http://schemas.microsoft.com/office/drawing/2014/main" id="{248198D8-2B06-4600-A28A-A55D7170A4FF}"/>
              </a:ext>
            </a:extLst>
          </p:cNvPr>
          <p:cNvSpPr/>
          <p:nvPr/>
        </p:nvSpPr>
        <p:spPr>
          <a:xfrm>
            <a:off x="7126211"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8" name="Rectangle 177">
            <a:extLst>
              <a:ext uri="{FF2B5EF4-FFF2-40B4-BE49-F238E27FC236}">
                <a16:creationId xmlns:a16="http://schemas.microsoft.com/office/drawing/2014/main" id="{6F53EBC2-BBA2-42E8-9E1C-4A9675A92262}"/>
              </a:ext>
            </a:extLst>
          </p:cNvPr>
          <p:cNvSpPr/>
          <p:nvPr/>
        </p:nvSpPr>
        <p:spPr>
          <a:xfrm>
            <a:off x="7745360" y="26055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79" name="Rectangle 178">
            <a:extLst>
              <a:ext uri="{FF2B5EF4-FFF2-40B4-BE49-F238E27FC236}">
                <a16:creationId xmlns:a16="http://schemas.microsoft.com/office/drawing/2014/main" id="{FE70237E-B011-4A83-984F-07E3B5827727}"/>
              </a:ext>
            </a:extLst>
          </p:cNvPr>
          <p:cNvSpPr/>
          <p:nvPr/>
        </p:nvSpPr>
        <p:spPr>
          <a:xfrm>
            <a:off x="3452825"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0" name="Rectangle 179">
            <a:extLst>
              <a:ext uri="{FF2B5EF4-FFF2-40B4-BE49-F238E27FC236}">
                <a16:creationId xmlns:a16="http://schemas.microsoft.com/office/drawing/2014/main" id="{6710A485-1EC3-45EB-AF2B-96CC453C5BA7}"/>
              </a:ext>
            </a:extLst>
          </p:cNvPr>
          <p:cNvSpPr/>
          <p:nvPr/>
        </p:nvSpPr>
        <p:spPr>
          <a:xfrm>
            <a:off x="4071974"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1" name="Rectangle 180">
            <a:extLst>
              <a:ext uri="{FF2B5EF4-FFF2-40B4-BE49-F238E27FC236}">
                <a16:creationId xmlns:a16="http://schemas.microsoft.com/office/drawing/2014/main" id="{136727AA-D0D0-4700-A945-C33FBAB0885A}"/>
              </a:ext>
            </a:extLst>
          </p:cNvPr>
          <p:cNvSpPr/>
          <p:nvPr/>
        </p:nvSpPr>
        <p:spPr>
          <a:xfrm>
            <a:off x="4672018"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2" name="Rectangle 181">
            <a:extLst>
              <a:ext uri="{FF2B5EF4-FFF2-40B4-BE49-F238E27FC236}">
                <a16:creationId xmlns:a16="http://schemas.microsoft.com/office/drawing/2014/main" id="{0918C535-5B73-444C-8CF5-40E75354F59B}"/>
              </a:ext>
            </a:extLst>
          </p:cNvPr>
          <p:cNvSpPr/>
          <p:nvPr/>
        </p:nvSpPr>
        <p:spPr>
          <a:xfrm>
            <a:off x="5291168" y="280227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3" name="Rectangle 182">
            <a:extLst>
              <a:ext uri="{FF2B5EF4-FFF2-40B4-BE49-F238E27FC236}">
                <a16:creationId xmlns:a16="http://schemas.microsoft.com/office/drawing/2014/main" id="{1D4C3D25-B1F8-4485-89A9-01093DD11921}"/>
              </a:ext>
            </a:extLst>
          </p:cNvPr>
          <p:cNvSpPr/>
          <p:nvPr/>
        </p:nvSpPr>
        <p:spPr>
          <a:xfrm>
            <a:off x="5910317" y="280227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4" name="Rectangle 183">
            <a:extLst>
              <a:ext uri="{FF2B5EF4-FFF2-40B4-BE49-F238E27FC236}">
                <a16:creationId xmlns:a16="http://schemas.microsoft.com/office/drawing/2014/main" id="{77DB2FF1-0F38-48E9-94F7-284E517D8A55}"/>
              </a:ext>
            </a:extLst>
          </p:cNvPr>
          <p:cNvSpPr/>
          <p:nvPr/>
        </p:nvSpPr>
        <p:spPr>
          <a:xfrm>
            <a:off x="6510361" y="280227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5" name="Rectangle 184">
            <a:extLst>
              <a:ext uri="{FF2B5EF4-FFF2-40B4-BE49-F238E27FC236}">
                <a16:creationId xmlns:a16="http://schemas.microsoft.com/office/drawing/2014/main" id="{4308E163-ABE9-4C25-9C53-5BCF67663B64}"/>
              </a:ext>
            </a:extLst>
          </p:cNvPr>
          <p:cNvSpPr/>
          <p:nvPr/>
        </p:nvSpPr>
        <p:spPr>
          <a:xfrm>
            <a:off x="7134283"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6" name="Rectangle 185">
            <a:extLst>
              <a:ext uri="{FF2B5EF4-FFF2-40B4-BE49-F238E27FC236}">
                <a16:creationId xmlns:a16="http://schemas.microsoft.com/office/drawing/2014/main" id="{FBDF511C-B4B1-46B1-97E3-E6CD2657A785}"/>
              </a:ext>
            </a:extLst>
          </p:cNvPr>
          <p:cNvSpPr/>
          <p:nvPr/>
        </p:nvSpPr>
        <p:spPr>
          <a:xfrm>
            <a:off x="7753432" y="280982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88" name="TextBox 187">
            <a:extLst>
              <a:ext uri="{FF2B5EF4-FFF2-40B4-BE49-F238E27FC236}">
                <a16:creationId xmlns:a16="http://schemas.microsoft.com/office/drawing/2014/main" id="{49214DE0-DF2D-464F-A11D-2FEF83C07575}"/>
              </a:ext>
            </a:extLst>
          </p:cNvPr>
          <p:cNvSpPr txBox="1"/>
          <p:nvPr/>
        </p:nvSpPr>
        <p:spPr>
          <a:xfrm>
            <a:off x="275537" y="6020139"/>
            <a:ext cx="11834051" cy="646331"/>
          </a:xfrm>
          <a:prstGeom prst="rect">
            <a:avLst/>
          </a:prstGeom>
          <a:noFill/>
        </p:spPr>
        <p:txBody>
          <a:bodyPr wrap="square" rtlCol="0">
            <a:spAutoFit/>
          </a:bodyPr>
          <a:lstStyle/>
          <a:p>
            <a:r>
              <a:rPr lang="en-US" dirty="0"/>
              <a:t>Each bit is like a DFF.  It has four transistors and can be written or read in any clock cycle.  As long as the power applied, the RAM will remember what was stored in it</a:t>
            </a:r>
            <a:r>
              <a:rPr lang="en-US" b="1" dirty="0"/>
              <a:t>.  No refresh cycles needed.</a:t>
            </a:r>
          </a:p>
        </p:txBody>
      </p:sp>
      <p:sp>
        <p:nvSpPr>
          <p:cNvPr id="93" name="TextBox 92">
            <a:extLst>
              <a:ext uri="{FF2B5EF4-FFF2-40B4-BE49-F238E27FC236}">
                <a16:creationId xmlns:a16="http://schemas.microsoft.com/office/drawing/2014/main" id="{29221C71-0B87-4186-95CF-246E6A6C2518}"/>
              </a:ext>
            </a:extLst>
          </p:cNvPr>
          <p:cNvSpPr txBox="1"/>
          <p:nvPr/>
        </p:nvSpPr>
        <p:spPr>
          <a:xfrm>
            <a:off x="8462926" y="3575349"/>
            <a:ext cx="1969250" cy="1015663"/>
          </a:xfrm>
          <a:prstGeom prst="rect">
            <a:avLst/>
          </a:prstGeom>
          <a:noFill/>
        </p:spPr>
        <p:txBody>
          <a:bodyPr wrap="square" rtlCol="0">
            <a:spAutoFit/>
          </a:bodyPr>
          <a:lstStyle/>
          <a:p>
            <a:r>
              <a:rPr lang="en-US" dirty="0"/>
              <a:t>Low Density</a:t>
            </a:r>
          </a:p>
          <a:p>
            <a:endParaRPr lang="en-US" dirty="0"/>
          </a:p>
          <a:p>
            <a:r>
              <a:rPr lang="en-US" sz="2400" i="1" dirty="0"/>
              <a:t>Very Fast</a:t>
            </a:r>
            <a:endParaRPr lang="en-US" dirty="0"/>
          </a:p>
        </p:txBody>
      </p:sp>
      <p:sp>
        <p:nvSpPr>
          <p:cNvPr id="94" name="TextBox 93">
            <a:extLst>
              <a:ext uri="{FF2B5EF4-FFF2-40B4-BE49-F238E27FC236}">
                <a16:creationId xmlns:a16="http://schemas.microsoft.com/office/drawing/2014/main" id="{E3C43847-8FE7-46F0-B0F0-706480A77BB0}"/>
              </a:ext>
            </a:extLst>
          </p:cNvPr>
          <p:cNvSpPr txBox="1"/>
          <p:nvPr/>
        </p:nvSpPr>
        <p:spPr>
          <a:xfrm>
            <a:off x="275537" y="1150570"/>
            <a:ext cx="3101630" cy="369332"/>
          </a:xfrm>
          <a:prstGeom prst="rect">
            <a:avLst/>
          </a:prstGeom>
          <a:noFill/>
        </p:spPr>
        <p:txBody>
          <a:bodyPr wrap="square" rtlCol="0">
            <a:spAutoFit/>
          </a:bodyPr>
          <a:lstStyle/>
          <a:p>
            <a:r>
              <a:rPr lang="en-US" dirty="0"/>
              <a:t>DFF at each bit (4 Transistors)</a:t>
            </a:r>
          </a:p>
        </p:txBody>
      </p:sp>
      <p:cxnSp>
        <p:nvCxnSpPr>
          <p:cNvPr id="3" name="Straight Arrow Connector 2">
            <a:extLst>
              <a:ext uri="{FF2B5EF4-FFF2-40B4-BE49-F238E27FC236}">
                <a16:creationId xmlns:a16="http://schemas.microsoft.com/office/drawing/2014/main" id="{EBD08886-B7CF-45AE-AC7D-6C11DC84B8BC}"/>
              </a:ext>
            </a:extLst>
          </p:cNvPr>
          <p:cNvCxnSpPr>
            <a:cxnSpLocks/>
          </p:cNvCxnSpPr>
          <p:nvPr/>
        </p:nvCxnSpPr>
        <p:spPr>
          <a:xfrm>
            <a:off x="2442258" y="1519902"/>
            <a:ext cx="1526663"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712C4EF2-8B40-4B4B-AB5D-8126E370C369}"/>
              </a:ext>
            </a:extLst>
          </p:cNvPr>
          <p:cNvSpPr txBox="1"/>
          <p:nvPr/>
        </p:nvSpPr>
        <p:spPr>
          <a:xfrm>
            <a:off x="9359042" y="610574"/>
            <a:ext cx="2367624" cy="646331"/>
          </a:xfrm>
          <a:prstGeom prst="rect">
            <a:avLst/>
          </a:prstGeom>
          <a:noFill/>
        </p:spPr>
        <p:txBody>
          <a:bodyPr wrap="square" rtlCol="0">
            <a:spAutoFit/>
          </a:bodyPr>
          <a:lstStyle/>
          <a:p>
            <a:r>
              <a:rPr lang="en-US" dirty="0"/>
              <a:t>Forgets values after losing power</a:t>
            </a:r>
          </a:p>
        </p:txBody>
      </p:sp>
      <p:sp>
        <p:nvSpPr>
          <p:cNvPr id="99" name="Rectangle 98">
            <a:extLst>
              <a:ext uri="{FF2B5EF4-FFF2-40B4-BE49-F238E27FC236}">
                <a16:creationId xmlns:a16="http://schemas.microsoft.com/office/drawing/2014/main" id="{EB585E19-0304-4083-B273-FFDAB511B45F}"/>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100" name="Rectangle 99">
            <a:extLst>
              <a:ext uri="{FF2B5EF4-FFF2-40B4-BE49-F238E27FC236}">
                <a16:creationId xmlns:a16="http://schemas.microsoft.com/office/drawing/2014/main" id="{65E90F60-7D7D-436D-8164-853394F241BE}"/>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101051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B9EAFBAB-6531-469F-8756-D51D46143619}"/>
              </a:ext>
            </a:extLst>
          </p:cNvPr>
          <p:cNvSpPr/>
          <p:nvPr/>
        </p:nvSpPr>
        <p:spPr>
          <a:xfrm rot="16200000">
            <a:off x="1378605" y="2572937"/>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Row &amp; Column  Decoders</a:t>
            </a:r>
          </a:p>
        </p:txBody>
      </p:sp>
      <p:cxnSp>
        <p:nvCxnSpPr>
          <p:cNvPr id="6" name="Straight Arrow Connector 5">
            <a:extLst>
              <a:ext uri="{FF2B5EF4-FFF2-40B4-BE49-F238E27FC236}">
                <a16:creationId xmlns:a16="http://schemas.microsoft.com/office/drawing/2014/main" id="{525E62F8-5574-428D-A241-7A71CA402B36}"/>
              </a:ext>
            </a:extLst>
          </p:cNvPr>
          <p:cNvCxnSpPr>
            <a:cxnSpLocks/>
            <a:endCxn id="4" idx="0"/>
          </p:cNvCxnSpPr>
          <p:nvPr/>
        </p:nvCxnSpPr>
        <p:spPr>
          <a:xfrm flipV="1">
            <a:off x="566725" y="3114358"/>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CA79E5C-3326-4279-B1EB-38C48810AE7D}"/>
              </a:ext>
            </a:extLst>
          </p:cNvPr>
          <p:cNvCxnSpPr/>
          <p:nvPr/>
        </p:nvCxnSpPr>
        <p:spPr>
          <a:xfrm flipH="1">
            <a:off x="1704209" y="2938141"/>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90344D-EB51-4D06-95B9-AA7D92630C89}"/>
              </a:ext>
            </a:extLst>
          </p:cNvPr>
          <p:cNvSpPr txBox="1"/>
          <p:nvPr/>
        </p:nvSpPr>
        <p:spPr>
          <a:xfrm>
            <a:off x="679019" y="2811685"/>
            <a:ext cx="1082843" cy="369332"/>
          </a:xfrm>
          <a:prstGeom prst="rect">
            <a:avLst/>
          </a:prstGeom>
          <a:noFill/>
        </p:spPr>
        <p:txBody>
          <a:bodyPr wrap="square" rtlCol="0">
            <a:spAutoFit/>
          </a:bodyPr>
          <a:lstStyle/>
          <a:p>
            <a:r>
              <a:rPr lang="en-US" dirty="0"/>
              <a:t>Address</a:t>
            </a:r>
          </a:p>
        </p:txBody>
      </p:sp>
      <p:cxnSp>
        <p:nvCxnSpPr>
          <p:cNvPr id="11" name="Straight Connector 10">
            <a:extLst>
              <a:ext uri="{FF2B5EF4-FFF2-40B4-BE49-F238E27FC236}">
                <a16:creationId xmlns:a16="http://schemas.microsoft.com/office/drawing/2014/main" id="{D81207BA-4310-4651-B149-7FD770B979E1}"/>
              </a:ext>
            </a:extLst>
          </p:cNvPr>
          <p:cNvCxnSpPr>
            <a:cxnSpLocks/>
          </p:cNvCxnSpPr>
          <p:nvPr/>
        </p:nvCxnSpPr>
        <p:spPr>
          <a:xfrm>
            <a:off x="3277340" y="175704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D3E3C2-8E5E-438B-807B-3B6CC2F310B7}"/>
              </a:ext>
            </a:extLst>
          </p:cNvPr>
          <p:cNvCxnSpPr>
            <a:cxnSpLocks/>
          </p:cNvCxnSpPr>
          <p:nvPr/>
        </p:nvCxnSpPr>
        <p:spPr>
          <a:xfrm>
            <a:off x="3277340" y="194754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D8DDCC-23BE-4937-9C86-EBD47D89D8B2}"/>
              </a:ext>
            </a:extLst>
          </p:cNvPr>
          <p:cNvCxnSpPr>
            <a:cxnSpLocks/>
          </p:cNvCxnSpPr>
          <p:nvPr/>
        </p:nvCxnSpPr>
        <p:spPr>
          <a:xfrm>
            <a:off x="3277340" y="213435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D8A66E-305C-43C6-AFF2-0E6505639331}"/>
              </a:ext>
            </a:extLst>
          </p:cNvPr>
          <p:cNvCxnSpPr>
            <a:cxnSpLocks/>
          </p:cNvCxnSpPr>
          <p:nvPr/>
        </p:nvCxnSpPr>
        <p:spPr>
          <a:xfrm>
            <a:off x="3277340" y="2315548"/>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10F06-BB48-4ACA-B919-A63F1463A67A}"/>
              </a:ext>
            </a:extLst>
          </p:cNvPr>
          <p:cNvCxnSpPr>
            <a:cxnSpLocks/>
          </p:cNvCxnSpPr>
          <p:nvPr/>
        </p:nvCxnSpPr>
        <p:spPr>
          <a:xfrm>
            <a:off x="3277340" y="246189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689EA-5516-4F72-BA72-B66303BDCB15}"/>
              </a:ext>
            </a:extLst>
          </p:cNvPr>
          <p:cNvCxnSpPr>
            <a:cxnSpLocks/>
          </p:cNvCxnSpPr>
          <p:nvPr/>
        </p:nvCxnSpPr>
        <p:spPr>
          <a:xfrm>
            <a:off x="3277340" y="265239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E576C-4815-4B0A-93BA-348D7A66BB4A}"/>
              </a:ext>
            </a:extLst>
          </p:cNvPr>
          <p:cNvCxnSpPr>
            <a:cxnSpLocks/>
          </p:cNvCxnSpPr>
          <p:nvPr/>
        </p:nvCxnSpPr>
        <p:spPr>
          <a:xfrm>
            <a:off x="3277340" y="2839205"/>
            <a:ext cx="663341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5440-8DA5-465B-BFB5-46D905154489}"/>
              </a:ext>
            </a:extLst>
          </p:cNvPr>
          <p:cNvCxnSpPr/>
          <p:nvPr/>
        </p:nvCxnSpPr>
        <p:spPr>
          <a:xfrm>
            <a:off x="3586150"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AC5A1C-7B31-4140-AF7D-FAB6D7540D9C}"/>
              </a:ext>
            </a:extLst>
          </p:cNvPr>
          <p:cNvSpPr txBox="1"/>
          <p:nvPr/>
        </p:nvSpPr>
        <p:spPr>
          <a:xfrm>
            <a:off x="3277340" y="5807372"/>
            <a:ext cx="609597" cy="307777"/>
          </a:xfrm>
          <a:prstGeom prst="rect">
            <a:avLst/>
          </a:prstGeom>
          <a:noFill/>
        </p:spPr>
        <p:txBody>
          <a:bodyPr wrap="square" rtlCol="0">
            <a:spAutoFit/>
          </a:bodyPr>
          <a:lstStyle/>
          <a:p>
            <a:r>
              <a:rPr lang="en-US" sz="1400" dirty="0"/>
              <a:t>Bit 7</a:t>
            </a:r>
          </a:p>
        </p:txBody>
      </p:sp>
      <p:cxnSp>
        <p:nvCxnSpPr>
          <p:cNvPr id="35" name="Straight Connector 34">
            <a:extLst>
              <a:ext uri="{FF2B5EF4-FFF2-40B4-BE49-F238E27FC236}">
                <a16:creationId xmlns:a16="http://schemas.microsoft.com/office/drawing/2014/main" id="{2968C170-BB78-4D88-8083-A2FBA7611041}"/>
              </a:ext>
            </a:extLst>
          </p:cNvPr>
          <p:cNvCxnSpPr/>
          <p:nvPr/>
        </p:nvCxnSpPr>
        <p:spPr>
          <a:xfrm>
            <a:off x="4195747" y="174382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8956E6-40E9-4F5B-B5DD-57FB3FA126D8}"/>
              </a:ext>
            </a:extLst>
          </p:cNvPr>
          <p:cNvSpPr txBox="1"/>
          <p:nvPr/>
        </p:nvSpPr>
        <p:spPr>
          <a:xfrm>
            <a:off x="3886937" y="5794151"/>
            <a:ext cx="609597" cy="307777"/>
          </a:xfrm>
          <a:prstGeom prst="rect">
            <a:avLst/>
          </a:prstGeom>
          <a:noFill/>
        </p:spPr>
        <p:txBody>
          <a:bodyPr wrap="square" rtlCol="0">
            <a:spAutoFit/>
          </a:bodyPr>
          <a:lstStyle/>
          <a:p>
            <a:r>
              <a:rPr lang="en-US" sz="1400" dirty="0"/>
              <a:t>Bit 6</a:t>
            </a:r>
          </a:p>
        </p:txBody>
      </p:sp>
      <p:cxnSp>
        <p:nvCxnSpPr>
          <p:cNvPr id="37" name="Straight Connector 36">
            <a:extLst>
              <a:ext uri="{FF2B5EF4-FFF2-40B4-BE49-F238E27FC236}">
                <a16:creationId xmlns:a16="http://schemas.microsoft.com/office/drawing/2014/main" id="{B72F202D-891E-46F8-8AF4-265F146EB397}"/>
              </a:ext>
            </a:extLst>
          </p:cNvPr>
          <p:cNvCxnSpPr/>
          <p:nvPr/>
        </p:nvCxnSpPr>
        <p:spPr>
          <a:xfrm>
            <a:off x="4805344"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FB6CB4A-11E7-46BA-82C7-3238A6B40749}"/>
              </a:ext>
            </a:extLst>
          </p:cNvPr>
          <p:cNvSpPr txBox="1"/>
          <p:nvPr/>
        </p:nvSpPr>
        <p:spPr>
          <a:xfrm>
            <a:off x="4496534" y="5807372"/>
            <a:ext cx="609597" cy="307777"/>
          </a:xfrm>
          <a:prstGeom prst="rect">
            <a:avLst/>
          </a:prstGeom>
          <a:noFill/>
        </p:spPr>
        <p:txBody>
          <a:bodyPr wrap="square" rtlCol="0">
            <a:spAutoFit/>
          </a:bodyPr>
          <a:lstStyle/>
          <a:p>
            <a:r>
              <a:rPr lang="en-US" sz="1400" dirty="0"/>
              <a:t>Bit 5</a:t>
            </a:r>
          </a:p>
        </p:txBody>
      </p:sp>
      <p:cxnSp>
        <p:nvCxnSpPr>
          <p:cNvPr id="39" name="Straight Connector 38">
            <a:extLst>
              <a:ext uri="{FF2B5EF4-FFF2-40B4-BE49-F238E27FC236}">
                <a16:creationId xmlns:a16="http://schemas.microsoft.com/office/drawing/2014/main" id="{866A026B-1657-4840-B57F-FEC04A757772}"/>
              </a:ext>
            </a:extLst>
          </p:cNvPr>
          <p:cNvCxnSpPr/>
          <p:nvPr/>
        </p:nvCxnSpPr>
        <p:spPr>
          <a:xfrm>
            <a:off x="5414941" y="1774599"/>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C49B620-B041-48A5-856E-E38A3407FB77}"/>
              </a:ext>
            </a:extLst>
          </p:cNvPr>
          <p:cNvSpPr txBox="1"/>
          <p:nvPr/>
        </p:nvSpPr>
        <p:spPr>
          <a:xfrm>
            <a:off x="5106131" y="5824927"/>
            <a:ext cx="609597" cy="307777"/>
          </a:xfrm>
          <a:prstGeom prst="rect">
            <a:avLst/>
          </a:prstGeom>
          <a:noFill/>
        </p:spPr>
        <p:txBody>
          <a:bodyPr wrap="square" rtlCol="0">
            <a:spAutoFit/>
          </a:bodyPr>
          <a:lstStyle/>
          <a:p>
            <a:r>
              <a:rPr lang="en-US" sz="1400" dirty="0"/>
              <a:t>Bit 4</a:t>
            </a:r>
          </a:p>
        </p:txBody>
      </p:sp>
      <p:cxnSp>
        <p:nvCxnSpPr>
          <p:cNvPr id="41" name="Straight Connector 40">
            <a:extLst>
              <a:ext uri="{FF2B5EF4-FFF2-40B4-BE49-F238E27FC236}">
                <a16:creationId xmlns:a16="http://schemas.microsoft.com/office/drawing/2014/main" id="{C4E61628-0355-4A08-80FC-3763CDA54A95}"/>
              </a:ext>
            </a:extLst>
          </p:cNvPr>
          <p:cNvCxnSpPr/>
          <p:nvPr/>
        </p:nvCxnSpPr>
        <p:spPr>
          <a:xfrm>
            <a:off x="6024538" y="1770265"/>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83F4AD-BF7F-4614-8A47-9A086456B4B5}"/>
              </a:ext>
            </a:extLst>
          </p:cNvPr>
          <p:cNvSpPr txBox="1"/>
          <p:nvPr/>
        </p:nvSpPr>
        <p:spPr>
          <a:xfrm>
            <a:off x="5715728" y="5820593"/>
            <a:ext cx="609597" cy="307777"/>
          </a:xfrm>
          <a:prstGeom prst="rect">
            <a:avLst/>
          </a:prstGeom>
          <a:noFill/>
        </p:spPr>
        <p:txBody>
          <a:bodyPr wrap="square" rtlCol="0">
            <a:spAutoFit/>
          </a:bodyPr>
          <a:lstStyle/>
          <a:p>
            <a:r>
              <a:rPr lang="en-US" sz="1400" dirty="0"/>
              <a:t>Bit 3</a:t>
            </a:r>
          </a:p>
        </p:txBody>
      </p:sp>
      <p:cxnSp>
        <p:nvCxnSpPr>
          <p:cNvPr id="43" name="Straight Connector 42">
            <a:extLst>
              <a:ext uri="{FF2B5EF4-FFF2-40B4-BE49-F238E27FC236}">
                <a16:creationId xmlns:a16="http://schemas.microsoft.com/office/drawing/2014/main" id="{32270ACE-936C-4EBF-AA2B-3ECA806D7E6B}"/>
              </a:ext>
            </a:extLst>
          </p:cNvPr>
          <p:cNvCxnSpPr/>
          <p:nvPr/>
        </p:nvCxnSpPr>
        <p:spPr>
          <a:xfrm>
            <a:off x="6634135" y="1757044"/>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4F2807-23DF-486F-A4B6-2CB7A440C8D1}"/>
              </a:ext>
            </a:extLst>
          </p:cNvPr>
          <p:cNvSpPr txBox="1"/>
          <p:nvPr/>
        </p:nvSpPr>
        <p:spPr>
          <a:xfrm>
            <a:off x="6325325" y="5807372"/>
            <a:ext cx="609597" cy="307777"/>
          </a:xfrm>
          <a:prstGeom prst="rect">
            <a:avLst/>
          </a:prstGeom>
          <a:noFill/>
        </p:spPr>
        <p:txBody>
          <a:bodyPr wrap="square" rtlCol="0">
            <a:spAutoFit/>
          </a:bodyPr>
          <a:lstStyle/>
          <a:p>
            <a:r>
              <a:rPr lang="en-US" sz="1400" dirty="0"/>
              <a:t>Bit 2</a:t>
            </a:r>
          </a:p>
        </p:txBody>
      </p:sp>
      <p:cxnSp>
        <p:nvCxnSpPr>
          <p:cNvPr id="45" name="Straight Connector 44">
            <a:extLst>
              <a:ext uri="{FF2B5EF4-FFF2-40B4-BE49-F238E27FC236}">
                <a16:creationId xmlns:a16="http://schemas.microsoft.com/office/drawing/2014/main" id="{950E96C7-50A5-4902-B44B-02261BCCCC0B}"/>
              </a:ext>
            </a:extLst>
          </p:cNvPr>
          <p:cNvCxnSpPr/>
          <p:nvPr/>
        </p:nvCxnSpPr>
        <p:spPr>
          <a:xfrm>
            <a:off x="7243732" y="1770265"/>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3574EB-9A8F-4DE8-872D-B3A43C363BD2}"/>
              </a:ext>
            </a:extLst>
          </p:cNvPr>
          <p:cNvSpPr txBox="1"/>
          <p:nvPr/>
        </p:nvSpPr>
        <p:spPr>
          <a:xfrm>
            <a:off x="6934922" y="5820593"/>
            <a:ext cx="609597" cy="307777"/>
          </a:xfrm>
          <a:prstGeom prst="rect">
            <a:avLst/>
          </a:prstGeom>
          <a:noFill/>
        </p:spPr>
        <p:txBody>
          <a:bodyPr wrap="square" rtlCol="0">
            <a:spAutoFit/>
          </a:bodyPr>
          <a:lstStyle/>
          <a:p>
            <a:r>
              <a:rPr lang="en-US" sz="1400" dirty="0"/>
              <a:t>Bit 1</a:t>
            </a:r>
          </a:p>
        </p:txBody>
      </p:sp>
      <p:cxnSp>
        <p:nvCxnSpPr>
          <p:cNvPr id="47" name="Straight Connector 46">
            <a:extLst>
              <a:ext uri="{FF2B5EF4-FFF2-40B4-BE49-F238E27FC236}">
                <a16:creationId xmlns:a16="http://schemas.microsoft.com/office/drawing/2014/main" id="{E833BD8F-3D4B-40A5-9D50-4443853CE179}"/>
              </a:ext>
            </a:extLst>
          </p:cNvPr>
          <p:cNvCxnSpPr/>
          <p:nvPr/>
        </p:nvCxnSpPr>
        <p:spPr>
          <a:xfrm>
            <a:off x="7853329" y="1787820"/>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4617E3-F1DD-44E8-A907-600249E5A398}"/>
              </a:ext>
            </a:extLst>
          </p:cNvPr>
          <p:cNvSpPr txBox="1"/>
          <p:nvPr/>
        </p:nvSpPr>
        <p:spPr>
          <a:xfrm>
            <a:off x="7544519" y="5838148"/>
            <a:ext cx="609597" cy="307777"/>
          </a:xfrm>
          <a:prstGeom prst="rect">
            <a:avLst/>
          </a:prstGeom>
          <a:noFill/>
        </p:spPr>
        <p:txBody>
          <a:bodyPr wrap="square" rtlCol="0">
            <a:spAutoFit/>
          </a:bodyPr>
          <a:lstStyle/>
          <a:p>
            <a:r>
              <a:rPr lang="en-US" sz="1400" dirty="0"/>
              <a:t>Bit 0</a:t>
            </a:r>
          </a:p>
        </p:txBody>
      </p:sp>
      <p:sp>
        <p:nvSpPr>
          <p:cNvPr id="49" name="TextBox 48">
            <a:extLst>
              <a:ext uri="{FF2B5EF4-FFF2-40B4-BE49-F238E27FC236}">
                <a16:creationId xmlns:a16="http://schemas.microsoft.com/office/drawing/2014/main" id="{24BCA426-0E16-47B7-8B23-35416C8D9EAC}"/>
              </a:ext>
            </a:extLst>
          </p:cNvPr>
          <p:cNvSpPr txBox="1"/>
          <p:nvPr/>
        </p:nvSpPr>
        <p:spPr>
          <a:xfrm>
            <a:off x="3658057" y="314809"/>
            <a:ext cx="4344406" cy="461665"/>
          </a:xfrm>
          <a:prstGeom prst="rect">
            <a:avLst/>
          </a:prstGeom>
          <a:noFill/>
        </p:spPr>
        <p:txBody>
          <a:bodyPr wrap="square" rtlCol="0">
            <a:spAutoFit/>
          </a:bodyPr>
          <a:lstStyle/>
          <a:p>
            <a:pPr algn="ctr"/>
            <a:r>
              <a:rPr lang="en-US" sz="2400" b="1" dirty="0"/>
              <a:t>Dynamic RAM</a:t>
            </a:r>
          </a:p>
        </p:txBody>
      </p:sp>
      <p:sp>
        <p:nvSpPr>
          <p:cNvPr id="74" name="Rectangle 73">
            <a:extLst>
              <a:ext uri="{FF2B5EF4-FFF2-40B4-BE49-F238E27FC236}">
                <a16:creationId xmlns:a16="http://schemas.microsoft.com/office/drawing/2014/main" id="{40FC6731-15C6-41A1-8A99-636351398FD5}"/>
              </a:ext>
            </a:extLst>
          </p:cNvPr>
          <p:cNvSpPr/>
          <p:nvPr/>
        </p:nvSpPr>
        <p:spPr>
          <a:xfrm>
            <a:off x="3195625" y="4738431"/>
            <a:ext cx="5267321" cy="59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Pulldown Resistors on every data bit</a:t>
            </a:r>
          </a:p>
        </p:txBody>
      </p:sp>
      <p:sp>
        <p:nvSpPr>
          <p:cNvPr id="95" name="TextBox 94">
            <a:extLst>
              <a:ext uri="{FF2B5EF4-FFF2-40B4-BE49-F238E27FC236}">
                <a16:creationId xmlns:a16="http://schemas.microsoft.com/office/drawing/2014/main" id="{E82A4FE4-9AAE-4C64-93F9-C7F9B6C829C0}"/>
              </a:ext>
            </a:extLst>
          </p:cNvPr>
          <p:cNvSpPr txBox="1"/>
          <p:nvPr/>
        </p:nvSpPr>
        <p:spPr>
          <a:xfrm>
            <a:off x="360642" y="408179"/>
            <a:ext cx="2906709" cy="369332"/>
          </a:xfrm>
          <a:prstGeom prst="rect">
            <a:avLst/>
          </a:prstGeom>
          <a:noFill/>
        </p:spPr>
        <p:txBody>
          <a:bodyPr wrap="square" rtlCol="0">
            <a:spAutoFit/>
          </a:bodyPr>
          <a:lstStyle/>
          <a:p>
            <a:r>
              <a:rPr lang="en-US" dirty="0"/>
              <a:t>No Erase Needed, just Write</a:t>
            </a:r>
          </a:p>
        </p:txBody>
      </p:sp>
      <p:sp>
        <p:nvSpPr>
          <p:cNvPr id="108" name="Rectangle 107">
            <a:extLst>
              <a:ext uri="{FF2B5EF4-FFF2-40B4-BE49-F238E27FC236}">
                <a16:creationId xmlns:a16="http://schemas.microsoft.com/office/drawing/2014/main" id="{4F1C1F53-4EC0-4C55-909C-77CF06F1147D}"/>
              </a:ext>
            </a:extLst>
          </p:cNvPr>
          <p:cNvSpPr/>
          <p:nvPr/>
        </p:nvSpPr>
        <p:spPr>
          <a:xfrm>
            <a:off x="3277340" y="933716"/>
            <a:ext cx="5267321"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Write Drivers</a:t>
            </a:r>
          </a:p>
        </p:txBody>
      </p:sp>
      <p:cxnSp>
        <p:nvCxnSpPr>
          <p:cNvPr id="20" name="Straight Arrow Connector 19">
            <a:extLst>
              <a:ext uri="{FF2B5EF4-FFF2-40B4-BE49-F238E27FC236}">
                <a16:creationId xmlns:a16="http://schemas.microsoft.com/office/drawing/2014/main" id="{C55838E7-FADE-417E-86EE-16B7A463FCE5}"/>
              </a:ext>
            </a:extLst>
          </p:cNvPr>
          <p:cNvCxnSpPr/>
          <p:nvPr/>
        </p:nvCxnSpPr>
        <p:spPr>
          <a:xfrm>
            <a:off x="3582138" y="1291664"/>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BF63B38-2EC3-44C7-9A01-216E6B384C7E}"/>
              </a:ext>
            </a:extLst>
          </p:cNvPr>
          <p:cNvCxnSpPr/>
          <p:nvPr/>
        </p:nvCxnSpPr>
        <p:spPr>
          <a:xfrm>
            <a:off x="4191735"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7668644-A551-440D-9768-AAAFE2F3C610}"/>
              </a:ext>
            </a:extLst>
          </p:cNvPr>
          <p:cNvCxnSpPr/>
          <p:nvPr/>
        </p:nvCxnSpPr>
        <p:spPr>
          <a:xfrm>
            <a:off x="4801332"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170B61A4-09B5-4907-8082-92B377FE087B}"/>
              </a:ext>
            </a:extLst>
          </p:cNvPr>
          <p:cNvCxnSpPr/>
          <p:nvPr/>
        </p:nvCxnSpPr>
        <p:spPr>
          <a:xfrm>
            <a:off x="5410929"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2FF6D28-9568-4FAE-B00D-3D40F1463258}"/>
              </a:ext>
            </a:extLst>
          </p:cNvPr>
          <p:cNvCxnSpPr/>
          <p:nvPr/>
        </p:nvCxnSpPr>
        <p:spPr>
          <a:xfrm>
            <a:off x="6020526"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15A5B0-1A9F-49B2-B5DB-1D1B28495E24}"/>
              </a:ext>
            </a:extLst>
          </p:cNvPr>
          <p:cNvCxnSpPr/>
          <p:nvPr/>
        </p:nvCxnSpPr>
        <p:spPr>
          <a:xfrm>
            <a:off x="6635938" y="1291664"/>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58D5C58-71DC-405A-953F-9135AACB4FC9}"/>
              </a:ext>
            </a:extLst>
          </p:cNvPr>
          <p:cNvCxnSpPr/>
          <p:nvPr/>
        </p:nvCxnSpPr>
        <p:spPr>
          <a:xfrm>
            <a:off x="7245535" y="1304885"/>
            <a:ext cx="0" cy="46538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C99AC81-AAB4-44A2-9B70-81F9AFBA5E3C}"/>
              </a:ext>
            </a:extLst>
          </p:cNvPr>
          <p:cNvCxnSpPr/>
          <p:nvPr/>
        </p:nvCxnSpPr>
        <p:spPr>
          <a:xfrm>
            <a:off x="7855132" y="1278443"/>
            <a:ext cx="0" cy="46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62700A0B-9153-4469-884D-BF5B7DF28751}"/>
              </a:ext>
            </a:extLst>
          </p:cNvPr>
          <p:cNvSpPr/>
          <p:nvPr/>
        </p:nvSpPr>
        <p:spPr>
          <a:xfrm rot="5400000">
            <a:off x="9072520" y="2174750"/>
            <a:ext cx="2150558" cy="35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Output</a:t>
            </a:r>
          </a:p>
        </p:txBody>
      </p:sp>
      <p:cxnSp>
        <p:nvCxnSpPr>
          <p:cNvPr id="23" name="Straight Arrow Connector 22">
            <a:extLst>
              <a:ext uri="{FF2B5EF4-FFF2-40B4-BE49-F238E27FC236}">
                <a16:creationId xmlns:a16="http://schemas.microsoft.com/office/drawing/2014/main" id="{B4C220E0-4BC8-4BC5-8EF2-7AA432A01C89}"/>
              </a:ext>
            </a:extLst>
          </p:cNvPr>
          <p:cNvCxnSpPr>
            <a:cxnSpLocks/>
            <a:stCxn id="136" idx="0"/>
          </p:cNvCxnSpPr>
          <p:nvPr/>
        </p:nvCxnSpPr>
        <p:spPr>
          <a:xfrm>
            <a:off x="10326773" y="2353724"/>
            <a:ext cx="1052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6E9F24-A409-4D95-8E95-36BAD28E4F82}"/>
              </a:ext>
            </a:extLst>
          </p:cNvPr>
          <p:cNvCxnSpPr/>
          <p:nvPr/>
        </p:nvCxnSpPr>
        <p:spPr>
          <a:xfrm flipH="1">
            <a:off x="10688320" y="2225040"/>
            <a:ext cx="223520" cy="23685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C3445B6-ACAC-4356-A9CE-432D0B4EB986}"/>
              </a:ext>
            </a:extLst>
          </p:cNvPr>
          <p:cNvSpPr/>
          <p:nvPr/>
        </p:nvSpPr>
        <p:spPr>
          <a:xfrm>
            <a:off x="3449040"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4T1T1T</a:t>
            </a:r>
          </a:p>
        </p:txBody>
      </p:sp>
      <p:sp>
        <p:nvSpPr>
          <p:cNvPr id="139" name="Rectangle 138">
            <a:extLst>
              <a:ext uri="{FF2B5EF4-FFF2-40B4-BE49-F238E27FC236}">
                <a16:creationId xmlns:a16="http://schemas.microsoft.com/office/drawing/2014/main" id="{A692F267-D7CB-4790-A59E-F958B5B2CE34}"/>
              </a:ext>
            </a:extLst>
          </p:cNvPr>
          <p:cNvSpPr/>
          <p:nvPr/>
        </p:nvSpPr>
        <p:spPr>
          <a:xfrm>
            <a:off x="4068189"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40" name="Rectangle 139">
            <a:extLst>
              <a:ext uri="{FF2B5EF4-FFF2-40B4-BE49-F238E27FC236}">
                <a16:creationId xmlns:a16="http://schemas.microsoft.com/office/drawing/2014/main" id="{4CCF2C0C-405D-4A63-A596-889853D05CFA}"/>
              </a:ext>
            </a:extLst>
          </p:cNvPr>
          <p:cNvSpPr/>
          <p:nvPr/>
        </p:nvSpPr>
        <p:spPr>
          <a:xfrm>
            <a:off x="4668233"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41" name="Rectangle 140">
            <a:extLst>
              <a:ext uri="{FF2B5EF4-FFF2-40B4-BE49-F238E27FC236}">
                <a16:creationId xmlns:a16="http://schemas.microsoft.com/office/drawing/2014/main" id="{3C6915E5-0F01-42BD-B111-D71A30E94991}"/>
              </a:ext>
            </a:extLst>
          </p:cNvPr>
          <p:cNvSpPr/>
          <p:nvPr/>
        </p:nvSpPr>
        <p:spPr>
          <a:xfrm>
            <a:off x="5287383"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42" name="Rectangle 141">
            <a:extLst>
              <a:ext uri="{FF2B5EF4-FFF2-40B4-BE49-F238E27FC236}">
                <a16:creationId xmlns:a16="http://schemas.microsoft.com/office/drawing/2014/main" id="{36F73CE5-4FC2-4389-BA99-99C64C065630}"/>
              </a:ext>
            </a:extLst>
          </p:cNvPr>
          <p:cNvSpPr/>
          <p:nvPr/>
        </p:nvSpPr>
        <p:spPr>
          <a:xfrm>
            <a:off x="5906532"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43" name="Rectangle 142">
            <a:extLst>
              <a:ext uri="{FF2B5EF4-FFF2-40B4-BE49-F238E27FC236}">
                <a16:creationId xmlns:a16="http://schemas.microsoft.com/office/drawing/2014/main" id="{7139FC0A-EC6F-497B-B789-1CA56234762E}"/>
              </a:ext>
            </a:extLst>
          </p:cNvPr>
          <p:cNvSpPr/>
          <p:nvPr/>
        </p:nvSpPr>
        <p:spPr>
          <a:xfrm>
            <a:off x="6506576" y="189533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44" name="Rectangle 143">
            <a:extLst>
              <a:ext uri="{FF2B5EF4-FFF2-40B4-BE49-F238E27FC236}">
                <a16:creationId xmlns:a16="http://schemas.microsoft.com/office/drawing/2014/main" id="{D4F6C724-5E6A-4936-B417-380D20DA5349}"/>
              </a:ext>
            </a:extLst>
          </p:cNvPr>
          <p:cNvSpPr/>
          <p:nvPr/>
        </p:nvSpPr>
        <p:spPr>
          <a:xfrm>
            <a:off x="7130498"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45" name="Rectangle 144">
            <a:extLst>
              <a:ext uri="{FF2B5EF4-FFF2-40B4-BE49-F238E27FC236}">
                <a16:creationId xmlns:a16="http://schemas.microsoft.com/office/drawing/2014/main" id="{BBE5CFB6-11EE-4465-B99C-87B6900E5CA2}"/>
              </a:ext>
            </a:extLst>
          </p:cNvPr>
          <p:cNvSpPr/>
          <p:nvPr/>
        </p:nvSpPr>
        <p:spPr>
          <a:xfrm>
            <a:off x="7749647" y="190287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88" name="TextBox 187">
            <a:extLst>
              <a:ext uri="{FF2B5EF4-FFF2-40B4-BE49-F238E27FC236}">
                <a16:creationId xmlns:a16="http://schemas.microsoft.com/office/drawing/2014/main" id="{49214DE0-DF2D-464F-A11D-2FEF83C07575}"/>
              </a:ext>
            </a:extLst>
          </p:cNvPr>
          <p:cNvSpPr txBox="1"/>
          <p:nvPr/>
        </p:nvSpPr>
        <p:spPr>
          <a:xfrm>
            <a:off x="275537" y="6020139"/>
            <a:ext cx="11834051" cy="646331"/>
          </a:xfrm>
          <a:prstGeom prst="rect">
            <a:avLst/>
          </a:prstGeom>
          <a:noFill/>
        </p:spPr>
        <p:txBody>
          <a:bodyPr wrap="square" rtlCol="0">
            <a:spAutoFit/>
          </a:bodyPr>
          <a:lstStyle/>
          <a:p>
            <a:r>
              <a:rPr lang="en-US" dirty="0"/>
              <a:t>Each bit is like a DFF.  It has four transistors and can be written or read in any clock cycle.  As long as the power applied, the RAM will remember what was stored in it</a:t>
            </a:r>
            <a:r>
              <a:rPr lang="en-US" b="1" dirty="0"/>
              <a:t>.  Refresh cycles are needed.</a:t>
            </a:r>
          </a:p>
        </p:txBody>
      </p:sp>
      <p:sp>
        <p:nvSpPr>
          <p:cNvPr id="93" name="TextBox 92">
            <a:extLst>
              <a:ext uri="{FF2B5EF4-FFF2-40B4-BE49-F238E27FC236}">
                <a16:creationId xmlns:a16="http://schemas.microsoft.com/office/drawing/2014/main" id="{29221C71-0B87-4186-95CF-246E6A6C2518}"/>
              </a:ext>
            </a:extLst>
          </p:cNvPr>
          <p:cNvSpPr txBox="1"/>
          <p:nvPr/>
        </p:nvSpPr>
        <p:spPr>
          <a:xfrm>
            <a:off x="8462925" y="3575349"/>
            <a:ext cx="2916268" cy="1015663"/>
          </a:xfrm>
          <a:prstGeom prst="rect">
            <a:avLst/>
          </a:prstGeom>
          <a:noFill/>
        </p:spPr>
        <p:txBody>
          <a:bodyPr wrap="square" rtlCol="0">
            <a:spAutoFit/>
          </a:bodyPr>
          <a:lstStyle/>
          <a:p>
            <a:r>
              <a:rPr lang="en-US" dirty="0"/>
              <a:t>High Density</a:t>
            </a:r>
          </a:p>
          <a:p>
            <a:r>
              <a:rPr lang="en-US" dirty="0"/>
              <a:t>1T DRAM vs 4T for SRAM</a:t>
            </a:r>
          </a:p>
          <a:p>
            <a:r>
              <a:rPr lang="en-US" sz="2400" i="1" dirty="0"/>
              <a:t>Slower than SRAM</a:t>
            </a:r>
            <a:endParaRPr lang="en-US" dirty="0"/>
          </a:p>
        </p:txBody>
      </p:sp>
      <p:sp>
        <p:nvSpPr>
          <p:cNvPr id="94" name="TextBox 93">
            <a:extLst>
              <a:ext uri="{FF2B5EF4-FFF2-40B4-BE49-F238E27FC236}">
                <a16:creationId xmlns:a16="http://schemas.microsoft.com/office/drawing/2014/main" id="{E3C43847-8FE7-46F0-B0F0-706480A77BB0}"/>
              </a:ext>
            </a:extLst>
          </p:cNvPr>
          <p:cNvSpPr txBox="1"/>
          <p:nvPr/>
        </p:nvSpPr>
        <p:spPr>
          <a:xfrm>
            <a:off x="275537" y="1150570"/>
            <a:ext cx="3101630" cy="369332"/>
          </a:xfrm>
          <a:prstGeom prst="rect">
            <a:avLst/>
          </a:prstGeom>
          <a:noFill/>
        </p:spPr>
        <p:txBody>
          <a:bodyPr wrap="square" rtlCol="0">
            <a:spAutoFit/>
          </a:bodyPr>
          <a:lstStyle/>
          <a:p>
            <a:r>
              <a:rPr lang="en-US" dirty="0"/>
              <a:t>Only 1 Transistor at each bit</a:t>
            </a:r>
          </a:p>
        </p:txBody>
      </p:sp>
      <p:cxnSp>
        <p:nvCxnSpPr>
          <p:cNvPr id="3" name="Straight Arrow Connector 2">
            <a:extLst>
              <a:ext uri="{FF2B5EF4-FFF2-40B4-BE49-F238E27FC236}">
                <a16:creationId xmlns:a16="http://schemas.microsoft.com/office/drawing/2014/main" id="{EBD08886-B7CF-45AE-AC7D-6C11DC84B8BC}"/>
              </a:ext>
            </a:extLst>
          </p:cNvPr>
          <p:cNvCxnSpPr>
            <a:cxnSpLocks/>
          </p:cNvCxnSpPr>
          <p:nvPr/>
        </p:nvCxnSpPr>
        <p:spPr>
          <a:xfrm>
            <a:off x="2442258" y="1519902"/>
            <a:ext cx="1526663"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A832EF3E-D02B-42BE-9BE6-7D026B6CA4C5}"/>
              </a:ext>
            </a:extLst>
          </p:cNvPr>
          <p:cNvSpPr/>
          <p:nvPr/>
        </p:nvSpPr>
        <p:spPr>
          <a:xfrm>
            <a:off x="3441016" y="208587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4T1T1T</a:t>
            </a:r>
          </a:p>
        </p:txBody>
      </p:sp>
      <p:sp>
        <p:nvSpPr>
          <p:cNvPr id="105" name="Rectangle 104">
            <a:extLst>
              <a:ext uri="{FF2B5EF4-FFF2-40B4-BE49-F238E27FC236}">
                <a16:creationId xmlns:a16="http://schemas.microsoft.com/office/drawing/2014/main" id="{73011031-0288-49DD-82AC-4DB83280938A}"/>
              </a:ext>
            </a:extLst>
          </p:cNvPr>
          <p:cNvSpPr/>
          <p:nvPr/>
        </p:nvSpPr>
        <p:spPr>
          <a:xfrm>
            <a:off x="4060165" y="208587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06" name="Rectangle 105">
            <a:extLst>
              <a:ext uri="{FF2B5EF4-FFF2-40B4-BE49-F238E27FC236}">
                <a16:creationId xmlns:a16="http://schemas.microsoft.com/office/drawing/2014/main" id="{0DF15414-6D2A-46CB-8890-0C48E85F5CCB}"/>
              </a:ext>
            </a:extLst>
          </p:cNvPr>
          <p:cNvSpPr/>
          <p:nvPr/>
        </p:nvSpPr>
        <p:spPr>
          <a:xfrm>
            <a:off x="4660209" y="208587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07" name="Rectangle 106">
            <a:extLst>
              <a:ext uri="{FF2B5EF4-FFF2-40B4-BE49-F238E27FC236}">
                <a16:creationId xmlns:a16="http://schemas.microsoft.com/office/drawing/2014/main" id="{1A7D91AE-B4DB-4250-B322-6B92798A9AAF}"/>
              </a:ext>
            </a:extLst>
          </p:cNvPr>
          <p:cNvSpPr/>
          <p:nvPr/>
        </p:nvSpPr>
        <p:spPr>
          <a:xfrm>
            <a:off x="5279359" y="2078331"/>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09" name="Rectangle 108">
            <a:extLst>
              <a:ext uri="{FF2B5EF4-FFF2-40B4-BE49-F238E27FC236}">
                <a16:creationId xmlns:a16="http://schemas.microsoft.com/office/drawing/2014/main" id="{1AA28B1B-5A26-4BC0-87D4-67FC20A6992E}"/>
              </a:ext>
            </a:extLst>
          </p:cNvPr>
          <p:cNvSpPr/>
          <p:nvPr/>
        </p:nvSpPr>
        <p:spPr>
          <a:xfrm>
            <a:off x="5898508" y="2078331"/>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0" name="Rectangle 109">
            <a:extLst>
              <a:ext uri="{FF2B5EF4-FFF2-40B4-BE49-F238E27FC236}">
                <a16:creationId xmlns:a16="http://schemas.microsoft.com/office/drawing/2014/main" id="{AB0B6E90-6CB9-4AEF-88C4-5143E4CCD7D9}"/>
              </a:ext>
            </a:extLst>
          </p:cNvPr>
          <p:cNvSpPr/>
          <p:nvPr/>
        </p:nvSpPr>
        <p:spPr>
          <a:xfrm>
            <a:off x="6498552" y="2078331"/>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11" name="Rectangle 110">
            <a:extLst>
              <a:ext uri="{FF2B5EF4-FFF2-40B4-BE49-F238E27FC236}">
                <a16:creationId xmlns:a16="http://schemas.microsoft.com/office/drawing/2014/main" id="{2A90C030-D211-4B94-87F2-DCBEE37BBD80}"/>
              </a:ext>
            </a:extLst>
          </p:cNvPr>
          <p:cNvSpPr/>
          <p:nvPr/>
        </p:nvSpPr>
        <p:spPr>
          <a:xfrm>
            <a:off x="7122474" y="208587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2" name="Rectangle 111">
            <a:extLst>
              <a:ext uri="{FF2B5EF4-FFF2-40B4-BE49-F238E27FC236}">
                <a16:creationId xmlns:a16="http://schemas.microsoft.com/office/drawing/2014/main" id="{B4308180-E6EE-491E-859B-37207601819B}"/>
              </a:ext>
            </a:extLst>
          </p:cNvPr>
          <p:cNvSpPr/>
          <p:nvPr/>
        </p:nvSpPr>
        <p:spPr>
          <a:xfrm>
            <a:off x="7741623" y="208587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3" name="Rectangle 112">
            <a:extLst>
              <a:ext uri="{FF2B5EF4-FFF2-40B4-BE49-F238E27FC236}">
                <a16:creationId xmlns:a16="http://schemas.microsoft.com/office/drawing/2014/main" id="{46277BB3-10F6-4EE8-868B-91CF8CE511F2}"/>
              </a:ext>
            </a:extLst>
          </p:cNvPr>
          <p:cNvSpPr/>
          <p:nvPr/>
        </p:nvSpPr>
        <p:spPr>
          <a:xfrm>
            <a:off x="3441016" y="2268869"/>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4T1T1T</a:t>
            </a:r>
          </a:p>
        </p:txBody>
      </p:sp>
      <p:sp>
        <p:nvSpPr>
          <p:cNvPr id="114" name="Rectangle 113">
            <a:extLst>
              <a:ext uri="{FF2B5EF4-FFF2-40B4-BE49-F238E27FC236}">
                <a16:creationId xmlns:a16="http://schemas.microsoft.com/office/drawing/2014/main" id="{6F8B1C93-4C5D-482C-9632-F762709E8A20}"/>
              </a:ext>
            </a:extLst>
          </p:cNvPr>
          <p:cNvSpPr/>
          <p:nvPr/>
        </p:nvSpPr>
        <p:spPr>
          <a:xfrm>
            <a:off x="4060165" y="2268869"/>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5" name="Rectangle 114">
            <a:extLst>
              <a:ext uri="{FF2B5EF4-FFF2-40B4-BE49-F238E27FC236}">
                <a16:creationId xmlns:a16="http://schemas.microsoft.com/office/drawing/2014/main" id="{8F5E2896-A528-425E-9FE3-91EF4D516AD9}"/>
              </a:ext>
            </a:extLst>
          </p:cNvPr>
          <p:cNvSpPr/>
          <p:nvPr/>
        </p:nvSpPr>
        <p:spPr>
          <a:xfrm>
            <a:off x="4660209" y="2268869"/>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6" name="Rectangle 115">
            <a:extLst>
              <a:ext uri="{FF2B5EF4-FFF2-40B4-BE49-F238E27FC236}">
                <a16:creationId xmlns:a16="http://schemas.microsoft.com/office/drawing/2014/main" id="{CDFD87B1-4800-4606-B5E9-1D88C4408AC4}"/>
              </a:ext>
            </a:extLst>
          </p:cNvPr>
          <p:cNvSpPr/>
          <p:nvPr/>
        </p:nvSpPr>
        <p:spPr>
          <a:xfrm>
            <a:off x="5279359" y="226132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7" name="Rectangle 116">
            <a:extLst>
              <a:ext uri="{FF2B5EF4-FFF2-40B4-BE49-F238E27FC236}">
                <a16:creationId xmlns:a16="http://schemas.microsoft.com/office/drawing/2014/main" id="{CDEC2F79-0268-4152-B4DB-8A63BE39A9A8}"/>
              </a:ext>
            </a:extLst>
          </p:cNvPr>
          <p:cNvSpPr/>
          <p:nvPr/>
        </p:nvSpPr>
        <p:spPr>
          <a:xfrm>
            <a:off x="5898508" y="226132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18" name="Rectangle 117">
            <a:extLst>
              <a:ext uri="{FF2B5EF4-FFF2-40B4-BE49-F238E27FC236}">
                <a16:creationId xmlns:a16="http://schemas.microsoft.com/office/drawing/2014/main" id="{BE0D645E-3881-4FC7-B8D9-869E6DE786DE}"/>
              </a:ext>
            </a:extLst>
          </p:cNvPr>
          <p:cNvSpPr/>
          <p:nvPr/>
        </p:nvSpPr>
        <p:spPr>
          <a:xfrm>
            <a:off x="6498552" y="2261327"/>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19" name="Rectangle 118">
            <a:extLst>
              <a:ext uri="{FF2B5EF4-FFF2-40B4-BE49-F238E27FC236}">
                <a16:creationId xmlns:a16="http://schemas.microsoft.com/office/drawing/2014/main" id="{461B5746-3212-4FEE-A802-D86C628783EC}"/>
              </a:ext>
            </a:extLst>
          </p:cNvPr>
          <p:cNvSpPr/>
          <p:nvPr/>
        </p:nvSpPr>
        <p:spPr>
          <a:xfrm>
            <a:off x="7122474" y="2268869"/>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0" name="Rectangle 119">
            <a:extLst>
              <a:ext uri="{FF2B5EF4-FFF2-40B4-BE49-F238E27FC236}">
                <a16:creationId xmlns:a16="http://schemas.microsoft.com/office/drawing/2014/main" id="{4996467C-62BA-4723-A7A1-2F55A989505F}"/>
              </a:ext>
            </a:extLst>
          </p:cNvPr>
          <p:cNvSpPr/>
          <p:nvPr/>
        </p:nvSpPr>
        <p:spPr>
          <a:xfrm>
            <a:off x="7741623" y="2268869"/>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1" name="Rectangle 120">
            <a:extLst>
              <a:ext uri="{FF2B5EF4-FFF2-40B4-BE49-F238E27FC236}">
                <a16:creationId xmlns:a16="http://schemas.microsoft.com/office/drawing/2014/main" id="{09BF5E92-1990-48AD-83AB-2E3A87CDE1A9}"/>
              </a:ext>
            </a:extLst>
          </p:cNvPr>
          <p:cNvSpPr/>
          <p:nvPr/>
        </p:nvSpPr>
        <p:spPr>
          <a:xfrm>
            <a:off x="3419610" y="24216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4T1T1T</a:t>
            </a:r>
          </a:p>
        </p:txBody>
      </p:sp>
      <p:sp>
        <p:nvSpPr>
          <p:cNvPr id="122" name="Rectangle 121">
            <a:extLst>
              <a:ext uri="{FF2B5EF4-FFF2-40B4-BE49-F238E27FC236}">
                <a16:creationId xmlns:a16="http://schemas.microsoft.com/office/drawing/2014/main" id="{26E12D8F-91A6-4ABD-A3F9-244E51FAC646}"/>
              </a:ext>
            </a:extLst>
          </p:cNvPr>
          <p:cNvSpPr/>
          <p:nvPr/>
        </p:nvSpPr>
        <p:spPr>
          <a:xfrm>
            <a:off x="4038759" y="24216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3" name="Rectangle 122">
            <a:extLst>
              <a:ext uri="{FF2B5EF4-FFF2-40B4-BE49-F238E27FC236}">
                <a16:creationId xmlns:a16="http://schemas.microsoft.com/office/drawing/2014/main" id="{96802EE1-0F13-4D0C-81C7-572419D19932}"/>
              </a:ext>
            </a:extLst>
          </p:cNvPr>
          <p:cNvSpPr/>
          <p:nvPr/>
        </p:nvSpPr>
        <p:spPr>
          <a:xfrm>
            <a:off x="4638803" y="24216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4" name="Rectangle 123">
            <a:extLst>
              <a:ext uri="{FF2B5EF4-FFF2-40B4-BE49-F238E27FC236}">
                <a16:creationId xmlns:a16="http://schemas.microsoft.com/office/drawing/2014/main" id="{88140212-3909-4337-9A2D-741E24200F1B}"/>
              </a:ext>
            </a:extLst>
          </p:cNvPr>
          <p:cNvSpPr/>
          <p:nvPr/>
        </p:nvSpPr>
        <p:spPr>
          <a:xfrm>
            <a:off x="5257953" y="24140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5" name="Rectangle 124">
            <a:extLst>
              <a:ext uri="{FF2B5EF4-FFF2-40B4-BE49-F238E27FC236}">
                <a16:creationId xmlns:a16="http://schemas.microsoft.com/office/drawing/2014/main" id="{B78CC0B9-EB0E-4768-A683-827F1281D185}"/>
              </a:ext>
            </a:extLst>
          </p:cNvPr>
          <p:cNvSpPr/>
          <p:nvPr/>
        </p:nvSpPr>
        <p:spPr>
          <a:xfrm>
            <a:off x="5877102" y="24140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6" name="Rectangle 125">
            <a:extLst>
              <a:ext uri="{FF2B5EF4-FFF2-40B4-BE49-F238E27FC236}">
                <a16:creationId xmlns:a16="http://schemas.microsoft.com/office/drawing/2014/main" id="{05799884-4B32-4550-B9FF-25C40FF1C1A6}"/>
              </a:ext>
            </a:extLst>
          </p:cNvPr>
          <p:cNvSpPr/>
          <p:nvPr/>
        </p:nvSpPr>
        <p:spPr>
          <a:xfrm>
            <a:off x="6477146" y="2414063"/>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27" name="Rectangle 126">
            <a:extLst>
              <a:ext uri="{FF2B5EF4-FFF2-40B4-BE49-F238E27FC236}">
                <a16:creationId xmlns:a16="http://schemas.microsoft.com/office/drawing/2014/main" id="{1FACF5B2-9461-4F6C-ABDD-AB00896433F6}"/>
              </a:ext>
            </a:extLst>
          </p:cNvPr>
          <p:cNvSpPr/>
          <p:nvPr/>
        </p:nvSpPr>
        <p:spPr>
          <a:xfrm>
            <a:off x="7101068" y="24216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28" name="Rectangle 127">
            <a:extLst>
              <a:ext uri="{FF2B5EF4-FFF2-40B4-BE49-F238E27FC236}">
                <a16:creationId xmlns:a16="http://schemas.microsoft.com/office/drawing/2014/main" id="{F851CAE0-372A-4123-8BF4-2CBD9A32E6ED}"/>
              </a:ext>
            </a:extLst>
          </p:cNvPr>
          <p:cNvSpPr/>
          <p:nvPr/>
        </p:nvSpPr>
        <p:spPr>
          <a:xfrm>
            <a:off x="7720217" y="2421605"/>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37" name="Rectangle 136">
            <a:extLst>
              <a:ext uri="{FF2B5EF4-FFF2-40B4-BE49-F238E27FC236}">
                <a16:creationId xmlns:a16="http://schemas.microsoft.com/office/drawing/2014/main" id="{D58C9796-B8AC-4B8F-908F-69A2D3E2554E}"/>
              </a:ext>
            </a:extLst>
          </p:cNvPr>
          <p:cNvSpPr/>
          <p:nvPr/>
        </p:nvSpPr>
        <p:spPr>
          <a:xfrm>
            <a:off x="3428227" y="260580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4T1T1T</a:t>
            </a:r>
          </a:p>
        </p:txBody>
      </p:sp>
      <p:sp>
        <p:nvSpPr>
          <p:cNvPr id="138" name="Rectangle 137">
            <a:extLst>
              <a:ext uri="{FF2B5EF4-FFF2-40B4-BE49-F238E27FC236}">
                <a16:creationId xmlns:a16="http://schemas.microsoft.com/office/drawing/2014/main" id="{5A4CB530-610C-43AB-AF5A-4E8D5CF1A57B}"/>
              </a:ext>
            </a:extLst>
          </p:cNvPr>
          <p:cNvSpPr/>
          <p:nvPr/>
        </p:nvSpPr>
        <p:spPr>
          <a:xfrm>
            <a:off x="4047376" y="260580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46" name="Rectangle 145">
            <a:extLst>
              <a:ext uri="{FF2B5EF4-FFF2-40B4-BE49-F238E27FC236}">
                <a16:creationId xmlns:a16="http://schemas.microsoft.com/office/drawing/2014/main" id="{816ACD17-0618-412D-B5FE-2EA60AAEE2E8}"/>
              </a:ext>
            </a:extLst>
          </p:cNvPr>
          <p:cNvSpPr/>
          <p:nvPr/>
        </p:nvSpPr>
        <p:spPr>
          <a:xfrm>
            <a:off x="4647420" y="260580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87" name="Rectangle 186">
            <a:extLst>
              <a:ext uri="{FF2B5EF4-FFF2-40B4-BE49-F238E27FC236}">
                <a16:creationId xmlns:a16="http://schemas.microsoft.com/office/drawing/2014/main" id="{E9C16B4A-F46C-4A4D-9549-EE1358BA411D}"/>
              </a:ext>
            </a:extLst>
          </p:cNvPr>
          <p:cNvSpPr/>
          <p:nvPr/>
        </p:nvSpPr>
        <p:spPr>
          <a:xfrm>
            <a:off x="5266570" y="259825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89" name="Rectangle 188">
            <a:extLst>
              <a:ext uri="{FF2B5EF4-FFF2-40B4-BE49-F238E27FC236}">
                <a16:creationId xmlns:a16="http://schemas.microsoft.com/office/drawing/2014/main" id="{B6FB0655-503F-4BB8-8469-9420FF178C20}"/>
              </a:ext>
            </a:extLst>
          </p:cNvPr>
          <p:cNvSpPr/>
          <p:nvPr/>
        </p:nvSpPr>
        <p:spPr>
          <a:xfrm>
            <a:off x="5885719" y="259825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0" name="Rectangle 189">
            <a:extLst>
              <a:ext uri="{FF2B5EF4-FFF2-40B4-BE49-F238E27FC236}">
                <a16:creationId xmlns:a16="http://schemas.microsoft.com/office/drawing/2014/main" id="{9BDD693D-34F7-42E6-A8F0-3D3C1EB14727}"/>
              </a:ext>
            </a:extLst>
          </p:cNvPr>
          <p:cNvSpPr/>
          <p:nvPr/>
        </p:nvSpPr>
        <p:spPr>
          <a:xfrm>
            <a:off x="6485763" y="259825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91" name="Rectangle 190">
            <a:extLst>
              <a:ext uri="{FF2B5EF4-FFF2-40B4-BE49-F238E27FC236}">
                <a16:creationId xmlns:a16="http://schemas.microsoft.com/office/drawing/2014/main" id="{42C8AC9B-9A18-4F1A-8F2A-4F1F2AA8270D}"/>
              </a:ext>
            </a:extLst>
          </p:cNvPr>
          <p:cNvSpPr/>
          <p:nvPr/>
        </p:nvSpPr>
        <p:spPr>
          <a:xfrm>
            <a:off x="7109685" y="260580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2" name="Rectangle 191">
            <a:extLst>
              <a:ext uri="{FF2B5EF4-FFF2-40B4-BE49-F238E27FC236}">
                <a16:creationId xmlns:a16="http://schemas.microsoft.com/office/drawing/2014/main" id="{8397A993-F16D-4DF1-8095-84E1ACD62C3A}"/>
              </a:ext>
            </a:extLst>
          </p:cNvPr>
          <p:cNvSpPr/>
          <p:nvPr/>
        </p:nvSpPr>
        <p:spPr>
          <a:xfrm>
            <a:off x="7728834" y="260580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3" name="Rectangle 192">
            <a:extLst>
              <a:ext uri="{FF2B5EF4-FFF2-40B4-BE49-F238E27FC236}">
                <a16:creationId xmlns:a16="http://schemas.microsoft.com/office/drawing/2014/main" id="{1E4C25C3-52E8-409E-853B-34861CFE6F92}"/>
              </a:ext>
            </a:extLst>
          </p:cNvPr>
          <p:cNvSpPr/>
          <p:nvPr/>
        </p:nvSpPr>
        <p:spPr>
          <a:xfrm>
            <a:off x="3419610" y="281066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4T1T1T</a:t>
            </a:r>
          </a:p>
        </p:txBody>
      </p:sp>
      <p:sp>
        <p:nvSpPr>
          <p:cNvPr id="194" name="Rectangle 193">
            <a:extLst>
              <a:ext uri="{FF2B5EF4-FFF2-40B4-BE49-F238E27FC236}">
                <a16:creationId xmlns:a16="http://schemas.microsoft.com/office/drawing/2014/main" id="{D753658D-44B9-4492-827A-E7F0CC93B3F0}"/>
              </a:ext>
            </a:extLst>
          </p:cNvPr>
          <p:cNvSpPr/>
          <p:nvPr/>
        </p:nvSpPr>
        <p:spPr>
          <a:xfrm>
            <a:off x="4038759" y="281066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5" name="Rectangle 194">
            <a:extLst>
              <a:ext uri="{FF2B5EF4-FFF2-40B4-BE49-F238E27FC236}">
                <a16:creationId xmlns:a16="http://schemas.microsoft.com/office/drawing/2014/main" id="{27CD0315-D689-413F-BE14-16972C3ED91B}"/>
              </a:ext>
            </a:extLst>
          </p:cNvPr>
          <p:cNvSpPr/>
          <p:nvPr/>
        </p:nvSpPr>
        <p:spPr>
          <a:xfrm>
            <a:off x="4638803" y="281066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6" name="Rectangle 195">
            <a:extLst>
              <a:ext uri="{FF2B5EF4-FFF2-40B4-BE49-F238E27FC236}">
                <a16:creationId xmlns:a16="http://schemas.microsoft.com/office/drawing/2014/main" id="{D5515802-1A3C-44CF-989A-FA4C472E9E1C}"/>
              </a:ext>
            </a:extLst>
          </p:cNvPr>
          <p:cNvSpPr/>
          <p:nvPr/>
        </p:nvSpPr>
        <p:spPr>
          <a:xfrm>
            <a:off x="5257953" y="280311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7" name="Rectangle 196">
            <a:extLst>
              <a:ext uri="{FF2B5EF4-FFF2-40B4-BE49-F238E27FC236}">
                <a16:creationId xmlns:a16="http://schemas.microsoft.com/office/drawing/2014/main" id="{90DAC6BC-B1D6-4763-B6C7-B8EBB1322B7B}"/>
              </a:ext>
            </a:extLst>
          </p:cNvPr>
          <p:cNvSpPr/>
          <p:nvPr/>
        </p:nvSpPr>
        <p:spPr>
          <a:xfrm>
            <a:off x="5877102" y="280311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198" name="Rectangle 197">
            <a:extLst>
              <a:ext uri="{FF2B5EF4-FFF2-40B4-BE49-F238E27FC236}">
                <a16:creationId xmlns:a16="http://schemas.microsoft.com/office/drawing/2014/main" id="{53D80BFD-22C1-4B7D-9878-81BFE88E54A9}"/>
              </a:ext>
            </a:extLst>
          </p:cNvPr>
          <p:cNvSpPr/>
          <p:nvPr/>
        </p:nvSpPr>
        <p:spPr>
          <a:xfrm>
            <a:off x="6477146" y="2803118"/>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4T</a:t>
            </a:r>
          </a:p>
        </p:txBody>
      </p:sp>
      <p:sp>
        <p:nvSpPr>
          <p:cNvPr id="199" name="Rectangle 198">
            <a:extLst>
              <a:ext uri="{FF2B5EF4-FFF2-40B4-BE49-F238E27FC236}">
                <a16:creationId xmlns:a16="http://schemas.microsoft.com/office/drawing/2014/main" id="{C8BABBDC-2452-402C-9386-36BC04DF4A20}"/>
              </a:ext>
            </a:extLst>
          </p:cNvPr>
          <p:cNvSpPr/>
          <p:nvPr/>
        </p:nvSpPr>
        <p:spPr>
          <a:xfrm>
            <a:off x="7101068" y="281066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200" name="Rectangle 199">
            <a:extLst>
              <a:ext uri="{FF2B5EF4-FFF2-40B4-BE49-F238E27FC236}">
                <a16:creationId xmlns:a16="http://schemas.microsoft.com/office/drawing/2014/main" id="{0EF28651-B3B8-4DAA-ABD8-8DF9F66A2807}"/>
              </a:ext>
            </a:extLst>
          </p:cNvPr>
          <p:cNvSpPr/>
          <p:nvPr/>
        </p:nvSpPr>
        <p:spPr>
          <a:xfrm>
            <a:off x="7720217" y="2810660"/>
            <a:ext cx="282246" cy="102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1T</a:t>
            </a:r>
          </a:p>
        </p:txBody>
      </p:sp>
      <p:sp>
        <p:nvSpPr>
          <p:cNvPr id="201" name="TextBox 200">
            <a:extLst>
              <a:ext uri="{FF2B5EF4-FFF2-40B4-BE49-F238E27FC236}">
                <a16:creationId xmlns:a16="http://schemas.microsoft.com/office/drawing/2014/main" id="{4EE3261D-9777-46E7-87B1-0778541BC7D5}"/>
              </a:ext>
            </a:extLst>
          </p:cNvPr>
          <p:cNvSpPr txBox="1"/>
          <p:nvPr/>
        </p:nvSpPr>
        <p:spPr>
          <a:xfrm>
            <a:off x="9359042" y="610574"/>
            <a:ext cx="2367624" cy="646331"/>
          </a:xfrm>
          <a:prstGeom prst="rect">
            <a:avLst/>
          </a:prstGeom>
          <a:noFill/>
        </p:spPr>
        <p:txBody>
          <a:bodyPr wrap="square" rtlCol="0">
            <a:spAutoFit/>
          </a:bodyPr>
          <a:lstStyle/>
          <a:p>
            <a:r>
              <a:rPr lang="en-US" dirty="0"/>
              <a:t>Forgets values after losing power</a:t>
            </a:r>
          </a:p>
        </p:txBody>
      </p:sp>
      <p:sp>
        <p:nvSpPr>
          <p:cNvPr id="202" name="Rectangle 201">
            <a:extLst>
              <a:ext uri="{FF2B5EF4-FFF2-40B4-BE49-F238E27FC236}">
                <a16:creationId xmlns:a16="http://schemas.microsoft.com/office/drawing/2014/main" id="{349AE068-4719-4C11-890F-E5059C008CC4}"/>
              </a:ext>
            </a:extLst>
          </p:cNvPr>
          <p:cNvSpPr/>
          <p:nvPr/>
        </p:nvSpPr>
        <p:spPr>
          <a:xfrm>
            <a:off x="223520" y="35416"/>
            <a:ext cx="6096000" cy="369332"/>
          </a:xfrm>
          <a:prstGeom prst="rect">
            <a:avLst/>
          </a:prstGeom>
        </p:spPr>
        <p:txBody>
          <a:bodyPr>
            <a:spAutoFit/>
          </a:bodyPr>
          <a:lstStyle/>
          <a:p>
            <a:r>
              <a:rPr lang="en-US" dirty="0"/>
              <a:t>Problem III part 1</a:t>
            </a:r>
          </a:p>
        </p:txBody>
      </p:sp>
      <p:sp>
        <p:nvSpPr>
          <p:cNvPr id="203" name="Rectangle 202">
            <a:extLst>
              <a:ext uri="{FF2B5EF4-FFF2-40B4-BE49-F238E27FC236}">
                <a16:creationId xmlns:a16="http://schemas.microsoft.com/office/drawing/2014/main" id="{C6059F9E-C820-4481-B2F5-97995EBC63E7}"/>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55477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rapezoid 96">
            <a:extLst>
              <a:ext uri="{FF2B5EF4-FFF2-40B4-BE49-F238E27FC236}">
                <a16:creationId xmlns:a16="http://schemas.microsoft.com/office/drawing/2014/main" id="{ADEA9261-CF9F-4814-BB31-AA317CDD18F2}"/>
              </a:ext>
            </a:extLst>
          </p:cNvPr>
          <p:cNvSpPr/>
          <p:nvPr/>
        </p:nvSpPr>
        <p:spPr>
          <a:xfrm rot="16200000">
            <a:off x="1269080" y="1892216"/>
            <a:ext cx="2714627" cy="1082842"/>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Decoder</a:t>
            </a:r>
          </a:p>
        </p:txBody>
      </p:sp>
      <p:cxnSp>
        <p:nvCxnSpPr>
          <p:cNvPr id="98" name="Straight Arrow Connector 97">
            <a:extLst>
              <a:ext uri="{FF2B5EF4-FFF2-40B4-BE49-F238E27FC236}">
                <a16:creationId xmlns:a16="http://schemas.microsoft.com/office/drawing/2014/main" id="{6CA0A448-1410-4327-A365-B5259A0D70E8}"/>
              </a:ext>
            </a:extLst>
          </p:cNvPr>
          <p:cNvCxnSpPr>
            <a:cxnSpLocks/>
            <a:endCxn id="97" idx="0"/>
          </p:cNvCxnSpPr>
          <p:nvPr/>
        </p:nvCxnSpPr>
        <p:spPr>
          <a:xfrm flipV="1">
            <a:off x="457200" y="2433637"/>
            <a:ext cx="1627773" cy="8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F23B08E4-648F-4EB5-ACF2-BBDF04CD121A}"/>
              </a:ext>
            </a:extLst>
          </p:cNvPr>
          <p:cNvCxnSpPr/>
          <p:nvPr/>
        </p:nvCxnSpPr>
        <p:spPr>
          <a:xfrm flipH="1">
            <a:off x="1594684" y="2257420"/>
            <a:ext cx="219577"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F1572DD-A67B-495E-B1AF-E58FE44C1479}"/>
              </a:ext>
            </a:extLst>
          </p:cNvPr>
          <p:cNvSpPr txBox="1"/>
          <p:nvPr/>
        </p:nvSpPr>
        <p:spPr>
          <a:xfrm>
            <a:off x="569494" y="2130964"/>
            <a:ext cx="1082843" cy="369332"/>
          </a:xfrm>
          <a:prstGeom prst="rect">
            <a:avLst/>
          </a:prstGeom>
          <a:noFill/>
        </p:spPr>
        <p:txBody>
          <a:bodyPr wrap="square" rtlCol="0">
            <a:spAutoFit/>
          </a:bodyPr>
          <a:lstStyle/>
          <a:p>
            <a:r>
              <a:rPr lang="en-US" dirty="0"/>
              <a:t>Address</a:t>
            </a:r>
          </a:p>
        </p:txBody>
      </p:sp>
      <p:cxnSp>
        <p:nvCxnSpPr>
          <p:cNvPr id="101" name="Straight Connector 100">
            <a:extLst>
              <a:ext uri="{FF2B5EF4-FFF2-40B4-BE49-F238E27FC236}">
                <a16:creationId xmlns:a16="http://schemas.microsoft.com/office/drawing/2014/main" id="{282E1A6B-5BBB-4D55-B919-7E001E174E5F}"/>
              </a:ext>
            </a:extLst>
          </p:cNvPr>
          <p:cNvCxnSpPr>
            <a:cxnSpLocks/>
          </p:cNvCxnSpPr>
          <p:nvPr/>
        </p:nvCxnSpPr>
        <p:spPr>
          <a:xfrm>
            <a:off x="3167815" y="1155001"/>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6576701-F173-4BD3-804A-4A47AA83EEAC}"/>
              </a:ext>
            </a:extLst>
          </p:cNvPr>
          <p:cNvCxnSpPr>
            <a:cxnSpLocks/>
          </p:cNvCxnSpPr>
          <p:nvPr/>
        </p:nvCxnSpPr>
        <p:spPr>
          <a:xfrm>
            <a:off x="3167815" y="1502462"/>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880DFA7-2054-421B-B6E9-86E94F985637}"/>
              </a:ext>
            </a:extLst>
          </p:cNvPr>
          <p:cNvCxnSpPr>
            <a:cxnSpLocks/>
          </p:cNvCxnSpPr>
          <p:nvPr/>
        </p:nvCxnSpPr>
        <p:spPr>
          <a:xfrm>
            <a:off x="3167815" y="1849923"/>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6D82313-C9E4-4DCD-BC6D-178B3E1BC658}"/>
              </a:ext>
            </a:extLst>
          </p:cNvPr>
          <p:cNvCxnSpPr>
            <a:cxnSpLocks/>
          </p:cNvCxnSpPr>
          <p:nvPr/>
        </p:nvCxnSpPr>
        <p:spPr>
          <a:xfrm>
            <a:off x="3167815" y="2197384"/>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940DA35-83B3-4320-B697-12BBBAF8DE93}"/>
              </a:ext>
            </a:extLst>
          </p:cNvPr>
          <p:cNvCxnSpPr>
            <a:cxnSpLocks/>
          </p:cNvCxnSpPr>
          <p:nvPr/>
        </p:nvCxnSpPr>
        <p:spPr>
          <a:xfrm>
            <a:off x="3167815" y="2544845"/>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7DB79E7-8BBF-4C0B-B29B-798429447ED9}"/>
              </a:ext>
            </a:extLst>
          </p:cNvPr>
          <p:cNvCxnSpPr>
            <a:cxnSpLocks/>
          </p:cNvCxnSpPr>
          <p:nvPr/>
        </p:nvCxnSpPr>
        <p:spPr>
          <a:xfrm>
            <a:off x="3167815" y="2892306"/>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9AC6F1A-CB09-4DC0-81D0-BF35AFC8D597}"/>
              </a:ext>
            </a:extLst>
          </p:cNvPr>
          <p:cNvCxnSpPr>
            <a:cxnSpLocks/>
          </p:cNvCxnSpPr>
          <p:nvPr/>
        </p:nvCxnSpPr>
        <p:spPr>
          <a:xfrm>
            <a:off x="3167815" y="3239767"/>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4C9FC44-5ECF-44CD-B2DD-BB3A265D1A59}"/>
              </a:ext>
            </a:extLst>
          </p:cNvPr>
          <p:cNvCxnSpPr>
            <a:cxnSpLocks/>
          </p:cNvCxnSpPr>
          <p:nvPr/>
        </p:nvCxnSpPr>
        <p:spPr>
          <a:xfrm>
            <a:off x="3167815" y="3587228"/>
            <a:ext cx="6633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7B9A44F-3350-43BB-95AB-20267B8DA281}"/>
              </a:ext>
            </a:extLst>
          </p:cNvPr>
          <p:cNvCxnSpPr/>
          <p:nvPr/>
        </p:nvCxnSpPr>
        <p:spPr>
          <a:xfrm>
            <a:off x="4250658" y="977907"/>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C23A0412-337C-4520-94CD-3CD0EEB793E2}"/>
              </a:ext>
            </a:extLst>
          </p:cNvPr>
          <p:cNvSpPr txBox="1"/>
          <p:nvPr/>
        </p:nvSpPr>
        <p:spPr>
          <a:xfrm>
            <a:off x="3941848" y="5028235"/>
            <a:ext cx="609597" cy="307777"/>
          </a:xfrm>
          <a:prstGeom prst="rect">
            <a:avLst/>
          </a:prstGeom>
          <a:noFill/>
        </p:spPr>
        <p:txBody>
          <a:bodyPr wrap="square" rtlCol="0">
            <a:spAutoFit/>
          </a:bodyPr>
          <a:lstStyle/>
          <a:p>
            <a:r>
              <a:rPr lang="en-US" sz="1400" dirty="0"/>
              <a:t>Bit 2</a:t>
            </a:r>
          </a:p>
        </p:txBody>
      </p:sp>
      <p:cxnSp>
        <p:nvCxnSpPr>
          <p:cNvPr id="185" name="Straight Connector 184">
            <a:extLst>
              <a:ext uri="{FF2B5EF4-FFF2-40B4-BE49-F238E27FC236}">
                <a16:creationId xmlns:a16="http://schemas.microsoft.com/office/drawing/2014/main" id="{CE6748E6-F762-46A8-8D8F-DC0C4C495AD3}"/>
              </a:ext>
            </a:extLst>
          </p:cNvPr>
          <p:cNvCxnSpPr/>
          <p:nvPr/>
        </p:nvCxnSpPr>
        <p:spPr>
          <a:xfrm>
            <a:off x="4860255" y="991128"/>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0D8C809E-49C7-42BD-9860-D89F9051BF91}"/>
              </a:ext>
            </a:extLst>
          </p:cNvPr>
          <p:cNvSpPr txBox="1"/>
          <p:nvPr/>
        </p:nvSpPr>
        <p:spPr>
          <a:xfrm>
            <a:off x="4551445" y="5041456"/>
            <a:ext cx="609597" cy="307777"/>
          </a:xfrm>
          <a:prstGeom prst="rect">
            <a:avLst/>
          </a:prstGeom>
          <a:noFill/>
        </p:spPr>
        <p:txBody>
          <a:bodyPr wrap="square" rtlCol="0">
            <a:spAutoFit/>
          </a:bodyPr>
          <a:lstStyle/>
          <a:p>
            <a:r>
              <a:rPr lang="en-US" sz="1400" dirty="0"/>
              <a:t>Bit 1</a:t>
            </a:r>
          </a:p>
        </p:txBody>
      </p:sp>
      <p:cxnSp>
        <p:nvCxnSpPr>
          <p:cNvPr id="202" name="Straight Connector 201">
            <a:extLst>
              <a:ext uri="{FF2B5EF4-FFF2-40B4-BE49-F238E27FC236}">
                <a16:creationId xmlns:a16="http://schemas.microsoft.com/office/drawing/2014/main" id="{12450148-ADA6-47DF-BB68-B4A2707340DC}"/>
              </a:ext>
            </a:extLst>
          </p:cNvPr>
          <p:cNvCxnSpPr/>
          <p:nvPr/>
        </p:nvCxnSpPr>
        <p:spPr>
          <a:xfrm>
            <a:off x="5469852" y="1008683"/>
            <a:ext cx="0" cy="4019552"/>
          </a:xfrm>
          <a:prstGeom prst="line">
            <a:avLst/>
          </a:prstGeom>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64C46362-F59D-47C6-BEED-C43EC7B42F7C}"/>
              </a:ext>
            </a:extLst>
          </p:cNvPr>
          <p:cNvSpPr txBox="1"/>
          <p:nvPr/>
        </p:nvSpPr>
        <p:spPr>
          <a:xfrm>
            <a:off x="5161042" y="5059011"/>
            <a:ext cx="609597" cy="307777"/>
          </a:xfrm>
          <a:prstGeom prst="rect">
            <a:avLst/>
          </a:prstGeom>
          <a:noFill/>
        </p:spPr>
        <p:txBody>
          <a:bodyPr wrap="square" rtlCol="0">
            <a:spAutoFit/>
          </a:bodyPr>
          <a:lstStyle/>
          <a:p>
            <a:r>
              <a:rPr lang="en-US" sz="1400" dirty="0"/>
              <a:t>Bit 0</a:t>
            </a:r>
          </a:p>
        </p:txBody>
      </p:sp>
      <p:sp>
        <p:nvSpPr>
          <p:cNvPr id="2" name="TextBox 1">
            <a:extLst>
              <a:ext uri="{FF2B5EF4-FFF2-40B4-BE49-F238E27FC236}">
                <a16:creationId xmlns:a16="http://schemas.microsoft.com/office/drawing/2014/main" id="{F0E8814D-2121-415B-8321-B77D0D2F112E}"/>
              </a:ext>
            </a:extLst>
          </p:cNvPr>
          <p:cNvSpPr txBox="1"/>
          <p:nvPr/>
        </p:nvSpPr>
        <p:spPr>
          <a:xfrm>
            <a:off x="8582038" y="888397"/>
            <a:ext cx="1219187" cy="369332"/>
          </a:xfrm>
          <a:prstGeom prst="rect">
            <a:avLst/>
          </a:prstGeom>
          <a:noFill/>
        </p:spPr>
        <p:txBody>
          <a:bodyPr wrap="square" rtlCol="0">
            <a:spAutoFit/>
          </a:bodyPr>
          <a:lstStyle/>
          <a:p>
            <a:r>
              <a:rPr lang="en-US" dirty="0"/>
              <a:t>Address 0</a:t>
            </a:r>
          </a:p>
        </p:txBody>
      </p:sp>
      <p:sp>
        <p:nvSpPr>
          <p:cNvPr id="212" name="TextBox 211">
            <a:extLst>
              <a:ext uri="{FF2B5EF4-FFF2-40B4-BE49-F238E27FC236}">
                <a16:creationId xmlns:a16="http://schemas.microsoft.com/office/drawing/2014/main" id="{EB1E81F7-EFF4-4D9D-84E8-9C7651EFFB95}"/>
              </a:ext>
            </a:extLst>
          </p:cNvPr>
          <p:cNvSpPr txBox="1"/>
          <p:nvPr/>
        </p:nvSpPr>
        <p:spPr>
          <a:xfrm>
            <a:off x="8582037" y="1230733"/>
            <a:ext cx="1219187" cy="369332"/>
          </a:xfrm>
          <a:prstGeom prst="rect">
            <a:avLst/>
          </a:prstGeom>
          <a:noFill/>
        </p:spPr>
        <p:txBody>
          <a:bodyPr wrap="square" rtlCol="0">
            <a:spAutoFit/>
          </a:bodyPr>
          <a:lstStyle/>
          <a:p>
            <a:r>
              <a:rPr lang="en-US" dirty="0"/>
              <a:t>Address 1</a:t>
            </a:r>
          </a:p>
        </p:txBody>
      </p:sp>
      <p:sp>
        <p:nvSpPr>
          <p:cNvPr id="213" name="TextBox 212">
            <a:extLst>
              <a:ext uri="{FF2B5EF4-FFF2-40B4-BE49-F238E27FC236}">
                <a16:creationId xmlns:a16="http://schemas.microsoft.com/office/drawing/2014/main" id="{42D806EB-18AB-408C-89C1-A2E22FB000B0}"/>
              </a:ext>
            </a:extLst>
          </p:cNvPr>
          <p:cNvSpPr txBox="1"/>
          <p:nvPr/>
        </p:nvSpPr>
        <p:spPr>
          <a:xfrm>
            <a:off x="8582036" y="1573069"/>
            <a:ext cx="1219187" cy="369332"/>
          </a:xfrm>
          <a:prstGeom prst="rect">
            <a:avLst/>
          </a:prstGeom>
          <a:noFill/>
        </p:spPr>
        <p:txBody>
          <a:bodyPr wrap="square" rtlCol="0">
            <a:spAutoFit/>
          </a:bodyPr>
          <a:lstStyle/>
          <a:p>
            <a:r>
              <a:rPr lang="en-US" dirty="0"/>
              <a:t>Address 2</a:t>
            </a:r>
          </a:p>
        </p:txBody>
      </p:sp>
      <p:sp>
        <p:nvSpPr>
          <p:cNvPr id="214" name="TextBox 213">
            <a:extLst>
              <a:ext uri="{FF2B5EF4-FFF2-40B4-BE49-F238E27FC236}">
                <a16:creationId xmlns:a16="http://schemas.microsoft.com/office/drawing/2014/main" id="{6893D6C8-5818-4633-8879-763C61C7E9B4}"/>
              </a:ext>
            </a:extLst>
          </p:cNvPr>
          <p:cNvSpPr txBox="1"/>
          <p:nvPr/>
        </p:nvSpPr>
        <p:spPr>
          <a:xfrm>
            <a:off x="8582034" y="1915405"/>
            <a:ext cx="1219187" cy="369332"/>
          </a:xfrm>
          <a:prstGeom prst="rect">
            <a:avLst/>
          </a:prstGeom>
          <a:noFill/>
        </p:spPr>
        <p:txBody>
          <a:bodyPr wrap="square" rtlCol="0">
            <a:spAutoFit/>
          </a:bodyPr>
          <a:lstStyle/>
          <a:p>
            <a:r>
              <a:rPr lang="en-US" dirty="0"/>
              <a:t>Address 3</a:t>
            </a:r>
          </a:p>
        </p:txBody>
      </p:sp>
      <p:sp>
        <p:nvSpPr>
          <p:cNvPr id="215" name="TextBox 214">
            <a:extLst>
              <a:ext uri="{FF2B5EF4-FFF2-40B4-BE49-F238E27FC236}">
                <a16:creationId xmlns:a16="http://schemas.microsoft.com/office/drawing/2014/main" id="{2BC1FF1E-4849-4A5B-9272-EB08A49BB0C3}"/>
              </a:ext>
            </a:extLst>
          </p:cNvPr>
          <p:cNvSpPr txBox="1"/>
          <p:nvPr/>
        </p:nvSpPr>
        <p:spPr>
          <a:xfrm>
            <a:off x="8582030" y="2257741"/>
            <a:ext cx="1219187" cy="369332"/>
          </a:xfrm>
          <a:prstGeom prst="rect">
            <a:avLst/>
          </a:prstGeom>
          <a:noFill/>
        </p:spPr>
        <p:txBody>
          <a:bodyPr wrap="square" rtlCol="0">
            <a:spAutoFit/>
          </a:bodyPr>
          <a:lstStyle/>
          <a:p>
            <a:r>
              <a:rPr lang="en-US" dirty="0"/>
              <a:t>Address 4</a:t>
            </a:r>
          </a:p>
        </p:txBody>
      </p:sp>
      <p:sp>
        <p:nvSpPr>
          <p:cNvPr id="216" name="TextBox 215">
            <a:extLst>
              <a:ext uri="{FF2B5EF4-FFF2-40B4-BE49-F238E27FC236}">
                <a16:creationId xmlns:a16="http://schemas.microsoft.com/office/drawing/2014/main" id="{A2413DAD-C7F9-44E7-B653-7FCDDD5A2550}"/>
              </a:ext>
            </a:extLst>
          </p:cNvPr>
          <p:cNvSpPr txBox="1"/>
          <p:nvPr/>
        </p:nvSpPr>
        <p:spPr>
          <a:xfrm>
            <a:off x="8582030" y="2600077"/>
            <a:ext cx="1219187" cy="369332"/>
          </a:xfrm>
          <a:prstGeom prst="rect">
            <a:avLst/>
          </a:prstGeom>
          <a:noFill/>
        </p:spPr>
        <p:txBody>
          <a:bodyPr wrap="square" rtlCol="0">
            <a:spAutoFit/>
          </a:bodyPr>
          <a:lstStyle/>
          <a:p>
            <a:r>
              <a:rPr lang="en-US" dirty="0"/>
              <a:t>Address 5</a:t>
            </a:r>
          </a:p>
        </p:txBody>
      </p:sp>
      <p:sp>
        <p:nvSpPr>
          <p:cNvPr id="217" name="TextBox 216">
            <a:extLst>
              <a:ext uri="{FF2B5EF4-FFF2-40B4-BE49-F238E27FC236}">
                <a16:creationId xmlns:a16="http://schemas.microsoft.com/office/drawing/2014/main" id="{615F83F0-183B-4265-A8DF-59411853AC96}"/>
              </a:ext>
            </a:extLst>
          </p:cNvPr>
          <p:cNvSpPr txBox="1"/>
          <p:nvPr/>
        </p:nvSpPr>
        <p:spPr>
          <a:xfrm>
            <a:off x="8558527" y="2942413"/>
            <a:ext cx="1219187" cy="369332"/>
          </a:xfrm>
          <a:prstGeom prst="rect">
            <a:avLst/>
          </a:prstGeom>
          <a:noFill/>
        </p:spPr>
        <p:txBody>
          <a:bodyPr wrap="square" rtlCol="0">
            <a:spAutoFit/>
          </a:bodyPr>
          <a:lstStyle/>
          <a:p>
            <a:r>
              <a:rPr lang="en-US" dirty="0"/>
              <a:t>Address 6</a:t>
            </a:r>
          </a:p>
        </p:txBody>
      </p:sp>
      <p:sp>
        <p:nvSpPr>
          <p:cNvPr id="218" name="TextBox 217">
            <a:extLst>
              <a:ext uri="{FF2B5EF4-FFF2-40B4-BE49-F238E27FC236}">
                <a16:creationId xmlns:a16="http://schemas.microsoft.com/office/drawing/2014/main" id="{D520AA76-4E32-450D-9F61-039B9B945DCB}"/>
              </a:ext>
            </a:extLst>
          </p:cNvPr>
          <p:cNvSpPr txBox="1"/>
          <p:nvPr/>
        </p:nvSpPr>
        <p:spPr>
          <a:xfrm>
            <a:off x="8558527" y="3284752"/>
            <a:ext cx="1219187" cy="369332"/>
          </a:xfrm>
          <a:prstGeom prst="rect">
            <a:avLst/>
          </a:prstGeom>
          <a:noFill/>
        </p:spPr>
        <p:txBody>
          <a:bodyPr wrap="square" rtlCol="0">
            <a:spAutoFit/>
          </a:bodyPr>
          <a:lstStyle/>
          <a:p>
            <a:r>
              <a:rPr lang="en-US" dirty="0"/>
              <a:t>Address 7</a:t>
            </a:r>
          </a:p>
        </p:txBody>
      </p:sp>
      <p:sp>
        <p:nvSpPr>
          <p:cNvPr id="219" name="Oval 218">
            <a:extLst>
              <a:ext uri="{FF2B5EF4-FFF2-40B4-BE49-F238E27FC236}">
                <a16:creationId xmlns:a16="http://schemas.microsoft.com/office/drawing/2014/main" id="{481CDFBD-82D7-455C-955E-0F90BE5170AB}"/>
              </a:ext>
            </a:extLst>
          </p:cNvPr>
          <p:cNvSpPr/>
          <p:nvPr/>
        </p:nvSpPr>
        <p:spPr>
          <a:xfrm>
            <a:off x="4746953" y="1420240"/>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C99A5B4-CAC9-480C-92EA-D1C5F0B2EBAF}"/>
              </a:ext>
            </a:extLst>
          </p:cNvPr>
          <p:cNvSpPr/>
          <p:nvPr/>
        </p:nvSpPr>
        <p:spPr>
          <a:xfrm>
            <a:off x="4125574" y="2779123"/>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C4BE848-8589-41F1-82B6-13C53746DF87}"/>
              </a:ext>
            </a:extLst>
          </p:cNvPr>
          <p:cNvSpPr/>
          <p:nvPr/>
        </p:nvSpPr>
        <p:spPr>
          <a:xfrm>
            <a:off x="5343168" y="2800935"/>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62A3A09E-6CFA-4C2A-B8CB-5B29FCDF4182}"/>
              </a:ext>
            </a:extLst>
          </p:cNvPr>
          <p:cNvSpPr/>
          <p:nvPr/>
        </p:nvSpPr>
        <p:spPr>
          <a:xfrm>
            <a:off x="5343168" y="1063630"/>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8940D09-C866-4D57-99A4-70B232DED26C}"/>
              </a:ext>
            </a:extLst>
          </p:cNvPr>
          <p:cNvSpPr/>
          <p:nvPr/>
        </p:nvSpPr>
        <p:spPr>
          <a:xfrm>
            <a:off x="6807636" y="4211352"/>
            <a:ext cx="218305" cy="175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0D27E39-38A6-4189-B372-B3E571E299D4}"/>
              </a:ext>
            </a:extLst>
          </p:cNvPr>
          <p:cNvSpPr txBox="1"/>
          <p:nvPr/>
        </p:nvSpPr>
        <p:spPr>
          <a:xfrm>
            <a:off x="7068180" y="4102630"/>
            <a:ext cx="2733037" cy="369332"/>
          </a:xfrm>
          <a:prstGeom prst="rect">
            <a:avLst/>
          </a:prstGeom>
          <a:noFill/>
        </p:spPr>
        <p:txBody>
          <a:bodyPr wrap="square" rtlCol="0">
            <a:spAutoFit/>
          </a:bodyPr>
          <a:lstStyle/>
          <a:p>
            <a:r>
              <a:rPr lang="en-US" dirty="0"/>
              <a:t>A blue bubble is a ‘1’</a:t>
            </a:r>
          </a:p>
        </p:txBody>
      </p:sp>
      <p:sp>
        <p:nvSpPr>
          <p:cNvPr id="224" name="Oval 223">
            <a:extLst>
              <a:ext uri="{FF2B5EF4-FFF2-40B4-BE49-F238E27FC236}">
                <a16:creationId xmlns:a16="http://schemas.microsoft.com/office/drawing/2014/main" id="{DE97D07C-81BF-47DE-B392-E0F8A4266390}"/>
              </a:ext>
            </a:extLst>
          </p:cNvPr>
          <p:cNvSpPr/>
          <p:nvPr/>
        </p:nvSpPr>
        <p:spPr>
          <a:xfrm>
            <a:off x="6807636" y="4659898"/>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98DDC15C-6DE8-4883-8ED4-83A613197485}"/>
              </a:ext>
            </a:extLst>
          </p:cNvPr>
          <p:cNvSpPr txBox="1"/>
          <p:nvPr/>
        </p:nvSpPr>
        <p:spPr>
          <a:xfrm>
            <a:off x="7068180" y="4551176"/>
            <a:ext cx="2733037" cy="369332"/>
          </a:xfrm>
          <a:prstGeom prst="rect">
            <a:avLst/>
          </a:prstGeom>
          <a:noFill/>
        </p:spPr>
        <p:txBody>
          <a:bodyPr wrap="square" rtlCol="0">
            <a:spAutoFit/>
          </a:bodyPr>
          <a:lstStyle/>
          <a:p>
            <a:r>
              <a:rPr lang="en-US" dirty="0"/>
              <a:t>An orange circle is a ‘0’</a:t>
            </a:r>
          </a:p>
        </p:txBody>
      </p:sp>
      <p:sp>
        <p:nvSpPr>
          <p:cNvPr id="226" name="Oval 225">
            <a:extLst>
              <a:ext uri="{FF2B5EF4-FFF2-40B4-BE49-F238E27FC236}">
                <a16:creationId xmlns:a16="http://schemas.microsoft.com/office/drawing/2014/main" id="{71888E4C-6291-4575-ABF8-59801C236921}"/>
              </a:ext>
            </a:extLst>
          </p:cNvPr>
          <p:cNvSpPr/>
          <p:nvPr/>
        </p:nvSpPr>
        <p:spPr>
          <a:xfrm>
            <a:off x="4125574" y="1055269"/>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5FCDECC-ECC7-49E3-A625-39C669BAD4E0}"/>
              </a:ext>
            </a:extLst>
          </p:cNvPr>
          <p:cNvSpPr/>
          <p:nvPr/>
        </p:nvSpPr>
        <p:spPr>
          <a:xfrm>
            <a:off x="4746953" y="1041314"/>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6EF37CE9-DD3A-406E-A7CF-1C5F72D8D5BC}"/>
              </a:ext>
            </a:extLst>
          </p:cNvPr>
          <p:cNvSpPr/>
          <p:nvPr/>
        </p:nvSpPr>
        <p:spPr>
          <a:xfrm>
            <a:off x="5343168" y="1428530"/>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1948B6EC-A49F-480D-B880-336581723F88}"/>
              </a:ext>
            </a:extLst>
          </p:cNvPr>
          <p:cNvSpPr/>
          <p:nvPr/>
        </p:nvSpPr>
        <p:spPr>
          <a:xfrm>
            <a:off x="4125574" y="1409475"/>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2F6B916-99C2-43C9-A0F6-A4DAE452CA87}"/>
              </a:ext>
            </a:extLst>
          </p:cNvPr>
          <p:cNvSpPr/>
          <p:nvPr/>
        </p:nvSpPr>
        <p:spPr>
          <a:xfrm>
            <a:off x="5343168" y="1754799"/>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AE77C2EE-B279-4F14-AADF-27AA332283BB}"/>
              </a:ext>
            </a:extLst>
          </p:cNvPr>
          <p:cNvSpPr/>
          <p:nvPr/>
        </p:nvSpPr>
        <p:spPr>
          <a:xfrm>
            <a:off x="4746953" y="1754799"/>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78EF1629-08C8-4988-B01A-BEB2C84E22E1}"/>
              </a:ext>
            </a:extLst>
          </p:cNvPr>
          <p:cNvSpPr/>
          <p:nvPr/>
        </p:nvSpPr>
        <p:spPr>
          <a:xfrm>
            <a:off x="4125574" y="1754799"/>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A59F964C-2202-48CA-9C01-3B6C80FDBC16}"/>
              </a:ext>
            </a:extLst>
          </p:cNvPr>
          <p:cNvSpPr/>
          <p:nvPr/>
        </p:nvSpPr>
        <p:spPr>
          <a:xfrm>
            <a:off x="5343168" y="2100616"/>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C6234149-0CE1-4D30-9591-6DF6CEA05C9A}"/>
              </a:ext>
            </a:extLst>
          </p:cNvPr>
          <p:cNvSpPr/>
          <p:nvPr/>
        </p:nvSpPr>
        <p:spPr>
          <a:xfrm>
            <a:off x="4746953" y="2100616"/>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FDF1ED6E-B187-4206-A386-4B987E7F138B}"/>
              </a:ext>
            </a:extLst>
          </p:cNvPr>
          <p:cNvSpPr/>
          <p:nvPr/>
        </p:nvSpPr>
        <p:spPr>
          <a:xfrm>
            <a:off x="4125574" y="2100616"/>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5494BDE-22B9-41CE-9200-7747E1C3F7B6}"/>
              </a:ext>
            </a:extLst>
          </p:cNvPr>
          <p:cNvSpPr/>
          <p:nvPr/>
        </p:nvSpPr>
        <p:spPr>
          <a:xfrm>
            <a:off x="5343168" y="2455770"/>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896645B8-C75F-49DD-818A-2115B61D78AD}"/>
              </a:ext>
            </a:extLst>
          </p:cNvPr>
          <p:cNvSpPr/>
          <p:nvPr/>
        </p:nvSpPr>
        <p:spPr>
          <a:xfrm>
            <a:off x="4746953" y="2455770"/>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A7A59CA5-3C25-455E-8B09-79E2485ADDC0}"/>
              </a:ext>
            </a:extLst>
          </p:cNvPr>
          <p:cNvSpPr/>
          <p:nvPr/>
        </p:nvSpPr>
        <p:spPr>
          <a:xfrm>
            <a:off x="4125574" y="2455770"/>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DBACDBAA-FC71-47ED-999E-41A54C869C26}"/>
              </a:ext>
            </a:extLst>
          </p:cNvPr>
          <p:cNvSpPr/>
          <p:nvPr/>
        </p:nvSpPr>
        <p:spPr>
          <a:xfrm>
            <a:off x="5343168" y="3158954"/>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D49578F-FB0C-4609-A25D-2091EE424A3D}"/>
              </a:ext>
            </a:extLst>
          </p:cNvPr>
          <p:cNvSpPr/>
          <p:nvPr/>
        </p:nvSpPr>
        <p:spPr>
          <a:xfrm>
            <a:off x="4746953" y="3158954"/>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35B17DBF-4874-4AA9-92FE-78A70737C480}"/>
              </a:ext>
            </a:extLst>
          </p:cNvPr>
          <p:cNvSpPr/>
          <p:nvPr/>
        </p:nvSpPr>
        <p:spPr>
          <a:xfrm>
            <a:off x="4125574" y="3158954"/>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3E364F7E-9762-4F00-B1C0-8F87B29B0423}"/>
              </a:ext>
            </a:extLst>
          </p:cNvPr>
          <p:cNvSpPr/>
          <p:nvPr/>
        </p:nvSpPr>
        <p:spPr>
          <a:xfrm>
            <a:off x="5343168" y="3477147"/>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295A7A92-45E9-4472-A3F5-179626AD0A7C}"/>
              </a:ext>
            </a:extLst>
          </p:cNvPr>
          <p:cNvSpPr/>
          <p:nvPr/>
        </p:nvSpPr>
        <p:spPr>
          <a:xfrm>
            <a:off x="4746953" y="3477147"/>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9821B766-C59E-4B4A-80B2-311ED5A26257}"/>
              </a:ext>
            </a:extLst>
          </p:cNvPr>
          <p:cNvSpPr/>
          <p:nvPr/>
        </p:nvSpPr>
        <p:spPr>
          <a:xfrm>
            <a:off x="4125574" y="3477147"/>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6D28ECF3-F828-41E8-91F5-EA0DE519CCE8}"/>
              </a:ext>
            </a:extLst>
          </p:cNvPr>
          <p:cNvSpPr/>
          <p:nvPr/>
        </p:nvSpPr>
        <p:spPr>
          <a:xfrm>
            <a:off x="4746953" y="2790458"/>
            <a:ext cx="218305" cy="17520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2DD1C0-0336-4EC9-BF31-9841879ADB3F}"/>
              </a:ext>
            </a:extLst>
          </p:cNvPr>
          <p:cNvSpPr/>
          <p:nvPr/>
        </p:nvSpPr>
        <p:spPr>
          <a:xfrm>
            <a:off x="223520" y="35416"/>
            <a:ext cx="6096000" cy="369332"/>
          </a:xfrm>
          <a:prstGeom prst="rect">
            <a:avLst/>
          </a:prstGeom>
        </p:spPr>
        <p:txBody>
          <a:bodyPr>
            <a:spAutoFit/>
          </a:bodyPr>
          <a:lstStyle/>
          <a:p>
            <a:r>
              <a:rPr lang="en-US" dirty="0"/>
              <a:t>Problem III part 2</a:t>
            </a:r>
          </a:p>
        </p:txBody>
      </p:sp>
      <p:sp>
        <p:nvSpPr>
          <p:cNvPr id="246" name="Rectangle 245">
            <a:extLst>
              <a:ext uri="{FF2B5EF4-FFF2-40B4-BE49-F238E27FC236}">
                <a16:creationId xmlns:a16="http://schemas.microsoft.com/office/drawing/2014/main" id="{E2A04993-D3D0-4EAC-9267-969D1F1DBE5A}"/>
              </a:ext>
            </a:extLst>
          </p:cNvPr>
          <p:cNvSpPr/>
          <p:nvPr/>
        </p:nvSpPr>
        <p:spPr>
          <a:xfrm>
            <a:off x="10822084" y="20280"/>
            <a:ext cx="1369916" cy="369332"/>
          </a:xfrm>
          <a:prstGeom prst="rect">
            <a:avLst/>
          </a:prstGeom>
        </p:spPr>
        <p:txBody>
          <a:bodyPr wrap="square">
            <a:spAutoFit/>
          </a:bodyPr>
          <a:lstStyle/>
          <a:p>
            <a:r>
              <a:rPr lang="en-US" dirty="0"/>
              <a:t>Greg Bolling</a:t>
            </a:r>
          </a:p>
        </p:txBody>
      </p:sp>
    </p:spTree>
    <p:extLst>
      <p:ext uri="{BB962C8B-B14F-4D97-AF65-F5344CB8AC3E}">
        <p14:creationId xmlns:p14="http://schemas.microsoft.com/office/powerpoint/2010/main" val="1351124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1381</Words>
  <Application>Microsoft Office PowerPoint</Application>
  <PresentationFormat>Widescreen</PresentationFormat>
  <Paragraphs>405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Bolling</dc:creator>
  <cp:lastModifiedBy>Gregory Bolling</cp:lastModifiedBy>
  <cp:revision>20</cp:revision>
  <dcterms:created xsi:type="dcterms:W3CDTF">2020-04-04T22:58:49Z</dcterms:created>
  <dcterms:modified xsi:type="dcterms:W3CDTF">2020-04-05T01:40:07Z</dcterms:modified>
</cp:coreProperties>
</file>