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1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7436" autoAdjust="0"/>
  </p:normalViewPr>
  <p:slideViewPr>
    <p:cSldViewPr snapToGrid="0">
      <p:cViewPr varScale="1">
        <p:scale>
          <a:sx n="106" d="100"/>
          <a:sy n="106" d="100"/>
        </p:scale>
        <p:origin x="126" y="18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491D-2862-4E53-A6B6-95F6CBC99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2B19D4-4250-4244-B213-8DBB56FF06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E65C1B-9CFA-458E-A09F-BBA048BE0B09}"/>
              </a:ext>
            </a:extLst>
          </p:cNvPr>
          <p:cNvSpPr>
            <a:spLocks noGrp="1"/>
          </p:cNvSpPr>
          <p:nvPr>
            <p:ph type="dt" sz="half" idx="10"/>
          </p:nvPr>
        </p:nvSpPr>
        <p:spPr/>
        <p:txBody>
          <a:bodyPr/>
          <a:lstStyle/>
          <a:p>
            <a:fld id="{9F366E39-F635-4A08-BF1D-6608F69FD198}" type="datetimeFigureOut">
              <a:rPr lang="en-US" smtClean="0"/>
              <a:t>10/10/2021</a:t>
            </a:fld>
            <a:endParaRPr lang="en-US"/>
          </a:p>
        </p:txBody>
      </p:sp>
      <p:sp>
        <p:nvSpPr>
          <p:cNvPr id="5" name="Footer Placeholder 4">
            <a:extLst>
              <a:ext uri="{FF2B5EF4-FFF2-40B4-BE49-F238E27FC236}">
                <a16:creationId xmlns:a16="http://schemas.microsoft.com/office/drawing/2014/main" id="{86071E8A-8C6B-42CD-BA12-DA87C77EE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57543-6237-47A5-97CA-0AFCABDBB24B}"/>
              </a:ext>
            </a:extLst>
          </p:cNvPr>
          <p:cNvSpPr>
            <a:spLocks noGrp="1"/>
          </p:cNvSpPr>
          <p:nvPr>
            <p:ph type="sldNum" sz="quarter" idx="12"/>
          </p:nvPr>
        </p:nvSpPr>
        <p:spPr/>
        <p:txBody>
          <a:bodyPr/>
          <a:lstStyle/>
          <a:p>
            <a:fld id="{B09A7765-2D98-49FE-A21B-E8187C333BB3}" type="slidenum">
              <a:rPr lang="en-US" smtClean="0"/>
              <a:t>‹#›</a:t>
            </a:fld>
            <a:endParaRPr lang="en-US"/>
          </a:p>
        </p:txBody>
      </p:sp>
    </p:spTree>
    <p:extLst>
      <p:ext uri="{BB962C8B-B14F-4D97-AF65-F5344CB8AC3E}">
        <p14:creationId xmlns:p14="http://schemas.microsoft.com/office/powerpoint/2010/main" val="43209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2C0A-5117-480F-B2A1-C1CC432B87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502280-0703-43FE-AF83-C8104BDFB7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E70FD-F74B-4BA5-9FD2-A3E5BD915733}"/>
              </a:ext>
            </a:extLst>
          </p:cNvPr>
          <p:cNvSpPr>
            <a:spLocks noGrp="1"/>
          </p:cNvSpPr>
          <p:nvPr>
            <p:ph type="dt" sz="half" idx="10"/>
          </p:nvPr>
        </p:nvSpPr>
        <p:spPr/>
        <p:txBody>
          <a:bodyPr/>
          <a:lstStyle/>
          <a:p>
            <a:fld id="{9F366E39-F635-4A08-BF1D-6608F69FD198}" type="datetimeFigureOut">
              <a:rPr lang="en-US" smtClean="0"/>
              <a:t>10/10/2021</a:t>
            </a:fld>
            <a:endParaRPr lang="en-US"/>
          </a:p>
        </p:txBody>
      </p:sp>
      <p:sp>
        <p:nvSpPr>
          <p:cNvPr id="5" name="Footer Placeholder 4">
            <a:extLst>
              <a:ext uri="{FF2B5EF4-FFF2-40B4-BE49-F238E27FC236}">
                <a16:creationId xmlns:a16="http://schemas.microsoft.com/office/drawing/2014/main" id="{19342A08-8AB4-41FC-93B4-75FE9C0C8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B0D6F-B632-4E80-A6BE-FA9CC832D2A8}"/>
              </a:ext>
            </a:extLst>
          </p:cNvPr>
          <p:cNvSpPr>
            <a:spLocks noGrp="1"/>
          </p:cNvSpPr>
          <p:nvPr>
            <p:ph type="sldNum" sz="quarter" idx="12"/>
          </p:nvPr>
        </p:nvSpPr>
        <p:spPr/>
        <p:txBody>
          <a:bodyPr/>
          <a:lstStyle/>
          <a:p>
            <a:fld id="{B09A7765-2D98-49FE-A21B-E8187C333BB3}" type="slidenum">
              <a:rPr lang="en-US" smtClean="0"/>
              <a:t>‹#›</a:t>
            </a:fld>
            <a:endParaRPr lang="en-US"/>
          </a:p>
        </p:txBody>
      </p:sp>
    </p:spTree>
    <p:extLst>
      <p:ext uri="{BB962C8B-B14F-4D97-AF65-F5344CB8AC3E}">
        <p14:creationId xmlns:p14="http://schemas.microsoft.com/office/powerpoint/2010/main" val="1112488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26D6F8-F618-43C7-8730-7FA4E8612C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7223BD-EAE9-436E-AA4B-BDC8285F74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C5F30-05BC-4D98-9E87-7965E1719874}"/>
              </a:ext>
            </a:extLst>
          </p:cNvPr>
          <p:cNvSpPr>
            <a:spLocks noGrp="1"/>
          </p:cNvSpPr>
          <p:nvPr>
            <p:ph type="dt" sz="half" idx="10"/>
          </p:nvPr>
        </p:nvSpPr>
        <p:spPr/>
        <p:txBody>
          <a:bodyPr/>
          <a:lstStyle/>
          <a:p>
            <a:fld id="{9F366E39-F635-4A08-BF1D-6608F69FD198}" type="datetimeFigureOut">
              <a:rPr lang="en-US" smtClean="0"/>
              <a:t>10/10/2021</a:t>
            </a:fld>
            <a:endParaRPr lang="en-US"/>
          </a:p>
        </p:txBody>
      </p:sp>
      <p:sp>
        <p:nvSpPr>
          <p:cNvPr id="5" name="Footer Placeholder 4">
            <a:extLst>
              <a:ext uri="{FF2B5EF4-FFF2-40B4-BE49-F238E27FC236}">
                <a16:creationId xmlns:a16="http://schemas.microsoft.com/office/drawing/2014/main" id="{C2D4F15C-332C-4413-8163-5ED5F14C9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C97EE-A640-4CB2-80D8-60F129DE33F2}"/>
              </a:ext>
            </a:extLst>
          </p:cNvPr>
          <p:cNvSpPr>
            <a:spLocks noGrp="1"/>
          </p:cNvSpPr>
          <p:nvPr>
            <p:ph type="sldNum" sz="quarter" idx="12"/>
          </p:nvPr>
        </p:nvSpPr>
        <p:spPr/>
        <p:txBody>
          <a:bodyPr/>
          <a:lstStyle/>
          <a:p>
            <a:fld id="{B09A7765-2D98-49FE-A21B-E8187C333BB3}" type="slidenum">
              <a:rPr lang="en-US" smtClean="0"/>
              <a:t>‹#›</a:t>
            </a:fld>
            <a:endParaRPr lang="en-US"/>
          </a:p>
        </p:txBody>
      </p:sp>
    </p:spTree>
    <p:extLst>
      <p:ext uri="{BB962C8B-B14F-4D97-AF65-F5344CB8AC3E}">
        <p14:creationId xmlns:p14="http://schemas.microsoft.com/office/powerpoint/2010/main" val="298481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E301-FAC9-4ACD-A91B-B777CBF3A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612128-4A32-4D6B-8BB6-34F708566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A24AC-240E-403F-80D2-863B92C49ADD}"/>
              </a:ext>
            </a:extLst>
          </p:cNvPr>
          <p:cNvSpPr>
            <a:spLocks noGrp="1"/>
          </p:cNvSpPr>
          <p:nvPr>
            <p:ph type="dt" sz="half" idx="10"/>
          </p:nvPr>
        </p:nvSpPr>
        <p:spPr/>
        <p:txBody>
          <a:bodyPr/>
          <a:lstStyle/>
          <a:p>
            <a:fld id="{9F366E39-F635-4A08-BF1D-6608F69FD198}" type="datetimeFigureOut">
              <a:rPr lang="en-US" smtClean="0"/>
              <a:t>10/10/2021</a:t>
            </a:fld>
            <a:endParaRPr lang="en-US"/>
          </a:p>
        </p:txBody>
      </p:sp>
      <p:sp>
        <p:nvSpPr>
          <p:cNvPr id="5" name="Footer Placeholder 4">
            <a:extLst>
              <a:ext uri="{FF2B5EF4-FFF2-40B4-BE49-F238E27FC236}">
                <a16:creationId xmlns:a16="http://schemas.microsoft.com/office/drawing/2014/main" id="{CE5AA149-56B8-4400-89E7-4393CA81A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25EBA-F44F-4659-BD34-2157736E5440}"/>
              </a:ext>
            </a:extLst>
          </p:cNvPr>
          <p:cNvSpPr>
            <a:spLocks noGrp="1"/>
          </p:cNvSpPr>
          <p:nvPr>
            <p:ph type="sldNum" sz="quarter" idx="12"/>
          </p:nvPr>
        </p:nvSpPr>
        <p:spPr/>
        <p:txBody>
          <a:bodyPr/>
          <a:lstStyle/>
          <a:p>
            <a:fld id="{B09A7765-2D98-49FE-A21B-E8187C333BB3}" type="slidenum">
              <a:rPr lang="en-US" smtClean="0"/>
              <a:t>‹#›</a:t>
            </a:fld>
            <a:endParaRPr lang="en-US"/>
          </a:p>
        </p:txBody>
      </p:sp>
    </p:spTree>
    <p:extLst>
      <p:ext uri="{BB962C8B-B14F-4D97-AF65-F5344CB8AC3E}">
        <p14:creationId xmlns:p14="http://schemas.microsoft.com/office/powerpoint/2010/main" val="2030280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7274-2C48-4EA8-A0F3-5F6DF53A3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1F007F-F370-433E-8C8B-82BFA9F6E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82958A-5076-4A0A-A9D2-359789E3F794}"/>
              </a:ext>
            </a:extLst>
          </p:cNvPr>
          <p:cNvSpPr>
            <a:spLocks noGrp="1"/>
          </p:cNvSpPr>
          <p:nvPr>
            <p:ph type="dt" sz="half" idx="10"/>
          </p:nvPr>
        </p:nvSpPr>
        <p:spPr/>
        <p:txBody>
          <a:bodyPr/>
          <a:lstStyle/>
          <a:p>
            <a:fld id="{9F366E39-F635-4A08-BF1D-6608F69FD198}" type="datetimeFigureOut">
              <a:rPr lang="en-US" smtClean="0"/>
              <a:t>10/10/2021</a:t>
            </a:fld>
            <a:endParaRPr lang="en-US"/>
          </a:p>
        </p:txBody>
      </p:sp>
      <p:sp>
        <p:nvSpPr>
          <p:cNvPr id="5" name="Footer Placeholder 4">
            <a:extLst>
              <a:ext uri="{FF2B5EF4-FFF2-40B4-BE49-F238E27FC236}">
                <a16:creationId xmlns:a16="http://schemas.microsoft.com/office/drawing/2014/main" id="{79EE9FC3-E776-4192-AA44-1D17E9C23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58DCF-5AFD-49AE-BBF9-70E80EEB522A}"/>
              </a:ext>
            </a:extLst>
          </p:cNvPr>
          <p:cNvSpPr>
            <a:spLocks noGrp="1"/>
          </p:cNvSpPr>
          <p:nvPr>
            <p:ph type="sldNum" sz="quarter" idx="12"/>
          </p:nvPr>
        </p:nvSpPr>
        <p:spPr/>
        <p:txBody>
          <a:bodyPr/>
          <a:lstStyle/>
          <a:p>
            <a:fld id="{B09A7765-2D98-49FE-A21B-E8187C333BB3}" type="slidenum">
              <a:rPr lang="en-US" smtClean="0"/>
              <a:t>‹#›</a:t>
            </a:fld>
            <a:endParaRPr lang="en-US"/>
          </a:p>
        </p:txBody>
      </p:sp>
    </p:spTree>
    <p:extLst>
      <p:ext uri="{BB962C8B-B14F-4D97-AF65-F5344CB8AC3E}">
        <p14:creationId xmlns:p14="http://schemas.microsoft.com/office/powerpoint/2010/main" val="102355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C4D2-2860-4A44-AC7F-D5EA6D2742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76D83F-2D99-46A5-AEB3-0785D81FF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582E69-2104-4243-8E73-B40E41131E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00F99B-87D0-41E4-BC0E-0F95DEBB7FA5}"/>
              </a:ext>
            </a:extLst>
          </p:cNvPr>
          <p:cNvSpPr>
            <a:spLocks noGrp="1"/>
          </p:cNvSpPr>
          <p:nvPr>
            <p:ph type="dt" sz="half" idx="10"/>
          </p:nvPr>
        </p:nvSpPr>
        <p:spPr/>
        <p:txBody>
          <a:bodyPr/>
          <a:lstStyle/>
          <a:p>
            <a:fld id="{9F366E39-F635-4A08-BF1D-6608F69FD198}" type="datetimeFigureOut">
              <a:rPr lang="en-US" smtClean="0"/>
              <a:t>10/10/2021</a:t>
            </a:fld>
            <a:endParaRPr lang="en-US"/>
          </a:p>
        </p:txBody>
      </p:sp>
      <p:sp>
        <p:nvSpPr>
          <p:cNvPr id="6" name="Footer Placeholder 5">
            <a:extLst>
              <a:ext uri="{FF2B5EF4-FFF2-40B4-BE49-F238E27FC236}">
                <a16:creationId xmlns:a16="http://schemas.microsoft.com/office/drawing/2014/main" id="{B35674B6-AABA-4CE0-89F3-B1B769258D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51E8E-191A-47D8-8099-758707B59333}"/>
              </a:ext>
            </a:extLst>
          </p:cNvPr>
          <p:cNvSpPr>
            <a:spLocks noGrp="1"/>
          </p:cNvSpPr>
          <p:nvPr>
            <p:ph type="sldNum" sz="quarter" idx="12"/>
          </p:nvPr>
        </p:nvSpPr>
        <p:spPr/>
        <p:txBody>
          <a:bodyPr/>
          <a:lstStyle/>
          <a:p>
            <a:fld id="{B09A7765-2D98-49FE-A21B-E8187C333BB3}" type="slidenum">
              <a:rPr lang="en-US" smtClean="0"/>
              <a:t>‹#›</a:t>
            </a:fld>
            <a:endParaRPr lang="en-US"/>
          </a:p>
        </p:txBody>
      </p:sp>
    </p:spTree>
    <p:extLst>
      <p:ext uri="{BB962C8B-B14F-4D97-AF65-F5344CB8AC3E}">
        <p14:creationId xmlns:p14="http://schemas.microsoft.com/office/powerpoint/2010/main" val="358605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C4BE-8AF5-46F9-A58B-534FF62262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B7F273-5372-495D-94D7-A7BF388CA1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4911F9-F64E-4BF3-B7E4-F86002BFE9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322CD4-C458-48DA-8520-479F2AFAD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8BA6E7-57BD-43D7-9DAA-C6124BD755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CDC0E1-3D79-4630-99D9-238D7CD01C1C}"/>
              </a:ext>
            </a:extLst>
          </p:cNvPr>
          <p:cNvSpPr>
            <a:spLocks noGrp="1"/>
          </p:cNvSpPr>
          <p:nvPr>
            <p:ph type="dt" sz="half" idx="10"/>
          </p:nvPr>
        </p:nvSpPr>
        <p:spPr/>
        <p:txBody>
          <a:bodyPr/>
          <a:lstStyle/>
          <a:p>
            <a:fld id="{9F366E39-F635-4A08-BF1D-6608F69FD198}" type="datetimeFigureOut">
              <a:rPr lang="en-US" smtClean="0"/>
              <a:t>10/10/2021</a:t>
            </a:fld>
            <a:endParaRPr lang="en-US"/>
          </a:p>
        </p:txBody>
      </p:sp>
      <p:sp>
        <p:nvSpPr>
          <p:cNvPr id="8" name="Footer Placeholder 7">
            <a:extLst>
              <a:ext uri="{FF2B5EF4-FFF2-40B4-BE49-F238E27FC236}">
                <a16:creationId xmlns:a16="http://schemas.microsoft.com/office/drawing/2014/main" id="{CF47B1D4-36CF-49EB-B291-B085FE41CD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5C6322-0DAF-4BEF-9451-8FD6252E0446}"/>
              </a:ext>
            </a:extLst>
          </p:cNvPr>
          <p:cNvSpPr>
            <a:spLocks noGrp="1"/>
          </p:cNvSpPr>
          <p:nvPr>
            <p:ph type="sldNum" sz="quarter" idx="12"/>
          </p:nvPr>
        </p:nvSpPr>
        <p:spPr/>
        <p:txBody>
          <a:bodyPr/>
          <a:lstStyle/>
          <a:p>
            <a:fld id="{B09A7765-2D98-49FE-A21B-E8187C333BB3}" type="slidenum">
              <a:rPr lang="en-US" smtClean="0"/>
              <a:t>‹#›</a:t>
            </a:fld>
            <a:endParaRPr lang="en-US"/>
          </a:p>
        </p:txBody>
      </p:sp>
    </p:spTree>
    <p:extLst>
      <p:ext uri="{BB962C8B-B14F-4D97-AF65-F5344CB8AC3E}">
        <p14:creationId xmlns:p14="http://schemas.microsoft.com/office/powerpoint/2010/main" val="49164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5FE2-16FE-472E-8909-5973C80A0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E21B31-880A-4D48-877A-20CF67399D91}"/>
              </a:ext>
            </a:extLst>
          </p:cNvPr>
          <p:cNvSpPr>
            <a:spLocks noGrp="1"/>
          </p:cNvSpPr>
          <p:nvPr>
            <p:ph type="dt" sz="half" idx="10"/>
          </p:nvPr>
        </p:nvSpPr>
        <p:spPr/>
        <p:txBody>
          <a:bodyPr/>
          <a:lstStyle/>
          <a:p>
            <a:fld id="{9F366E39-F635-4A08-BF1D-6608F69FD198}" type="datetimeFigureOut">
              <a:rPr lang="en-US" smtClean="0"/>
              <a:t>10/10/2021</a:t>
            </a:fld>
            <a:endParaRPr lang="en-US"/>
          </a:p>
        </p:txBody>
      </p:sp>
      <p:sp>
        <p:nvSpPr>
          <p:cNvPr id="4" name="Footer Placeholder 3">
            <a:extLst>
              <a:ext uri="{FF2B5EF4-FFF2-40B4-BE49-F238E27FC236}">
                <a16:creationId xmlns:a16="http://schemas.microsoft.com/office/drawing/2014/main" id="{DFAF73B1-B784-45E7-B523-8AB12B1DD9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04CD3C-BD26-4AD8-8F95-2008DF37B257}"/>
              </a:ext>
            </a:extLst>
          </p:cNvPr>
          <p:cNvSpPr>
            <a:spLocks noGrp="1"/>
          </p:cNvSpPr>
          <p:nvPr>
            <p:ph type="sldNum" sz="quarter" idx="12"/>
          </p:nvPr>
        </p:nvSpPr>
        <p:spPr/>
        <p:txBody>
          <a:bodyPr/>
          <a:lstStyle/>
          <a:p>
            <a:fld id="{B09A7765-2D98-49FE-A21B-E8187C333BB3}" type="slidenum">
              <a:rPr lang="en-US" smtClean="0"/>
              <a:t>‹#›</a:t>
            </a:fld>
            <a:endParaRPr lang="en-US"/>
          </a:p>
        </p:txBody>
      </p:sp>
    </p:spTree>
    <p:extLst>
      <p:ext uri="{BB962C8B-B14F-4D97-AF65-F5344CB8AC3E}">
        <p14:creationId xmlns:p14="http://schemas.microsoft.com/office/powerpoint/2010/main" val="130762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44226A-44E1-4B9A-A476-885AB8CC9F3A}"/>
              </a:ext>
            </a:extLst>
          </p:cNvPr>
          <p:cNvSpPr>
            <a:spLocks noGrp="1"/>
          </p:cNvSpPr>
          <p:nvPr>
            <p:ph type="dt" sz="half" idx="10"/>
          </p:nvPr>
        </p:nvSpPr>
        <p:spPr/>
        <p:txBody>
          <a:bodyPr/>
          <a:lstStyle/>
          <a:p>
            <a:fld id="{9F366E39-F635-4A08-BF1D-6608F69FD198}" type="datetimeFigureOut">
              <a:rPr lang="en-US" smtClean="0"/>
              <a:t>10/10/2021</a:t>
            </a:fld>
            <a:endParaRPr lang="en-US"/>
          </a:p>
        </p:txBody>
      </p:sp>
      <p:sp>
        <p:nvSpPr>
          <p:cNvPr id="3" name="Footer Placeholder 2">
            <a:extLst>
              <a:ext uri="{FF2B5EF4-FFF2-40B4-BE49-F238E27FC236}">
                <a16:creationId xmlns:a16="http://schemas.microsoft.com/office/drawing/2014/main" id="{69AB39F1-B487-40C8-AD38-01B5BE2868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AAB562-FEF4-48CC-B7DA-03C8E5708150}"/>
              </a:ext>
            </a:extLst>
          </p:cNvPr>
          <p:cNvSpPr>
            <a:spLocks noGrp="1"/>
          </p:cNvSpPr>
          <p:nvPr>
            <p:ph type="sldNum" sz="quarter" idx="12"/>
          </p:nvPr>
        </p:nvSpPr>
        <p:spPr/>
        <p:txBody>
          <a:bodyPr/>
          <a:lstStyle/>
          <a:p>
            <a:fld id="{B09A7765-2D98-49FE-A21B-E8187C333BB3}" type="slidenum">
              <a:rPr lang="en-US" smtClean="0"/>
              <a:t>‹#›</a:t>
            </a:fld>
            <a:endParaRPr lang="en-US"/>
          </a:p>
        </p:txBody>
      </p:sp>
    </p:spTree>
    <p:extLst>
      <p:ext uri="{BB962C8B-B14F-4D97-AF65-F5344CB8AC3E}">
        <p14:creationId xmlns:p14="http://schemas.microsoft.com/office/powerpoint/2010/main" val="264395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0C18-1903-4E90-873A-9B5ADB072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70D178-5323-4B19-9961-0A3E43CEB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1C4BE0-ED1B-4B9C-B712-52B1CC1DA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D3023-5B34-40FF-9924-549398D26787}"/>
              </a:ext>
            </a:extLst>
          </p:cNvPr>
          <p:cNvSpPr>
            <a:spLocks noGrp="1"/>
          </p:cNvSpPr>
          <p:nvPr>
            <p:ph type="dt" sz="half" idx="10"/>
          </p:nvPr>
        </p:nvSpPr>
        <p:spPr/>
        <p:txBody>
          <a:bodyPr/>
          <a:lstStyle/>
          <a:p>
            <a:fld id="{9F366E39-F635-4A08-BF1D-6608F69FD198}" type="datetimeFigureOut">
              <a:rPr lang="en-US" smtClean="0"/>
              <a:t>10/10/2021</a:t>
            </a:fld>
            <a:endParaRPr lang="en-US"/>
          </a:p>
        </p:txBody>
      </p:sp>
      <p:sp>
        <p:nvSpPr>
          <p:cNvPr id="6" name="Footer Placeholder 5">
            <a:extLst>
              <a:ext uri="{FF2B5EF4-FFF2-40B4-BE49-F238E27FC236}">
                <a16:creationId xmlns:a16="http://schemas.microsoft.com/office/drawing/2014/main" id="{6A18D3A6-FC4A-4436-9AF0-2E083274F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04A0C-5769-4AFB-A1A3-9F8CC0AED760}"/>
              </a:ext>
            </a:extLst>
          </p:cNvPr>
          <p:cNvSpPr>
            <a:spLocks noGrp="1"/>
          </p:cNvSpPr>
          <p:nvPr>
            <p:ph type="sldNum" sz="quarter" idx="12"/>
          </p:nvPr>
        </p:nvSpPr>
        <p:spPr/>
        <p:txBody>
          <a:bodyPr/>
          <a:lstStyle/>
          <a:p>
            <a:fld id="{B09A7765-2D98-49FE-A21B-E8187C333BB3}" type="slidenum">
              <a:rPr lang="en-US" smtClean="0"/>
              <a:t>‹#›</a:t>
            </a:fld>
            <a:endParaRPr lang="en-US"/>
          </a:p>
        </p:txBody>
      </p:sp>
    </p:spTree>
    <p:extLst>
      <p:ext uri="{BB962C8B-B14F-4D97-AF65-F5344CB8AC3E}">
        <p14:creationId xmlns:p14="http://schemas.microsoft.com/office/powerpoint/2010/main" val="23275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F14B-4C50-4B83-9034-1E140C013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79519F-0D54-4E50-A5F8-E356B87CEE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AC56DA-A9C4-4E49-839B-C6D365B6A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24C7D-EC89-4204-A1EF-908AAC601CB7}"/>
              </a:ext>
            </a:extLst>
          </p:cNvPr>
          <p:cNvSpPr>
            <a:spLocks noGrp="1"/>
          </p:cNvSpPr>
          <p:nvPr>
            <p:ph type="dt" sz="half" idx="10"/>
          </p:nvPr>
        </p:nvSpPr>
        <p:spPr/>
        <p:txBody>
          <a:bodyPr/>
          <a:lstStyle/>
          <a:p>
            <a:fld id="{9F366E39-F635-4A08-BF1D-6608F69FD198}" type="datetimeFigureOut">
              <a:rPr lang="en-US" smtClean="0"/>
              <a:t>10/10/2021</a:t>
            </a:fld>
            <a:endParaRPr lang="en-US"/>
          </a:p>
        </p:txBody>
      </p:sp>
      <p:sp>
        <p:nvSpPr>
          <p:cNvPr id="6" name="Footer Placeholder 5">
            <a:extLst>
              <a:ext uri="{FF2B5EF4-FFF2-40B4-BE49-F238E27FC236}">
                <a16:creationId xmlns:a16="http://schemas.microsoft.com/office/drawing/2014/main" id="{DA4B4701-2B31-47AD-999C-5D65EF780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ACCAA-D06E-4F11-BBCD-1B42AA9C6D80}"/>
              </a:ext>
            </a:extLst>
          </p:cNvPr>
          <p:cNvSpPr>
            <a:spLocks noGrp="1"/>
          </p:cNvSpPr>
          <p:nvPr>
            <p:ph type="sldNum" sz="quarter" idx="12"/>
          </p:nvPr>
        </p:nvSpPr>
        <p:spPr/>
        <p:txBody>
          <a:bodyPr/>
          <a:lstStyle/>
          <a:p>
            <a:fld id="{B09A7765-2D98-49FE-A21B-E8187C333BB3}" type="slidenum">
              <a:rPr lang="en-US" smtClean="0"/>
              <a:t>‹#›</a:t>
            </a:fld>
            <a:endParaRPr lang="en-US"/>
          </a:p>
        </p:txBody>
      </p:sp>
    </p:spTree>
    <p:extLst>
      <p:ext uri="{BB962C8B-B14F-4D97-AF65-F5344CB8AC3E}">
        <p14:creationId xmlns:p14="http://schemas.microsoft.com/office/powerpoint/2010/main" val="359235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F55865-2771-4107-B7CE-D3E3F830E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1667E-C617-40B7-9466-5402865925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8A9CA-7D84-4051-A199-2D6C16EE54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66E39-F635-4A08-BF1D-6608F69FD198}" type="datetimeFigureOut">
              <a:rPr lang="en-US" smtClean="0"/>
              <a:t>10/10/2021</a:t>
            </a:fld>
            <a:endParaRPr lang="en-US"/>
          </a:p>
        </p:txBody>
      </p:sp>
      <p:sp>
        <p:nvSpPr>
          <p:cNvPr id="5" name="Footer Placeholder 4">
            <a:extLst>
              <a:ext uri="{FF2B5EF4-FFF2-40B4-BE49-F238E27FC236}">
                <a16:creationId xmlns:a16="http://schemas.microsoft.com/office/drawing/2014/main" id="{83548FCB-A177-45EC-9612-4CA4B1A55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F34903-478D-4B18-9C62-5F7DFB3B8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A7765-2D98-49FE-A21B-E8187C333BB3}" type="slidenum">
              <a:rPr lang="en-US" smtClean="0"/>
              <a:t>‹#›</a:t>
            </a:fld>
            <a:endParaRPr lang="en-US"/>
          </a:p>
        </p:txBody>
      </p:sp>
    </p:spTree>
    <p:extLst>
      <p:ext uri="{BB962C8B-B14F-4D97-AF65-F5344CB8AC3E}">
        <p14:creationId xmlns:p14="http://schemas.microsoft.com/office/powerpoint/2010/main" val="2647923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6183"/>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D8AF342-A4AA-4A51-BA22-46FC376A9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36" y="0"/>
            <a:ext cx="12404436" cy="73437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233E3BF-E301-42D9-8C1B-D4B13BBE5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876" y="1358167"/>
            <a:ext cx="10978248" cy="16867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D39ADF0-A236-49F6-9D1F-F81CDB20CE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6425" y="3671863"/>
            <a:ext cx="8439150" cy="838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A062F73-8755-46E7-B1ED-91E5ACD1CC1E}"/>
              </a:ext>
            </a:extLst>
          </p:cNvPr>
          <p:cNvSpPr txBox="1"/>
          <p:nvPr/>
        </p:nvSpPr>
        <p:spPr>
          <a:xfrm>
            <a:off x="2164080" y="3870960"/>
            <a:ext cx="7726680" cy="461665"/>
          </a:xfrm>
          <a:prstGeom prst="rect">
            <a:avLst/>
          </a:prstGeom>
          <a:noFill/>
        </p:spPr>
        <p:txBody>
          <a:bodyPr wrap="square">
            <a:spAutoFit/>
          </a:bodyPr>
          <a:lstStyle/>
          <a:p>
            <a:pPr algn="ctr"/>
            <a:r>
              <a:rPr lang="en-US" sz="2400" dirty="0">
                <a:solidFill>
                  <a:schemeClr val="bg1"/>
                </a:solidFill>
              </a:rPr>
              <a:t>Fear Learning and Extinction using Neuron</a:t>
            </a:r>
          </a:p>
        </p:txBody>
      </p:sp>
    </p:spTree>
    <p:extLst>
      <p:ext uri="{BB962C8B-B14F-4D97-AF65-F5344CB8AC3E}">
        <p14:creationId xmlns:p14="http://schemas.microsoft.com/office/powerpoint/2010/main" val="304983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59AD-2BC8-42E5-B29D-DCB1200B85DF}"/>
              </a:ext>
            </a:extLst>
          </p:cNvPr>
          <p:cNvSpPr>
            <a:spLocks noGrp="1"/>
          </p:cNvSpPr>
          <p:nvPr>
            <p:ph type="title"/>
          </p:nvPr>
        </p:nvSpPr>
        <p:spPr/>
        <p:txBody>
          <a:bodyPr/>
          <a:lstStyle/>
          <a:p>
            <a:r>
              <a:rPr lang="en-US" dirty="0"/>
              <a:t>What is Neuron?</a:t>
            </a:r>
          </a:p>
        </p:txBody>
      </p:sp>
      <p:sp>
        <p:nvSpPr>
          <p:cNvPr id="3" name="Content Placeholder 2">
            <a:extLst>
              <a:ext uri="{FF2B5EF4-FFF2-40B4-BE49-F238E27FC236}">
                <a16:creationId xmlns:a16="http://schemas.microsoft.com/office/drawing/2014/main" id="{77DCC3AA-439C-4E70-B0B0-83BB0C40D59D}"/>
              </a:ext>
            </a:extLst>
          </p:cNvPr>
          <p:cNvSpPr>
            <a:spLocks noGrp="1"/>
          </p:cNvSpPr>
          <p:nvPr>
            <p:ph idx="1"/>
          </p:nvPr>
        </p:nvSpPr>
        <p:spPr/>
        <p:txBody>
          <a:bodyPr/>
          <a:lstStyle/>
          <a:p>
            <a:r>
              <a:rPr lang="en-US" dirty="0"/>
              <a:t>NEURON is a simulation environment for modeling individual neurons and networks of neurons.</a:t>
            </a:r>
          </a:p>
          <a:p>
            <a:pPr lvl="1"/>
            <a:r>
              <a:rPr lang="en-US" dirty="0"/>
              <a:t>These networks can range from one to hundreds of cells. This library is what makes it possible to simulate our network.</a:t>
            </a:r>
          </a:p>
        </p:txBody>
      </p:sp>
    </p:spTree>
    <p:extLst>
      <p:ext uri="{BB962C8B-B14F-4D97-AF65-F5344CB8AC3E}">
        <p14:creationId xmlns:p14="http://schemas.microsoft.com/office/powerpoint/2010/main" val="3951121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57CF-CC34-4252-AD66-A2D95BFA3BB9}"/>
              </a:ext>
            </a:extLst>
          </p:cNvPr>
          <p:cNvSpPr>
            <a:spLocks noGrp="1"/>
          </p:cNvSpPr>
          <p:nvPr>
            <p:ph type="title"/>
          </p:nvPr>
        </p:nvSpPr>
        <p:spPr/>
        <p:txBody>
          <a:bodyPr/>
          <a:lstStyle/>
          <a:p>
            <a:r>
              <a:rPr lang="en-US" dirty="0"/>
              <a:t>What is BMTK?</a:t>
            </a:r>
          </a:p>
        </p:txBody>
      </p:sp>
      <p:sp>
        <p:nvSpPr>
          <p:cNvPr id="3" name="Content Placeholder 2">
            <a:extLst>
              <a:ext uri="{FF2B5EF4-FFF2-40B4-BE49-F238E27FC236}">
                <a16:creationId xmlns:a16="http://schemas.microsoft.com/office/drawing/2014/main" id="{D4544CB0-F8CE-4195-B917-28DB213D2FD1}"/>
              </a:ext>
            </a:extLst>
          </p:cNvPr>
          <p:cNvSpPr>
            <a:spLocks noGrp="1"/>
          </p:cNvSpPr>
          <p:nvPr>
            <p:ph idx="1"/>
          </p:nvPr>
        </p:nvSpPr>
        <p:spPr/>
        <p:txBody>
          <a:bodyPr/>
          <a:lstStyle/>
          <a:p>
            <a:r>
              <a:rPr lang="en-US" dirty="0"/>
              <a:t>The Brain Modeling Toolkit (BMTK) is a python-based software package for building, simulating and analyzing large-scale neural network models.</a:t>
            </a:r>
          </a:p>
          <a:p>
            <a:r>
              <a:rPr lang="en-US" dirty="0"/>
              <a:t>As useful as NEURON is, it can be daunting  to learn. Luckily, this python library streamlines the process of creating a network so that with just a few lines of code you can create a network and start running simulations. </a:t>
            </a:r>
          </a:p>
        </p:txBody>
      </p:sp>
    </p:spTree>
    <p:extLst>
      <p:ext uri="{BB962C8B-B14F-4D97-AF65-F5344CB8AC3E}">
        <p14:creationId xmlns:p14="http://schemas.microsoft.com/office/powerpoint/2010/main" val="325353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D11C-76F8-4150-8F17-3880C67CFA2B}"/>
              </a:ext>
            </a:extLst>
          </p:cNvPr>
          <p:cNvSpPr>
            <a:spLocks noGrp="1"/>
          </p:cNvSpPr>
          <p:nvPr>
            <p:ph type="title"/>
          </p:nvPr>
        </p:nvSpPr>
        <p:spPr/>
        <p:txBody>
          <a:bodyPr/>
          <a:lstStyle/>
          <a:p>
            <a:r>
              <a:rPr lang="en-US" dirty="0"/>
              <a:t>Why Google </a:t>
            </a:r>
            <a:r>
              <a:rPr lang="en-US" dirty="0" err="1"/>
              <a:t>Colab</a:t>
            </a:r>
            <a:r>
              <a:rPr lang="en-US" dirty="0"/>
              <a:t>?</a:t>
            </a:r>
          </a:p>
        </p:txBody>
      </p:sp>
      <p:sp>
        <p:nvSpPr>
          <p:cNvPr id="3" name="Content Placeholder 2">
            <a:extLst>
              <a:ext uri="{FF2B5EF4-FFF2-40B4-BE49-F238E27FC236}">
                <a16:creationId xmlns:a16="http://schemas.microsoft.com/office/drawing/2014/main" id="{A7610E79-BF99-4E4E-876C-436227222186}"/>
              </a:ext>
            </a:extLst>
          </p:cNvPr>
          <p:cNvSpPr>
            <a:spLocks noGrp="1"/>
          </p:cNvSpPr>
          <p:nvPr>
            <p:ph idx="1"/>
          </p:nvPr>
        </p:nvSpPr>
        <p:spPr/>
        <p:txBody>
          <a:bodyPr/>
          <a:lstStyle/>
          <a:p>
            <a:r>
              <a:rPr lang="en-US" dirty="0"/>
              <a:t>Google </a:t>
            </a:r>
            <a:r>
              <a:rPr lang="en-US" dirty="0" err="1"/>
              <a:t>Colab</a:t>
            </a:r>
            <a:r>
              <a:rPr lang="en-US" dirty="0"/>
              <a:t> allows us to create a full lesson plan with interactive code so that you don’t have to write any. </a:t>
            </a:r>
          </a:p>
          <a:p>
            <a:r>
              <a:rPr lang="en-US" dirty="0"/>
              <a:t>By just pressing Run, you can see the entire simulation in action without having to touch a thing!</a:t>
            </a:r>
          </a:p>
        </p:txBody>
      </p:sp>
      <p:pic>
        <p:nvPicPr>
          <p:cNvPr id="5" name="Picture 4" descr="Logo&#10;&#10;Description automatically generated">
            <a:extLst>
              <a:ext uri="{FF2B5EF4-FFF2-40B4-BE49-F238E27FC236}">
                <a16:creationId xmlns:a16="http://schemas.microsoft.com/office/drawing/2014/main" id="{F824A9C6-6D08-4FC3-A664-A6A738A91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180347"/>
            <a:ext cx="5513787" cy="3677653"/>
          </a:xfrm>
          <a:prstGeom prst="rect">
            <a:avLst/>
          </a:prstGeom>
        </p:spPr>
      </p:pic>
    </p:spTree>
    <p:extLst>
      <p:ext uri="{BB962C8B-B14F-4D97-AF65-F5344CB8AC3E}">
        <p14:creationId xmlns:p14="http://schemas.microsoft.com/office/powerpoint/2010/main" val="1266608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BE8F-9B95-497A-B84C-FC6E0D83B445}"/>
              </a:ext>
            </a:extLst>
          </p:cNvPr>
          <p:cNvSpPr>
            <a:spLocks noGrp="1"/>
          </p:cNvSpPr>
          <p:nvPr>
            <p:ph type="title"/>
          </p:nvPr>
        </p:nvSpPr>
        <p:spPr/>
        <p:txBody>
          <a:bodyPr/>
          <a:lstStyle/>
          <a:p>
            <a:r>
              <a:rPr lang="en-US" dirty="0"/>
              <a:t>Plan Overview</a:t>
            </a:r>
          </a:p>
        </p:txBody>
      </p:sp>
      <p:sp>
        <p:nvSpPr>
          <p:cNvPr id="3" name="Content Placeholder 2">
            <a:extLst>
              <a:ext uri="{FF2B5EF4-FFF2-40B4-BE49-F238E27FC236}">
                <a16:creationId xmlns:a16="http://schemas.microsoft.com/office/drawing/2014/main" id="{C5773826-9087-4AE3-953F-970ACCA3FB06}"/>
              </a:ext>
            </a:extLst>
          </p:cNvPr>
          <p:cNvSpPr>
            <a:spLocks noGrp="1"/>
          </p:cNvSpPr>
          <p:nvPr>
            <p:ph idx="1"/>
          </p:nvPr>
        </p:nvSpPr>
        <p:spPr/>
        <p:txBody>
          <a:bodyPr>
            <a:normAutofit/>
          </a:bodyPr>
          <a:lstStyle/>
          <a:p>
            <a:r>
              <a:rPr lang="en-US" dirty="0"/>
              <a:t>To learn how fear works in the brain, we will be creating a circuit like our brain but on a smaller scale. The brain will be given two types of input, shock and tone. </a:t>
            </a:r>
          </a:p>
          <a:p>
            <a:pPr lvl="1"/>
            <a:r>
              <a:rPr lang="en-US" dirty="0"/>
              <a:t>The brain knows to fear shock as it is painful, but it does not know to fear tone. Although, overtime the brain will learn to associate the two since they will be done in unison.</a:t>
            </a:r>
          </a:p>
          <a:p>
            <a:pPr marL="457200" lvl="1" indent="0">
              <a:buNone/>
            </a:pPr>
            <a:endParaRPr lang="en-US" dirty="0"/>
          </a:p>
        </p:txBody>
      </p:sp>
      <p:pic>
        <p:nvPicPr>
          <p:cNvPr id="5" name="Picture 4">
            <a:extLst>
              <a:ext uri="{FF2B5EF4-FFF2-40B4-BE49-F238E27FC236}">
                <a16:creationId xmlns:a16="http://schemas.microsoft.com/office/drawing/2014/main" id="{E8678598-8370-4DF1-852E-E7DEF58F6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182" y="4181138"/>
            <a:ext cx="8289636" cy="2676862"/>
          </a:xfrm>
          <a:prstGeom prst="rect">
            <a:avLst/>
          </a:prstGeom>
        </p:spPr>
      </p:pic>
    </p:spTree>
    <p:extLst>
      <p:ext uri="{BB962C8B-B14F-4D97-AF65-F5344CB8AC3E}">
        <p14:creationId xmlns:p14="http://schemas.microsoft.com/office/powerpoint/2010/main" val="417853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F790-D914-4EE6-A448-455E6E29AD64}"/>
              </a:ext>
            </a:extLst>
          </p:cNvPr>
          <p:cNvSpPr>
            <a:spLocks noGrp="1"/>
          </p:cNvSpPr>
          <p:nvPr>
            <p:ph type="title"/>
          </p:nvPr>
        </p:nvSpPr>
        <p:spPr/>
        <p:txBody>
          <a:bodyPr/>
          <a:lstStyle/>
          <a:p>
            <a:r>
              <a:rPr lang="en-US" dirty="0"/>
              <a:t>Our Network</a:t>
            </a:r>
          </a:p>
        </p:txBody>
      </p:sp>
      <p:sp>
        <p:nvSpPr>
          <p:cNvPr id="3" name="Content Placeholder 2">
            <a:extLst>
              <a:ext uri="{FF2B5EF4-FFF2-40B4-BE49-F238E27FC236}">
                <a16:creationId xmlns:a16="http://schemas.microsoft.com/office/drawing/2014/main" id="{8F2C8F68-539F-42B9-B82A-014E0150C27B}"/>
              </a:ext>
            </a:extLst>
          </p:cNvPr>
          <p:cNvSpPr>
            <a:spLocks noGrp="1"/>
          </p:cNvSpPr>
          <p:nvPr>
            <p:ph idx="1"/>
          </p:nvPr>
        </p:nvSpPr>
        <p:spPr>
          <a:xfrm>
            <a:off x="838200" y="1414145"/>
            <a:ext cx="10515600" cy="4351338"/>
          </a:xfrm>
        </p:spPr>
        <p:txBody>
          <a:bodyPr/>
          <a:lstStyle/>
          <a:p>
            <a:r>
              <a:rPr lang="en-US" dirty="0"/>
              <a:t>Our network will be modeled after this image, 10 Pyramidal cells and 2 interneurons, some pyramidal cells are connected to our tone input, and some are connected to shock. All their outputs feed into each other changing and adapting the network</a:t>
            </a:r>
          </a:p>
        </p:txBody>
      </p:sp>
      <p:pic>
        <p:nvPicPr>
          <p:cNvPr id="5" name="Picture 4">
            <a:extLst>
              <a:ext uri="{FF2B5EF4-FFF2-40B4-BE49-F238E27FC236}">
                <a16:creationId xmlns:a16="http://schemas.microsoft.com/office/drawing/2014/main" id="{8CB7CEC7-2853-4D12-9006-BE290823F4B0}"/>
              </a:ext>
            </a:extLst>
          </p:cNvPr>
          <p:cNvPicPr>
            <a:picLocks noChangeAspect="1"/>
          </p:cNvPicPr>
          <p:nvPr/>
        </p:nvPicPr>
        <p:blipFill>
          <a:blip r:embed="rId2"/>
          <a:stretch>
            <a:fillRect/>
          </a:stretch>
        </p:blipFill>
        <p:spPr>
          <a:xfrm>
            <a:off x="1126482" y="3067050"/>
            <a:ext cx="8443912" cy="3790950"/>
          </a:xfrm>
          <a:prstGeom prst="rect">
            <a:avLst/>
          </a:prstGeom>
        </p:spPr>
      </p:pic>
    </p:spTree>
    <p:extLst>
      <p:ext uri="{BB962C8B-B14F-4D97-AF65-F5344CB8AC3E}">
        <p14:creationId xmlns:p14="http://schemas.microsoft.com/office/powerpoint/2010/main" val="281826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8AA5-4507-496B-B5D1-327729A91030}"/>
              </a:ext>
            </a:extLst>
          </p:cNvPr>
          <p:cNvSpPr>
            <a:spLocks noGrp="1"/>
          </p:cNvSpPr>
          <p:nvPr>
            <p:ph type="title"/>
          </p:nvPr>
        </p:nvSpPr>
        <p:spPr/>
        <p:txBody>
          <a:bodyPr/>
          <a:lstStyle/>
          <a:p>
            <a:r>
              <a:rPr lang="en-US" dirty="0"/>
              <a:t>Phases</a:t>
            </a:r>
          </a:p>
        </p:txBody>
      </p:sp>
      <p:sp>
        <p:nvSpPr>
          <p:cNvPr id="3" name="Content Placeholder 2">
            <a:extLst>
              <a:ext uri="{FF2B5EF4-FFF2-40B4-BE49-F238E27FC236}">
                <a16:creationId xmlns:a16="http://schemas.microsoft.com/office/drawing/2014/main" id="{A4ECCA27-1CA7-4958-B6B6-ECDB14673D31}"/>
              </a:ext>
            </a:extLst>
          </p:cNvPr>
          <p:cNvSpPr>
            <a:spLocks noGrp="1"/>
          </p:cNvSpPr>
          <p:nvPr>
            <p:ph idx="1"/>
          </p:nvPr>
        </p:nvSpPr>
        <p:spPr>
          <a:xfrm>
            <a:off x="838200" y="1690688"/>
            <a:ext cx="10515600" cy="5489575"/>
          </a:xfrm>
        </p:spPr>
        <p:txBody>
          <a:bodyPr>
            <a:normAutofit/>
          </a:bodyPr>
          <a:lstStyle/>
          <a:p>
            <a:r>
              <a:rPr lang="en-US" dirty="0"/>
              <a:t>To help organize the experiment, we have phases for each step of learning/forgetting fear.</a:t>
            </a:r>
          </a:p>
          <a:p>
            <a:r>
              <a:rPr lang="en-US" dirty="0"/>
              <a:t>Sensitization phase: </a:t>
            </a:r>
          </a:p>
          <a:p>
            <a:pPr lvl="1"/>
            <a:r>
              <a:rPr lang="en-US" dirty="0"/>
              <a:t>10 unpaired tones and shocks with shocks occurring randomly in the tones</a:t>
            </a:r>
          </a:p>
          <a:p>
            <a:r>
              <a:rPr lang="en-US" dirty="0"/>
              <a:t>Conditioning phase:</a:t>
            </a:r>
          </a:p>
          <a:p>
            <a:pPr lvl="1"/>
            <a:r>
              <a:rPr lang="en-US" dirty="0"/>
              <a:t>10 paired tones and shocks (tone for first 400 </a:t>
            </a:r>
            <a:r>
              <a:rPr lang="en-US" dirty="0" err="1"/>
              <a:t>ms</a:t>
            </a:r>
            <a:r>
              <a:rPr lang="en-US" dirty="0"/>
              <a:t> in last 100 </a:t>
            </a:r>
            <a:r>
              <a:rPr lang="en-US" dirty="0" err="1"/>
              <a:t>ms</a:t>
            </a:r>
            <a:r>
              <a:rPr lang="en-US" dirty="0"/>
              <a:t> both tone and shock start)</a:t>
            </a:r>
          </a:p>
          <a:p>
            <a:r>
              <a:rPr lang="en-US" dirty="0"/>
              <a:t>First extinction phase:</a:t>
            </a:r>
          </a:p>
          <a:p>
            <a:pPr lvl="1"/>
            <a:r>
              <a:rPr lang="en-US" dirty="0"/>
              <a:t>30 tones given with no shock</a:t>
            </a:r>
          </a:p>
          <a:p>
            <a:r>
              <a:rPr lang="en-US" dirty="0"/>
              <a:t>Second extinction phase:</a:t>
            </a:r>
          </a:p>
          <a:p>
            <a:pPr lvl="1"/>
            <a:r>
              <a:rPr lang="en-US" dirty="0"/>
              <a:t>Another 30 tones given with no shock</a:t>
            </a:r>
          </a:p>
          <a:p>
            <a:pPr marL="457200" lvl="1" indent="0">
              <a:buNone/>
            </a:pPr>
            <a:endParaRPr lang="en-US" dirty="0"/>
          </a:p>
          <a:p>
            <a:pPr lvl="1"/>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8867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43F9-9D4E-44EA-98C9-78A961C83951}"/>
              </a:ext>
            </a:extLst>
          </p:cNvPr>
          <p:cNvSpPr>
            <a:spLocks noGrp="1"/>
          </p:cNvSpPr>
          <p:nvPr>
            <p:ph type="title"/>
          </p:nvPr>
        </p:nvSpPr>
        <p:spPr/>
        <p:txBody>
          <a:bodyPr/>
          <a:lstStyle/>
          <a:p>
            <a:r>
              <a:rPr lang="en-US" dirty="0"/>
              <a:t>What we should see	</a:t>
            </a:r>
          </a:p>
        </p:txBody>
      </p:sp>
      <p:sp>
        <p:nvSpPr>
          <p:cNvPr id="3" name="Content Placeholder 2">
            <a:extLst>
              <a:ext uri="{FF2B5EF4-FFF2-40B4-BE49-F238E27FC236}">
                <a16:creationId xmlns:a16="http://schemas.microsoft.com/office/drawing/2014/main" id="{DA13EA6C-8BB5-4F51-92FE-CA20D5F3CB50}"/>
              </a:ext>
            </a:extLst>
          </p:cNvPr>
          <p:cNvSpPr>
            <a:spLocks noGrp="1"/>
          </p:cNvSpPr>
          <p:nvPr>
            <p:ph idx="1"/>
          </p:nvPr>
        </p:nvSpPr>
        <p:spPr/>
        <p:txBody>
          <a:bodyPr/>
          <a:lstStyle/>
          <a:p>
            <a:r>
              <a:rPr lang="en-US" dirty="0"/>
              <a:t>Each input combination should provide different responses from the neurons</a:t>
            </a:r>
          </a:p>
          <a:p>
            <a:pPr lvl="1"/>
            <a:r>
              <a:rPr lang="en-US" dirty="0"/>
              <a:t>No tone or shock (extinction): the connections should steadily decrease in weight</a:t>
            </a:r>
          </a:p>
          <a:p>
            <a:pPr lvl="1"/>
            <a:r>
              <a:rPr lang="en-US" dirty="0"/>
              <a:t>Unpaired tone/shock: An unpaired tone will cause steadily decreasing firing rates over time since the network will learn to ignore the tone, shock will cause high firing rates since the network is already afraid of pain.</a:t>
            </a:r>
          </a:p>
          <a:p>
            <a:pPr lvl="1"/>
            <a:r>
              <a:rPr lang="en-US" dirty="0"/>
              <a:t>Paired tone/shock: A paired tone and shock will cause the network to begin to wire together with high firing rates and high weight increases in order to associate the tone with the shock. </a:t>
            </a:r>
          </a:p>
        </p:txBody>
      </p:sp>
    </p:spTree>
    <p:extLst>
      <p:ext uri="{BB962C8B-B14F-4D97-AF65-F5344CB8AC3E}">
        <p14:creationId xmlns:p14="http://schemas.microsoft.com/office/powerpoint/2010/main" val="2936463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848F-CF7E-4E8A-B400-B3E1F84C9062}"/>
              </a:ext>
            </a:extLst>
          </p:cNvPr>
          <p:cNvSpPr>
            <a:spLocks noGrp="1"/>
          </p:cNvSpPr>
          <p:nvPr>
            <p:ph type="title"/>
          </p:nvPr>
        </p:nvSpPr>
        <p:spPr/>
        <p:txBody>
          <a:bodyPr/>
          <a:lstStyle/>
          <a:p>
            <a:r>
              <a:rPr lang="en-US" dirty="0"/>
              <a:t>Easily Scalable</a:t>
            </a:r>
          </a:p>
        </p:txBody>
      </p:sp>
      <p:sp>
        <p:nvSpPr>
          <p:cNvPr id="3" name="Content Placeholder 2">
            <a:extLst>
              <a:ext uri="{FF2B5EF4-FFF2-40B4-BE49-F238E27FC236}">
                <a16:creationId xmlns:a16="http://schemas.microsoft.com/office/drawing/2014/main" id="{4DDEC2D8-6570-4F73-8E30-BB77B5C97660}"/>
              </a:ext>
            </a:extLst>
          </p:cNvPr>
          <p:cNvSpPr>
            <a:spLocks noGrp="1"/>
          </p:cNvSpPr>
          <p:nvPr>
            <p:ph idx="1"/>
          </p:nvPr>
        </p:nvSpPr>
        <p:spPr>
          <a:xfrm>
            <a:off x="838200" y="1253331"/>
            <a:ext cx="10515600" cy="4351338"/>
          </a:xfrm>
        </p:spPr>
        <p:txBody>
          <a:bodyPr/>
          <a:lstStyle/>
          <a:p>
            <a:r>
              <a:rPr lang="en-US" dirty="0"/>
              <a:t>BMTK allows this experiment to scale from 10, to 20, to hundreds of cells thanks to its adaptability. All we must do is simply change a few lines of code to add more cells. Along with this, connection rules to each node allow our network to become as simple or complex as we want. </a:t>
            </a:r>
          </a:p>
          <a:p>
            <a:r>
              <a:rPr lang="en-US" dirty="0"/>
              <a:t>BMTK and NEURON are great ways to simulate and further understand our brain. Technologies like </a:t>
            </a:r>
            <a:r>
              <a:rPr lang="en-US" dirty="0" err="1"/>
              <a:t>Colab</a:t>
            </a:r>
            <a:r>
              <a:rPr lang="en-US" dirty="0"/>
              <a:t> make it so the results those tools provide can be easily presentable and teachable. </a:t>
            </a:r>
          </a:p>
        </p:txBody>
      </p:sp>
      <p:pic>
        <p:nvPicPr>
          <p:cNvPr id="5" name="Picture 4">
            <a:extLst>
              <a:ext uri="{FF2B5EF4-FFF2-40B4-BE49-F238E27FC236}">
                <a16:creationId xmlns:a16="http://schemas.microsoft.com/office/drawing/2014/main" id="{46F23115-1E0C-4D05-97DB-45F7451906EA}"/>
              </a:ext>
            </a:extLst>
          </p:cNvPr>
          <p:cNvPicPr>
            <a:picLocks noChangeAspect="1"/>
          </p:cNvPicPr>
          <p:nvPr/>
        </p:nvPicPr>
        <p:blipFill>
          <a:blip r:embed="rId2"/>
          <a:stretch>
            <a:fillRect/>
          </a:stretch>
        </p:blipFill>
        <p:spPr>
          <a:xfrm>
            <a:off x="7957185" y="4500238"/>
            <a:ext cx="4234815" cy="2357762"/>
          </a:xfrm>
          <a:prstGeom prst="rect">
            <a:avLst/>
          </a:prstGeom>
        </p:spPr>
      </p:pic>
      <p:pic>
        <p:nvPicPr>
          <p:cNvPr id="7" name="Picture 6" descr="Icon&#10;&#10;Description automatically generated">
            <a:extLst>
              <a:ext uri="{FF2B5EF4-FFF2-40B4-BE49-F238E27FC236}">
                <a16:creationId xmlns:a16="http://schemas.microsoft.com/office/drawing/2014/main" id="{44B22046-0A55-459E-ADF9-C677B7025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29" y="3953293"/>
            <a:ext cx="3302752" cy="3302752"/>
          </a:xfrm>
          <a:prstGeom prst="rect">
            <a:avLst/>
          </a:prstGeom>
        </p:spPr>
      </p:pic>
      <p:pic>
        <p:nvPicPr>
          <p:cNvPr id="11" name="Picture 10">
            <a:extLst>
              <a:ext uri="{FF2B5EF4-FFF2-40B4-BE49-F238E27FC236}">
                <a16:creationId xmlns:a16="http://schemas.microsoft.com/office/drawing/2014/main" id="{B3E12FF1-4472-416E-A1D0-A1C092227249}"/>
              </a:ext>
            </a:extLst>
          </p:cNvPr>
          <p:cNvPicPr>
            <a:picLocks noChangeAspect="1"/>
          </p:cNvPicPr>
          <p:nvPr/>
        </p:nvPicPr>
        <p:blipFill>
          <a:blip r:embed="rId4"/>
          <a:stretch>
            <a:fillRect/>
          </a:stretch>
        </p:blipFill>
        <p:spPr>
          <a:xfrm>
            <a:off x="3542081" y="4913944"/>
            <a:ext cx="4377532" cy="1381449"/>
          </a:xfrm>
          <a:prstGeom prst="rect">
            <a:avLst/>
          </a:prstGeom>
        </p:spPr>
      </p:pic>
    </p:spTree>
    <p:extLst>
      <p:ext uri="{BB962C8B-B14F-4D97-AF65-F5344CB8AC3E}">
        <p14:creationId xmlns:p14="http://schemas.microsoft.com/office/powerpoint/2010/main" val="4171189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240</TotalTime>
  <Words>570</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What is Neuron?</vt:lpstr>
      <vt:lpstr>What is BMTK?</vt:lpstr>
      <vt:lpstr>Why Google Colab?</vt:lpstr>
      <vt:lpstr>Plan Overview</vt:lpstr>
      <vt:lpstr>Our Network</vt:lpstr>
      <vt:lpstr>Phases</vt:lpstr>
      <vt:lpstr>What we should see </vt:lpstr>
      <vt:lpstr>Easily Scalable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Amsden, Drew (MU-Student)</dc:creator>
  <cp:lastModifiedBy>Amsden, Drew (MU-Student)</cp:lastModifiedBy>
  <cp:revision>4</cp:revision>
  <dcterms:created xsi:type="dcterms:W3CDTF">2021-07-18T23:47:44Z</dcterms:created>
  <dcterms:modified xsi:type="dcterms:W3CDTF">2021-10-10T14:49:59Z</dcterms:modified>
</cp:coreProperties>
</file>