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  <p:embeddedFont>
      <p:font typeface="Alfa Slab One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hd8a4FIsciHjzO75j8lN16GZux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2.xml"/><Relationship Id="rId39" Type="http://schemas.openxmlformats.org/officeDocument/2006/relationships/font" Target="fonts/AlfaSlabOne-regular.fntdata"/><Relationship Id="rId16" Type="http://schemas.openxmlformats.org/officeDocument/2006/relationships/slide" Target="slides/slide11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84931da4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84931da4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84931da4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e84931da4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84931da4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e84931da4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4931da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84931da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84931da4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e84931da4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84931da4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e84931da4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84931da4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e84931da4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84931da4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e84931da4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84931da4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e84931da4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84931da4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e84931da4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84931da4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e84931da4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84931da4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e84931da4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84931da4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e84931da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84931da4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e84931da4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84931da4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e84931da4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84931da4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e84931da4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84931da4d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e84931da4d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84931da4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e84931da4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84931da4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e84931da4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84931da4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e84931da4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84931da4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e84931da4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84931da4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e84931da4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84931d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e84931d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84931da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e84931da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84931da4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e84931da4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68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68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4" name="Google Shape;14;p68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7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CD"/>
              </a:buClr>
              <a:buSzPts val="11000"/>
              <a:buNone/>
              <a:defRPr sz="11000">
                <a:solidFill>
                  <a:srgbClr val="0048C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77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48CD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0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3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3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0048CD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5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0048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7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5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2" name="Google Shape;42;p75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" name="Google Shape;43;p7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6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CD"/>
              </a:buClr>
              <a:buSzPts val="1800"/>
              <a:buFont typeface="Alfa Slab One"/>
              <a:buNone/>
              <a:defRPr>
                <a:solidFill>
                  <a:srgbClr val="0048CD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7" name="Google Shape;47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7"/>
          <p:cNvSpPr/>
          <p:nvPr/>
        </p:nvSpPr>
        <p:spPr>
          <a:xfrm>
            <a:off x="-669950" y="4700125"/>
            <a:ext cx="1448400" cy="942300"/>
          </a:xfrm>
          <a:prstGeom prst="round1Rect">
            <a:avLst>
              <a:gd fmla="val 16667" name="adj"/>
            </a:avLst>
          </a:prstGeom>
          <a:solidFill>
            <a:srgbClr val="0048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CD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rgbClr val="0048CD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8" name="Google Shape;8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" name="Google Shape;9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" name="Google Shape;10;p6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127" y="4779825"/>
            <a:ext cx="694724" cy="329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fr.wikipedia.org/wiki/Encodage_one-hot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andas.pydata.org/docs/reference/api/pandas.get_dummies.html" TargetMode="External"/><Relationship Id="rId4" Type="http://schemas.openxmlformats.org/officeDocument/2006/relationships/hyperlink" Target="https://scikit-learn.org/stable/modules/generated/sklearn.linear_model.LinearRegression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fr"/>
              <a:t>Time Series</a:t>
            </a:r>
            <a:endParaRPr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Journée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84931da4d_0_27"/>
          <p:cNvSpPr txBox="1"/>
          <p:nvPr>
            <p:ph type="title"/>
          </p:nvPr>
        </p:nvSpPr>
        <p:spPr>
          <a:xfrm>
            <a:off x="311700" y="445025"/>
            <a:ext cx="876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Google colaboratory installation (partie 1).</a:t>
            </a:r>
            <a:endParaRPr/>
          </a:p>
        </p:txBody>
      </p:sp>
      <p:sp>
        <p:nvSpPr>
          <p:cNvPr id="120" name="Google Shape;120;ge84931da4d_0_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Allez dans le répertoire </a:t>
            </a:r>
            <a:r>
              <a:rPr b="1" lang="fr"/>
              <a:t>“ressources journée 3” </a:t>
            </a:r>
            <a:r>
              <a:rPr lang="fr"/>
              <a:t>sur votre drive.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Clic droit sur  </a:t>
            </a:r>
            <a:r>
              <a:rPr b="1" lang="fr"/>
              <a:t>“data_visualisation.ipynb” </a:t>
            </a:r>
            <a:r>
              <a:rPr lang="fr"/>
              <a:t>et sélectionnez </a:t>
            </a:r>
            <a:r>
              <a:rPr b="1" lang="fr"/>
              <a:t>“Associez plus d’applications” </a:t>
            </a:r>
            <a:r>
              <a:rPr lang="fr"/>
              <a:t>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1" name="Google Shape;121;ge84931da4d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150" y="2378625"/>
            <a:ext cx="5933150" cy="25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84931da4d_0_200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Google colaboratory installation (partie 2).</a:t>
            </a:r>
            <a:endParaRPr/>
          </a:p>
        </p:txBody>
      </p:sp>
      <p:sp>
        <p:nvSpPr>
          <p:cNvPr id="127" name="Google Shape;127;ge84931da4d_0_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Télécharger </a:t>
            </a:r>
            <a:r>
              <a:rPr b="1" lang="fr"/>
              <a:t>“Colaboratory” </a:t>
            </a:r>
            <a:r>
              <a:rPr lang="fr"/>
              <a:t>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8" name="Google Shape;128;ge84931da4d_0_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7775" y="1788775"/>
            <a:ext cx="6638874" cy="29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84931da4d_0_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Savoir faire.</a:t>
            </a:r>
            <a:endParaRPr/>
          </a:p>
        </p:txBody>
      </p:sp>
      <p:sp>
        <p:nvSpPr>
          <p:cNvPr id="134" name="Google Shape;134;ge84931da4d_0_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Avoir du recul lors de la visualisation des données.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Concevoir des modèles de prédiction adaptés aux types de données.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Avoir des bases solides pour approfondir les notions vues au cours de la formation.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84931da4d_0_4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fr"/>
              <a:t>Notions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84931da4d_0_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Premières observations</a:t>
            </a:r>
            <a:endParaRPr/>
          </a:p>
        </p:txBody>
      </p:sp>
      <p:pic>
        <p:nvPicPr>
          <p:cNvPr id="145" name="Google Shape;145;ge84931da4d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250" y="1157775"/>
            <a:ext cx="7350150" cy="34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e84931da4d_0_41"/>
          <p:cNvSpPr txBox="1"/>
          <p:nvPr/>
        </p:nvSpPr>
        <p:spPr>
          <a:xfrm>
            <a:off x="2449275" y="4576300"/>
            <a:ext cx="44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Les différents types de variations d’une Time Serie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84931da4d_0_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Python : Bibliothèques </a:t>
            </a:r>
            <a:endParaRPr/>
          </a:p>
        </p:txBody>
      </p:sp>
      <p:pic>
        <p:nvPicPr>
          <p:cNvPr id="152" name="Google Shape;152;ge84931da4d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0797" y="1392425"/>
            <a:ext cx="2424775" cy="10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e84931da4d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6300" y="1541400"/>
            <a:ext cx="1944575" cy="7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e84931da4d_0_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6300" y="2739336"/>
            <a:ext cx="2836000" cy="679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e84931da4d_0_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50800" y="2685288"/>
            <a:ext cx="2757125" cy="7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e84931da4d_0_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82775" y="3680171"/>
            <a:ext cx="2013527" cy="10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e84931da4d_0_55"/>
          <p:cNvSpPr txBox="1"/>
          <p:nvPr/>
        </p:nvSpPr>
        <p:spPr>
          <a:xfrm>
            <a:off x="257825" y="1766075"/>
            <a:ext cx="23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Manipulation de données :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ge84931da4d_0_55"/>
          <p:cNvSpPr txBox="1"/>
          <p:nvPr/>
        </p:nvSpPr>
        <p:spPr>
          <a:xfrm>
            <a:off x="257825" y="2914625"/>
            <a:ext cx="23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Visualisation de données :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ge84931da4d_0_55"/>
          <p:cNvSpPr txBox="1"/>
          <p:nvPr/>
        </p:nvSpPr>
        <p:spPr>
          <a:xfrm>
            <a:off x="379000" y="4063175"/>
            <a:ext cx="23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Construction de modèles :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84931da4d_0_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Python : datavisualisation</a:t>
            </a:r>
            <a:endParaRPr/>
          </a:p>
        </p:txBody>
      </p:sp>
      <p:sp>
        <p:nvSpPr>
          <p:cNvPr id="165" name="Google Shape;165;ge84931da4d_0_60"/>
          <p:cNvSpPr txBox="1"/>
          <p:nvPr>
            <p:ph idx="1" type="body"/>
          </p:nvPr>
        </p:nvSpPr>
        <p:spPr>
          <a:xfrm>
            <a:off x="311700" y="1152475"/>
            <a:ext cx="852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Positionnez vous dans le répertoire </a:t>
            </a:r>
            <a:r>
              <a:rPr b="1" lang="fr"/>
              <a:t>”data visualisation” </a:t>
            </a:r>
            <a:r>
              <a:rPr lang="fr"/>
              <a:t>du drive.</a:t>
            </a:r>
            <a:endParaRPr/>
          </a:p>
        </p:txBody>
      </p:sp>
      <p:pic>
        <p:nvPicPr>
          <p:cNvPr id="166" name="Google Shape;166;ge84931da4d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9475" y="1836350"/>
            <a:ext cx="6202850" cy="25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e84931da4d_0_60"/>
          <p:cNvSpPr txBox="1"/>
          <p:nvPr/>
        </p:nvSpPr>
        <p:spPr>
          <a:xfrm>
            <a:off x="2337950" y="4597175"/>
            <a:ext cx="39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Ventes d’écrans d’ordinateur  par trimestre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4931da4d_0_7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fr"/>
              <a:t>Modèles régression linéaire simple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84931da4d_0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Régression linéaire : moindre carré</a:t>
            </a:r>
            <a:endParaRPr/>
          </a:p>
        </p:txBody>
      </p:sp>
      <p:sp>
        <p:nvSpPr>
          <p:cNvPr id="178" name="Google Shape;178;ge84931da4d_0_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9" name="Google Shape;179;ge84931da4d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975" y="1747075"/>
            <a:ext cx="1781275" cy="4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e84931da4d_0_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976" y="2284701"/>
            <a:ext cx="2319700" cy="14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e84931da4d_0_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5075" y="1152475"/>
            <a:ext cx="3649900" cy="33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e84931da4d_0_50"/>
          <p:cNvSpPr txBox="1"/>
          <p:nvPr/>
        </p:nvSpPr>
        <p:spPr>
          <a:xfrm>
            <a:off x="4400625" y="4473175"/>
            <a:ext cx="27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Exemple de régression linéaire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84931da4d_0_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Exercice</a:t>
            </a:r>
            <a:endParaRPr/>
          </a:p>
        </p:txBody>
      </p:sp>
      <p:sp>
        <p:nvSpPr>
          <p:cNvPr id="188" name="Google Shape;188;ge84931da4d_0_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Positionnez vous dans le répertoire </a:t>
            </a:r>
            <a:r>
              <a:rPr b="1" lang="fr"/>
              <a:t>”exercices” </a:t>
            </a:r>
            <a:r>
              <a:rPr lang="fr"/>
              <a:t>de du drive.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311700" y="341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5" name="Google Shape;65;p4"/>
          <p:cNvSpPr txBox="1"/>
          <p:nvPr>
            <p:ph idx="1" type="body"/>
          </p:nvPr>
        </p:nvSpPr>
        <p:spPr>
          <a:xfrm>
            <a:off x="475675" y="981150"/>
            <a:ext cx="8520600" cy="3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Introduction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Approche et savoir faire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Notions: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Times series : premières observations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Régression linéaire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Python : 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Data visualisation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Régression linéaire et statistiques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Modèles régression linéaire simple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Exercice d'application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Discussion sur les limitations de la régression linéaire simple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Modèle additif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84931da4d_0_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Discussion sur les limitations du modèle</a:t>
            </a:r>
            <a:endParaRPr/>
          </a:p>
        </p:txBody>
      </p:sp>
      <p:sp>
        <p:nvSpPr>
          <p:cNvPr id="194" name="Google Shape;194;ge84931da4d_0_79"/>
          <p:cNvSpPr txBox="1"/>
          <p:nvPr/>
        </p:nvSpPr>
        <p:spPr>
          <a:xfrm>
            <a:off x="845675" y="1749250"/>
            <a:ext cx="651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-"/>
            </a:pP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Le modèle ne nous fournit que la tendance et ne nous permet pas d’avoir une granularité mensuelle sur la prédiction.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4931da4d_2_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fr"/>
              <a:t>Modèle saisonier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84931da4d_2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Idée générale des modèles saisonnier</a:t>
            </a:r>
            <a:endParaRPr/>
          </a:p>
        </p:txBody>
      </p:sp>
      <p:sp>
        <p:nvSpPr>
          <p:cNvPr id="205" name="Google Shape;205;ge84931da4d_2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Les modèles de régression se focalisent sur la prédiction de la tendance mais ne tiennent pas compte des variations saisonnières des grandeurs.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Sur l’exemple des maillots de bain, il serait absurde de ne pas tenir compte de l’arrivée de l’été.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Il faut donc ajouter un terme de correction qui tient compte de la nature du moment où on se place.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84931da4d_0_8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fr"/>
              <a:t>Modèle additif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84931da4d_0_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Explication </a:t>
            </a:r>
            <a:endParaRPr/>
          </a:p>
        </p:txBody>
      </p:sp>
      <p:sp>
        <p:nvSpPr>
          <p:cNvPr id="216" name="Google Shape;216;ge84931da4d_0_96"/>
          <p:cNvSpPr txBox="1"/>
          <p:nvPr>
            <p:ph idx="1" type="body"/>
          </p:nvPr>
        </p:nvSpPr>
        <p:spPr>
          <a:xfrm>
            <a:off x="311700" y="1100650"/>
            <a:ext cx="8520600" cy="3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Pour définir l’influence de la saisonnalité, il faut tout d’abord définir la saisonnalité. Elle correspond généralement à une unité de temps définie. Parmi les exemples les plus récurrents: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les saisons de l’année,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événements particuliers (Black Friday pour Amazon, Les élections pour tweeter, Noël, vacances estivales)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C’est une étape délicate nécessitant une bonne compréhension et définition de la problématique et de l’expertise métier.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Il faut donc étudier les périodes précédentes grâce au découpage en saison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84931da4d_0_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Apport du modèle</a:t>
            </a:r>
            <a:endParaRPr/>
          </a:p>
        </p:txBody>
      </p:sp>
      <p:sp>
        <p:nvSpPr>
          <p:cNvPr id="222" name="Google Shape;222;ge84931da4d_0_101"/>
          <p:cNvSpPr txBox="1"/>
          <p:nvPr>
            <p:ph idx="1" type="body"/>
          </p:nvPr>
        </p:nvSpPr>
        <p:spPr>
          <a:xfrm>
            <a:off x="311700" y="1152475"/>
            <a:ext cx="85206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Supposons une problématique dépendant d’une saisonnalité mensuelle, il faut donc étudier l’intégralité des mêmes mois sur chaque année et en déduire une “tendance” mensuelle.</a:t>
            </a:r>
            <a:endParaRPr/>
          </a:p>
        </p:txBody>
      </p:sp>
      <p:pic>
        <p:nvPicPr>
          <p:cNvPr id="223" name="Google Shape;223;ge84931da4d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6588" y="2295825"/>
            <a:ext cx="4694962" cy="2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e84931da4d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225" y="2625938"/>
            <a:ext cx="31146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84931da4d_2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Algorithme</a:t>
            </a:r>
            <a:endParaRPr/>
          </a:p>
        </p:txBody>
      </p:sp>
      <p:sp>
        <p:nvSpPr>
          <p:cNvPr id="230" name="Google Shape;230;ge84931da4d_2_21"/>
          <p:cNvSpPr txBox="1"/>
          <p:nvPr>
            <p:ph idx="1" type="body"/>
          </p:nvPr>
        </p:nvSpPr>
        <p:spPr>
          <a:xfrm>
            <a:off x="311700" y="1152475"/>
            <a:ext cx="85206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La formulation du modèle se fait sous cette forme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1" name="Google Shape;231;ge84931da4d_2_21"/>
          <p:cNvSpPr txBox="1"/>
          <p:nvPr>
            <p:ph idx="1" type="body"/>
          </p:nvPr>
        </p:nvSpPr>
        <p:spPr>
          <a:xfrm>
            <a:off x="122250" y="2673750"/>
            <a:ext cx="85206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 u="sng">
                <a:solidFill>
                  <a:srgbClr val="000000"/>
                </a:solidFill>
              </a:rPr>
              <a:t>Remarques:</a:t>
            </a:r>
            <a:endParaRPr b="1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Quelque soit le mois, il y a toujours 3 termes.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2" name="Google Shape;232;ge84931da4d_2_21"/>
          <p:cNvPicPr preferRelativeResize="0"/>
          <p:nvPr/>
        </p:nvPicPr>
        <p:blipFill rotWithShape="1">
          <a:blip r:embed="rId3">
            <a:alphaModFix/>
          </a:blip>
          <a:srcRect b="0" l="1293" r="0" t="0"/>
          <a:stretch/>
        </p:blipFill>
        <p:spPr>
          <a:xfrm>
            <a:off x="1482800" y="1887275"/>
            <a:ext cx="51334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84931da4d_0_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Mise en pratique</a:t>
            </a:r>
            <a:endParaRPr/>
          </a:p>
        </p:txBody>
      </p:sp>
      <p:sp>
        <p:nvSpPr>
          <p:cNvPr id="238" name="Google Shape;238;ge84931da4d_0_106"/>
          <p:cNvSpPr txBox="1"/>
          <p:nvPr>
            <p:ph idx="1" type="body"/>
          </p:nvPr>
        </p:nvSpPr>
        <p:spPr>
          <a:xfrm>
            <a:off x="311700" y="1152475"/>
            <a:ext cx="8520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Pour faciliter l’agrégation et pour pouvoir correctement réaliser les modèles, il est nécessaire de transformer la variable dite catégorielle en variable purement numérique. On réalise un </a:t>
            </a:r>
            <a:r>
              <a:rPr lang="fr" u="sng">
                <a:solidFill>
                  <a:schemeClr val="hlink"/>
                </a:solidFill>
                <a:hlinkClick r:id="rId3"/>
              </a:rPr>
              <a:t>“one-hot encoding”</a:t>
            </a:r>
            <a:r>
              <a:rPr lang="fr"/>
              <a:t>, on augmente le nombre de colonnes et on attribue une valeur 1 ou 0 en fonction du mois.</a:t>
            </a:r>
            <a:endParaRPr/>
          </a:p>
        </p:txBody>
      </p:sp>
      <p:sp>
        <p:nvSpPr>
          <p:cNvPr id="239" name="Google Shape;239;ge84931da4d_0_106"/>
          <p:cNvSpPr txBox="1"/>
          <p:nvPr/>
        </p:nvSpPr>
        <p:spPr>
          <a:xfrm>
            <a:off x="1512000" y="4578200"/>
            <a:ext cx="661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Remarque: pour une saisonnalité à 4 cycle, on aurait eu 4 colonnes supplémentaires</a:t>
            </a:r>
            <a:endParaRPr b="0" i="0" sz="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0" name="Google Shape;240;ge84931da4d_0_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00" y="2787625"/>
            <a:ext cx="2756425" cy="169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e84931da4d_0_1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1448" y="2973299"/>
            <a:ext cx="5440125" cy="11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e84931da4d_0_106"/>
          <p:cNvSpPr/>
          <p:nvPr/>
        </p:nvSpPr>
        <p:spPr>
          <a:xfrm>
            <a:off x="2982238" y="3495138"/>
            <a:ext cx="399600" cy="27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84931da4d_2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Exercice</a:t>
            </a:r>
            <a:endParaRPr/>
          </a:p>
        </p:txBody>
      </p:sp>
      <p:sp>
        <p:nvSpPr>
          <p:cNvPr id="248" name="Google Shape;248;ge84931da4d_2_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Pour cet exercice, vous devrez réaliser vous mêmes un modèle additif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Pour cela suivez les étapes suivantes: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 sz="1300"/>
              <a:t>transformer la col ‘time’ en format date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 sz="1300"/>
              <a:t>extraire le nom du mois sur une nouvelle colonne nommée “month_name”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 sz="1300"/>
              <a:t>transformer la nouvelle colonne(‘month_name’) grâce au one-hot encoding ( utilisez la méthode </a:t>
            </a:r>
            <a:r>
              <a:rPr lang="fr" sz="1300" u="sng">
                <a:solidFill>
                  <a:schemeClr val="hlink"/>
                </a:solidFill>
                <a:hlinkClick r:id="rId3"/>
              </a:rPr>
              <a:t>pd.get_dummies</a:t>
            </a:r>
            <a:r>
              <a:rPr lang="fr" sz="1300"/>
              <a:t>)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 sz="1300"/>
              <a:t>Appliquez le modèle additif en utilisant la fonction </a:t>
            </a:r>
            <a:r>
              <a:rPr lang="fr" sz="1300" u="sng">
                <a:solidFill>
                  <a:schemeClr val="hlink"/>
                </a:solidFill>
                <a:hlinkClick r:id="rId4"/>
              </a:rPr>
              <a:t>linearRegression</a:t>
            </a:r>
            <a:r>
              <a:rPr lang="fr" sz="1300"/>
              <a:t> de la bibliothèque sklearn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A vous de jouer 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84931da4d_0_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Comparaison avec les résultats du premier modèle</a:t>
            </a:r>
            <a:endParaRPr/>
          </a:p>
        </p:txBody>
      </p:sp>
      <p:pic>
        <p:nvPicPr>
          <p:cNvPr id="254" name="Google Shape;254;ge84931da4d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4597" y="1657400"/>
            <a:ext cx="5631450" cy="29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fr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Qu’est-ce que c’est ?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311700" y="142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 sz="1400"/>
              <a:t>D’un point de vue informatique / mathématiques il s’agit d’une suite de valeurs successives indexées par le temps </a:t>
            </a:r>
            <a:endParaRPr sz="1400"/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1175" y="2000113"/>
            <a:ext cx="17049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84931da4d_0_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Qu’est-ce que c’est ?</a:t>
            </a:r>
            <a:endParaRPr/>
          </a:p>
        </p:txBody>
      </p:sp>
      <p:pic>
        <p:nvPicPr>
          <p:cNvPr id="83" name="Google Shape;83;ge84931da4d_0_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13" y="1183025"/>
            <a:ext cx="7607975" cy="30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e84931da4d_0_136"/>
          <p:cNvSpPr txBox="1"/>
          <p:nvPr/>
        </p:nvSpPr>
        <p:spPr>
          <a:xfrm>
            <a:off x="3505300" y="4346825"/>
            <a:ext cx="24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Ventes de maillots de bains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84931da4d_0_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Analyse de données</a:t>
            </a:r>
            <a:endParaRPr/>
          </a:p>
        </p:txBody>
      </p:sp>
      <p:sp>
        <p:nvSpPr>
          <p:cNvPr id="90" name="Google Shape;90;ge84931da4d_0_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Les grandeurs des time series sont dépendantes plusieurs paramètres.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Les outils que l’on va étudier vont permettre de créer des fonctions de prédiction sans avoir à prendre en compte les différents paramètres.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Le but est de concevoir des modèles capables de prédire une grandeur en observant juste les valeurs précédentes de cette grandeur.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1" name="Google Shape;91;ge84931da4d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1700" y="1923950"/>
            <a:ext cx="3534425" cy="5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e84931da4d_0_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5375" y="4218525"/>
            <a:ext cx="2452450" cy="3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84931da4d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Domaine d’application</a:t>
            </a:r>
            <a:endParaRPr/>
          </a:p>
        </p:txBody>
      </p:sp>
      <p:pic>
        <p:nvPicPr>
          <p:cNvPr id="98" name="Google Shape;98;ge84931da4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650" y="1211750"/>
            <a:ext cx="2588775" cy="205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e84931da4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400" y="1211756"/>
            <a:ext cx="2588775" cy="205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e84931da4d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0675" y="1244750"/>
            <a:ext cx="2765899" cy="19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e84931da4d_0_0"/>
          <p:cNvSpPr txBox="1"/>
          <p:nvPr/>
        </p:nvSpPr>
        <p:spPr>
          <a:xfrm>
            <a:off x="1340675" y="3456250"/>
            <a:ext cx="9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Finance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ge84931da4d_0_0"/>
          <p:cNvSpPr txBox="1"/>
          <p:nvPr/>
        </p:nvSpPr>
        <p:spPr>
          <a:xfrm>
            <a:off x="4187275" y="3456250"/>
            <a:ext cx="14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Epidémiologie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ge84931da4d_0_0"/>
          <p:cNvSpPr txBox="1"/>
          <p:nvPr/>
        </p:nvSpPr>
        <p:spPr>
          <a:xfrm>
            <a:off x="7085450" y="3456250"/>
            <a:ext cx="13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Agronomie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84931da4d_0_10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fr"/>
              <a:t>Approche et savoir faire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84931da4d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Accès au ressources</a:t>
            </a:r>
            <a:endParaRPr/>
          </a:p>
        </p:txBody>
      </p:sp>
      <p:sp>
        <p:nvSpPr>
          <p:cNvPr id="114" name="Google Shape;114;ge84931da4d_0_22"/>
          <p:cNvSpPr txBox="1"/>
          <p:nvPr>
            <p:ph idx="1" type="body"/>
          </p:nvPr>
        </p:nvSpPr>
        <p:spPr>
          <a:xfrm>
            <a:off x="311700" y="1152475"/>
            <a:ext cx="8699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Le code ainsi que les ressources des exercices sont à votre disposition sur ce drive : </a:t>
            </a:r>
            <a:r>
              <a:rPr b="1" lang="fr" sz="1500">
                <a:solidFill>
                  <a:srgbClr val="980000"/>
                </a:solidFill>
              </a:rPr>
              <a:t>https://drive.google.com/drive/folders/1lzyxTACJ6cjurAQb3nlU2X1PcEUDUg42?usp=sharing</a:t>
            </a:r>
            <a:endParaRPr b="1" sz="15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Téléchargez les ressources et déposez les dans un répertoire sur votre drive.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