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Alfa Slab On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hv7DAH405cVgjWe5NcxSvbMdcQ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AlfaSlabOn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04dd674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04dd674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04dd674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04dd674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04dd674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04dd674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04dd674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04dd674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4dd674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04dd674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04dd6740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04dd6740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04dd6740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04dd6740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04dd6740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04dd674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04dd674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04dd674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04dd6740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04dd6740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04dd6740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04dd6740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04dd6740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04dd6740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04dd6740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04dd6740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04dd6740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04dd6740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04dd6740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04dd6740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04dd6740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04dd6740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04dd674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04dd674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04dd6740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04dd6740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04dd67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04dd67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04dd6740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04dd674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04dd674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04dd674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4dd674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4dd674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5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5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4" name="Google Shape;14;p5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CD"/>
              </a:buClr>
              <a:buSzPts val="11000"/>
              <a:buNone/>
              <a:defRPr sz="11000">
                <a:solidFill>
                  <a:srgbClr val="0048C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6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48CD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048CD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048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6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6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6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CD"/>
              </a:buClr>
              <a:buSzPts val="1800"/>
              <a:buFont typeface="Alfa Slab One"/>
              <a:buNone/>
              <a:defRPr>
                <a:solidFill>
                  <a:srgbClr val="0048CD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/>
          <p:nvPr/>
        </p:nvSpPr>
        <p:spPr>
          <a:xfrm>
            <a:off x="-669950" y="4700125"/>
            <a:ext cx="1448400" cy="942300"/>
          </a:xfrm>
          <a:prstGeom prst="round1Rect">
            <a:avLst>
              <a:gd fmla="val 16667" name="adj"/>
            </a:avLst>
          </a:prstGeom>
          <a:solidFill>
            <a:srgbClr val="0048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CD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rgbClr val="0048CD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" name="Google Shape;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" name="Google Shape;1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127" y="4779825"/>
            <a:ext cx="694724" cy="329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fr"/>
              <a:t>Introduction à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4dd6740c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WSL</a:t>
            </a:r>
            <a:endParaRPr/>
          </a:p>
        </p:txBody>
      </p:sp>
      <p:sp>
        <p:nvSpPr>
          <p:cNvPr id="112" name="Google Shape;112;g1004dd6740c_0_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 votre powershell lancez la commande suivante 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171717"/>
                </a:solidFill>
                <a:highlight>
                  <a:srgbClr val="E6E6E6"/>
                </a:highlight>
                <a:latin typeface="Courier New"/>
                <a:ea typeface="Courier New"/>
                <a:cs typeface="Courier New"/>
                <a:sym typeface="Courier New"/>
              </a:rPr>
              <a:t>wsl --install -d ubuntu</a:t>
            </a:r>
            <a:r>
              <a:rPr b="1" lang="fr" sz="1500">
                <a:solidFill>
                  <a:srgbClr val="1717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: Install wsl</a:t>
            </a:r>
            <a:endParaRPr b="1" sz="1500">
              <a:solidFill>
                <a:srgbClr val="1717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7171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Lancez les 2 commandes suivantes pour mettre à jour votre ubuntu: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sudo apt update </a:t>
            </a:r>
            <a:endParaRPr b="1" sz="15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sudo apt upgrade</a:t>
            </a:r>
            <a:endParaRPr b="1" sz="15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Finalement lancez cette commande pour installer python: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292929"/>
                </a:solidFill>
                <a:highlight>
                  <a:srgbClr val="D4D4D4"/>
                </a:highlight>
                <a:latin typeface="Courier New"/>
                <a:ea typeface="Courier New"/>
                <a:cs typeface="Courier New"/>
                <a:sym typeface="Courier New"/>
              </a:rPr>
              <a:t>sudo apt install python3 python3-pip ipython3</a:t>
            </a:r>
            <a:endParaRPr b="1" sz="2000">
              <a:highlight>
                <a:srgbClr val="D4D4D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71717"/>
              </a:solidFill>
              <a:highlight>
                <a:srgbClr val="E6E6E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04dd6740c_0_1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Découverte du terminal (BASH)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04dd6740c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commandes</a:t>
            </a:r>
            <a:endParaRPr/>
          </a:p>
        </p:txBody>
      </p:sp>
      <p:sp>
        <p:nvSpPr>
          <p:cNvPr id="123" name="Google Shape;123;g1004dd6740c_0_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https://doc.ubuntu-fr.org/tutoriel/console_commandes_de_base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311700" y="1031475"/>
            <a:ext cx="85206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800"/>
              <a:buChar char="●"/>
            </a:pPr>
            <a:r>
              <a:rPr b="1" lang="fr"/>
              <a:t>A l’aide de votre terminal, créez un </a:t>
            </a:r>
            <a:r>
              <a:rPr b="1" lang="fr"/>
              <a:t>répertoire nommé “intro_python” sur votre bureau. Créer un fichier nommé “main.py”</a:t>
            </a:r>
            <a:endParaRPr/>
          </a:p>
        </p:txBody>
      </p:sp>
      <p:sp>
        <p:nvSpPr>
          <p:cNvPr id="129" name="Google Shape;129;p1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Exercice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04dd6740c_0_5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à Python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04dd6740c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</a:t>
            </a:r>
            <a:endParaRPr/>
          </a:p>
        </p:txBody>
      </p:sp>
      <p:pic>
        <p:nvPicPr>
          <p:cNvPr id="140" name="Google Shape;140;g1004dd6740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388" y="1017713"/>
            <a:ext cx="57054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04dd6740c_0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types de variables </a:t>
            </a:r>
            <a:endParaRPr/>
          </a:p>
        </p:txBody>
      </p:sp>
      <p:sp>
        <p:nvSpPr>
          <p:cNvPr id="146" name="Google Shape;146;g1004dd6740c_0_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stocker des variables différent type d’information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nombres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</a:t>
            </a:r>
            <a:r>
              <a:rPr lang="fr"/>
              <a:t>chaînes</a:t>
            </a:r>
            <a:r>
              <a:rPr lang="fr"/>
              <a:t> de caractères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listes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tuples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dictionnaires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sets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04dd6740c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chaînes de caractères</a:t>
            </a:r>
            <a:endParaRPr/>
          </a:p>
        </p:txBody>
      </p:sp>
      <p:pic>
        <p:nvPicPr>
          <p:cNvPr id="152" name="Google Shape;152;g1004dd6740c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375" y="1206088"/>
            <a:ext cx="46101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004dd6740c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50" y="3457563"/>
            <a:ext cx="75057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04dd6740c_0_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listes</a:t>
            </a:r>
            <a:endParaRPr/>
          </a:p>
        </p:txBody>
      </p:sp>
      <p:pic>
        <p:nvPicPr>
          <p:cNvPr id="159" name="Google Shape;159;g1004dd6740c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1152475"/>
            <a:ext cx="69818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004dd6740c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175" y="3584925"/>
            <a:ext cx="63436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04dd6740c_0_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Boucle for</a:t>
            </a:r>
            <a:endParaRPr/>
          </a:p>
        </p:txBody>
      </p:sp>
      <p:pic>
        <p:nvPicPr>
          <p:cNvPr id="166" name="Google Shape;166;g1004dd6740c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50" y="1069875"/>
            <a:ext cx="7581925" cy="35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04dd6740c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</a:t>
            </a:r>
            <a:endParaRPr/>
          </a:p>
        </p:txBody>
      </p:sp>
      <p:pic>
        <p:nvPicPr>
          <p:cNvPr id="172" name="Google Shape;172;g1004dd6740c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1204913"/>
            <a:ext cx="90678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04dd6740c_0_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</a:t>
            </a:r>
            <a:endParaRPr/>
          </a:p>
        </p:txBody>
      </p:sp>
      <p:pic>
        <p:nvPicPr>
          <p:cNvPr id="178" name="Google Shape;178;g1004dd6740c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1223700"/>
            <a:ext cx="46482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04dd6740c_0_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(exemple)</a:t>
            </a:r>
            <a:endParaRPr/>
          </a:p>
        </p:txBody>
      </p:sp>
      <p:pic>
        <p:nvPicPr>
          <p:cNvPr id="184" name="Google Shape;184;g1004dd6740c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225" y="1202275"/>
            <a:ext cx="49339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04dd6740c_0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 : if</a:t>
            </a:r>
            <a:endParaRPr/>
          </a:p>
        </p:txBody>
      </p:sp>
      <p:pic>
        <p:nvPicPr>
          <p:cNvPr id="190" name="Google Shape;190;g1004dd6740c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6275"/>
            <a:ext cx="8603577" cy="30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04dd6740c_0_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 : if (exemple)</a:t>
            </a:r>
            <a:endParaRPr/>
          </a:p>
        </p:txBody>
      </p:sp>
      <p:pic>
        <p:nvPicPr>
          <p:cNvPr id="196" name="Google Shape;196;g1004dd6740c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395400"/>
            <a:ext cx="6781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04dd6740c_0_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 : if (outil de comparaison)</a:t>
            </a:r>
            <a:endParaRPr/>
          </a:p>
        </p:txBody>
      </p:sp>
      <p:pic>
        <p:nvPicPr>
          <p:cNvPr id="202" name="Google Shape;202;g1004dd6740c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375" y="1137975"/>
            <a:ext cx="72550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04dd6740c_0_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Codage de César</a:t>
            </a:r>
            <a:endParaRPr/>
          </a:p>
        </p:txBody>
      </p:sp>
      <p:pic>
        <p:nvPicPr>
          <p:cNvPr id="208" name="Google Shape;208;g1004dd6740c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675" y="1230200"/>
            <a:ext cx="4005799" cy="33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04dd6740c_0_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hacker le codage de César ?</a:t>
            </a:r>
            <a:endParaRPr/>
          </a:p>
        </p:txBody>
      </p:sp>
      <p:pic>
        <p:nvPicPr>
          <p:cNvPr id="214" name="Google Shape;214;g1004dd6740c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25" y="1419774"/>
            <a:ext cx="3932650" cy="25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04dd6740c_0_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lang="fr"/>
              <a:t>odage de vigenère</a:t>
            </a:r>
            <a:endParaRPr/>
          </a:p>
        </p:txBody>
      </p:sp>
      <p:sp>
        <p:nvSpPr>
          <p:cNvPr id="220" name="Google Shape;220;g1004dd6740c_0_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Existe depuis le milieu du 16ème siècle.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chacun des caractères du message que l’on cherche à chiffrer nous donnons une clef différente.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Cette pratique rends le chiffrement beaucoup plus robuste.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Algorithmie</a:t>
            </a:r>
            <a:endParaRPr/>
          </a:p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311700" y="1152475"/>
            <a:ext cx="8520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fr"/>
              <a:t>“Suite finie d’opérations élémentaires non divisibles obéissant à un enchaînement déterminé.”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Les différents langages de programmation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1956650" y="1800650"/>
            <a:ext cx="4718700" cy="1090500"/>
          </a:xfrm>
          <a:prstGeom prst="rect">
            <a:avLst/>
          </a:prstGeom>
          <a:noFill/>
          <a:ln cap="flat" cmpd="sng" w="28575">
            <a:solidFill>
              <a:srgbClr val="004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0048CD"/>
                </a:solidFill>
                <a:latin typeface="Proxima Nova"/>
                <a:ea typeface="Proxima Nova"/>
                <a:cs typeface="Proxima Nova"/>
                <a:sym typeface="Proxima Nova"/>
              </a:rPr>
              <a:t>Haut niveau</a:t>
            </a:r>
            <a:endParaRPr b="1" i="0" sz="1800" u="none" cap="none" strike="noStrike">
              <a:solidFill>
                <a:srgbClr val="0048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956650" y="3019850"/>
            <a:ext cx="4718700" cy="1090500"/>
          </a:xfrm>
          <a:prstGeom prst="rect">
            <a:avLst/>
          </a:prstGeom>
          <a:noFill/>
          <a:ln cap="flat" cmpd="sng" w="28575">
            <a:solidFill>
              <a:srgbClr val="004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0048CD"/>
                </a:solidFill>
                <a:latin typeface="Proxima Nova"/>
                <a:ea typeface="Proxima Nova"/>
                <a:cs typeface="Proxima Nova"/>
                <a:sym typeface="Proxima Nova"/>
              </a:rPr>
              <a:t>Bas niveau</a:t>
            </a:r>
            <a:endParaRPr b="1" i="0" sz="1800" u="none" cap="none" strike="noStrike">
              <a:solidFill>
                <a:srgbClr val="0048C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Assembleur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Binaire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Python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464100" y="1490975"/>
            <a:ext cx="35931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Langage haut niveau : </a:t>
            </a:r>
            <a:r>
              <a:rPr lang="fr" sz="1400"/>
              <a:t>Gestion de mémoire automatique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Orienté objet : </a:t>
            </a:r>
            <a:r>
              <a:rPr lang="fr" sz="1400"/>
              <a:t>La base du langage suit le paradigme objet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Interprété : </a:t>
            </a:r>
            <a:r>
              <a:rPr lang="fr" sz="1400"/>
              <a:t>L'interpréteur Python permet d’exécuter Python à la volée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Typé dynamiquement : </a:t>
            </a:r>
            <a:r>
              <a:rPr lang="fr" sz="1400"/>
              <a:t>Utilisation des données sans indiquer le type : Déterminé contextuellement</a:t>
            </a:r>
            <a:endParaRPr sz="1400"/>
          </a:p>
        </p:txBody>
      </p:sp>
      <p:sp>
        <p:nvSpPr>
          <p:cNvPr id="83" name="Google Shape;83;p6"/>
          <p:cNvSpPr txBox="1"/>
          <p:nvPr/>
        </p:nvSpPr>
        <p:spPr>
          <a:xfrm>
            <a:off x="304800" y="990600"/>
            <a:ext cx="8915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Créé en 1989 </a:t>
            </a:r>
            <a:r>
              <a:rPr b="0" i="0" lang="fr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par Guido van Rossum. Aujourd’hui à la version 3.</a:t>
            </a:r>
            <a:r>
              <a:rPr lang="f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5340900" y="1490975"/>
            <a:ext cx="34623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 sz="1400"/>
              <a:t>Utilisé en 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Recherche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Web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Automatisation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Data Science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...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4dd6740c_0_0"/>
          <p:cNvSpPr txBox="1"/>
          <p:nvPr>
            <p:ph type="title"/>
          </p:nvPr>
        </p:nvSpPr>
        <p:spPr>
          <a:xfrm>
            <a:off x="311700" y="2464600"/>
            <a:ext cx="8114400" cy="24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à la ligne de commande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4dd6740c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terminal</a:t>
            </a:r>
            <a:endParaRPr/>
          </a:p>
        </p:txBody>
      </p:sp>
      <p:pic>
        <p:nvPicPr>
          <p:cNvPr id="95" name="Google Shape;95;g1004dd6740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50" y="1221575"/>
            <a:ext cx="6709851" cy="33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04dd6740c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terminal</a:t>
            </a:r>
            <a:endParaRPr/>
          </a:p>
        </p:txBody>
      </p:sp>
      <p:sp>
        <p:nvSpPr>
          <p:cNvPr id="101" name="Google Shape;101;g1004dd6740c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s’agit d’une interface permettant à un utilisateur de donner des commandes à l’ordinateur sans avoir à passer par une interface graphique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04dd6740c_0_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0x010100DFBCBCF93C80904DB6BDC8DF4435F6FE</vt:lpwstr>
  </property>
</Properties>
</file>