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76" r:id="rId3"/>
    <p:sldId id="377" r:id="rId4"/>
    <p:sldId id="356" r:id="rId5"/>
    <p:sldId id="357" r:id="rId6"/>
    <p:sldId id="355" r:id="rId7"/>
    <p:sldId id="378" r:id="rId8"/>
    <p:sldId id="352" r:id="rId9"/>
    <p:sldId id="353" r:id="rId10"/>
    <p:sldId id="354" r:id="rId11"/>
    <p:sldId id="358" r:id="rId12"/>
    <p:sldId id="362" r:id="rId13"/>
    <p:sldId id="361" r:id="rId14"/>
    <p:sldId id="375" r:id="rId15"/>
    <p:sldId id="364" r:id="rId16"/>
    <p:sldId id="365" r:id="rId17"/>
    <p:sldId id="366" r:id="rId18"/>
    <p:sldId id="359" r:id="rId19"/>
    <p:sldId id="367" r:id="rId20"/>
    <p:sldId id="368" r:id="rId21"/>
    <p:sldId id="369" r:id="rId22"/>
    <p:sldId id="370" r:id="rId23"/>
    <p:sldId id="373" r:id="rId24"/>
    <p:sldId id="374" r:id="rId25"/>
    <p:sldId id="371" r:id="rId26"/>
    <p:sldId id="360" r:id="rId27"/>
    <p:sldId id="372" r:id="rId28"/>
    <p:sldId id="379" r:id="rId29"/>
    <p:sldId id="384" r:id="rId30"/>
    <p:sldId id="380" r:id="rId31"/>
    <p:sldId id="381" r:id="rId32"/>
    <p:sldId id="382" r:id="rId33"/>
    <p:sldId id="385" r:id="rId34"/>
    <p:sldId id="383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004B"/>
    <a:srgbClr val="1E1E1E"/>
    <a:srgbClr val="CFA55E"/>
    <a:srgbClr val="DA7D4E"/>
    <a:srgbClr val="59A0D3"/>
    <a:srgbClr val="E00000"/>
    <a:srgbClr val="D7BA7D"/>
    <a:srgbClr val="D1B57A"/>
    <a:srgbClr val="1AB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6" autoAdjust="0"/>
    <p:restoredTop sz="79532" autoAdjust="0"/>
  </p:normalViewPr>
  <p:slideViewPr>
    <p:cSldViewPr snapToGrid="0">
      <p:cViewPr varScale="1">
        <p:scale>
          <a:sx n="90" d="100"/>
          <a:sy n="90" d="100"/>
        </p:scale>
        <p:origin x="1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92FCE-44A8-413C-8AEE-8B9F4D73B1CB}" type="datetimeFigureOut">
              <a:rPr lang="fr-CH" smtClean="0"/>
              <a:t>19.12.23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18D23-FAE3-49FB-BF12-F715C9C7DF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15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/>
              <a:t>Il existe trois manières d’intégration</a:t>
            </a:r>
          </a:p>
          <a:p>
            <a:pPr marL="228600" indent="-228600">
              <a:buAutoNum type="arabicPeriod"/>
            </a:pPr>
            <a:r>
              <a:rPr lang="fr-CH" baseline="0" dirty="0"/>
              <a:t>Balise style dans le </a:t>
            </a:r>
            <a:r>
              <a:rPr lang="fr-CH" baseline="0" dirty="0" err="1"/>
              <a:t>head</a:t>
            </a:r>
            <a:r>
              <a:rPr lang="fr-CH" baseline="0" dirty="0"/>
              <a:t> =&gt;c’est redondant si on a plusieurs pages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175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/>
              <a:t>Sélecteur parents – enfants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957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27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/>
              <a:t>UN identifiant est unique !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475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1546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/>
              <a:t>Il y a trois # </a:t>
            </a:r>
          </a:p>
          <a:p>
            <a:pPr marL="228600" indent="-228600">
              <a:buAutoNum type="arabicPeriod"/>
            </a:pPr>
            <a:r>
              <a:rPr lang="fr-CH" baseline="0" dirty="0"/>
              <a:t>Pour le </a:t>
            </a:r>
            <a:r>
              <a:rPr lang="fr-CH" baseline="0" dirty="0" err="1"/>
              <a:t>color</a:t>
            </a:r>
            <a:r>
              <a:rPr lang="fr-CH" baseline="0" dirty="0"/>
              <a:t> </a:t>
            </a:r>
            <a:r>
              <a:rPr lang="fr-CH" baseline="0" dirty="0" err="1"/>
              <a:t>hexdecimal</a:t>
            </a:r>
            <a:r>
              <a:rPr lang="fr-CH" baseline="0" dirty="0"/>
              <a:t> </a:t>
            </a:r>
          </a:p>
          <a:p>
            <a:pPr marL="228600" indent="-228600">
              <a:buAutoNum type="arabicPeriod"/>
            </a:pPr>
            <a:r>
              <a:rPr lang="fr-CH" baseline="0" dirty="0"/>
              <a:t>Pour dire que c’est un identifiant en </a:t>
            </a:r>
            <a:r>
              <a:rPr lang="fr-CH" baseline="0" dirty="0" err="1"/>
              <a:t>css</a:t>
            </a:r>
            <a:endParaRPr lang="fr-CH" baseline="0" dirty="0"/>
          </a:p>
          <a:p>
            <a:pPr marL="228600" indent="-228600">
              <a:buAutoNum type="arabicPeriod"/>
            </a:pPr>
            <a:r>
              <a:rPr lang="fr-CH" baseline="0" dirty="0"/>
              <a:t>Pour dire que c’est un lien dans la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3459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/>
              <a:t>Quand utiliser une classe ? </a:t>
            </a:r>
            <a:br>
              <a:rPr lang="fr-CH" baseline="0" dirty="0"/>
            </a:br>
            <a:r>
              <a:rPr lang="fr-CH" baseline="0" dirty="0" err="1"/>
              <a:t>Quand</a:t>
            </a:r>
            <a:r>
              <a:rPr lang="fr-CH" baseline="0" dirty="0"/>
              <a:t> vous allez mettre en forme plusieurs éléments différents avec la même mise en forme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2738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0936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/>
              <a:t>On peut également sélectionner des classes et identifiant avec les balises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4735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1360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Sélecteur parent enfant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717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/>
              <a:t>Il existe deuxième manières</a:t>
            </a:r>
          </a:p>
          <a:p>
            <a:pPr marL="0" indent="0">
              <a:buNone/>
            </a:pPr>
            <a:r>
              <a:rPr lang="fr-CH" baseline="0" dirty="0"/>
              <a:t>Attribut style =&gt; ne différencie pas le fond et la forme / pas pratique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0742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Sélecteur parent enfant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806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/>
              <a:t>5 états :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Link </a:t>
            </a:r>
          </a:p>
          <a:p>
            <a:pPr marL="171450" indent="-171450">
              <a:buFontTx/>
              <a:buChar char="-"/>
            </a:pPr>
            <a:r>
              <a:rPr lang="fr-CH" baseline="0" dirty="0" err="1"/>
              <a:t>Visited</a:t>
            </a:r>
            <a:endParaRPr lang="fr-CH" baseline="0" dirty="0"/>
          </a:p>
          <a:p>
            <a:pPr marL="171450" indent="-171450">
              <a:buFontTx/>
              <a:buChar char="-"/>
            </a:pPr>
            <a:r>
              <a:rPr lang="fr-CH" baseline="0" dirty="0" err="1"/>
              <a:t>Hover</a:t>
            </a:r>
            <a:endParaRPr lang="fr-CH" baseline="0" dirty="0"/>
          </a:p>
          <a:p>
            <a:pPr marL="171450" indent="-171450">
              <a:buFontTx/>
              <a:buChar char="-"/>
            </a:pPr>
            <a:r>
              <a:rPr lang="fr-CH" baseline="0" dirty="0"/>
              <a:t>Active 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Focus</a:t>
            </a:r>
          </a:p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599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8118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27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7661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252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30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41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31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1103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32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0343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34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72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 err="1"/>
              <a:t>troisème</a:t>
            </a:r>
            <a:r>
              <a:rPr lang="fr-CH" baseline="0" dirty="0"/>
              <a:t> manières</a:t>
            </a:r>
          </a:p>
          <a:p>
            <a:pPr marL="228600" indent="-228600">
              <a:buAutoNum type="arabicPeriod"/>
            </a:pPr>
            <a:r>
              <a:rPr lang="fr-CH" baseline="0" dirty="0"/>
              <a:t>Séparer le html /</a:t>
            </a:r>
            <a:r>
              <a:rPr lang="fr-CH" baseline="0" dirty="0" err="1"/>
              <a:t>css</a:t>
            </a:r>
            <a:r>
              <a:rPr lang="fr-CH" baseline="0" dirty="0"/>
              <a:t> =&gt; permet d’avoir le </a:t>
            </a:r>
            <a:r>
              <a:rPr lang="fr-CH" baseline="0" dirty="0" err="1"/>
              <a:t>css</a:t>
            </a:r>
            <a:r>
              <a:rPr lang="fr-CH" baseline="0" dirty="0"/>
              <a:t> pour plusieurs pages html / c’est la bonne pratique à avoir</a:t>
            </a:r>
          </a:p>
          <a:p>
            <a:pPr marL="0" indent="0">
              <a:buNone/>
            </a:pPr>
            <a:endParaRPr lang="fr-CH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&lt;link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/styles.css"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="stylesheet“ type=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“text/</a:t>
            </a:r>
            <a:r>
              <a:rPr lang="en-US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/&gt; =&gt; plus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besoin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html5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mettre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type</a:t>
            </a:r>
            <a:endParaRPr lang="fr-CH" baseline="0" dirty="0"/>
          </a:p>
          <a:p>
            <a:pPr marL="228600" indent="-228600">
              <a:buAutoNum type="arabicPeriod"/>
            </a:pPr>
            <a:r>
              <a:rPr lang="fr-CH" baseline="0" dirty="0"/>
              <a:t>HREF = permet de faire le chemin entre cette page et la page de style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597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Page CSS</a:t>
            </a:r>
          </a:p>
          <a:p>
            <a:endParaRPr lang="fr-CH" dirty="0"/>
          </a:p>
          <a:p>
            <a:r>
              <a:rPr lang="fr-CH" dirty="0" err="1"/>
              <a:t>Color</a:t>
            </a:r>
            <a:r>
              <a:rPr lang="fr-CH" baseline="0" dirty="0"/>
              <a:t> : propriété qui permet de mettre en couleur </a:t>
            </a:r>
          </a:p>
          <a:p>
            <a:r>
              <a:rPr lang="fr-CH" baseline="0" dirty="0"/>
              <a:t>Couleur hexadécimal = # devant </a:t>
            </a:r>
          </a:p>
          <a:p>
            <a:r>
              <a:rPr lang="fr-CH" baseline="0" dirty="0"/>
              <a:t>; est indispensable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338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51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3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141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1572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aseline="0" dirty="0"/>
              <a:t>Sélecteur parents – enfants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8D23-FAE3-49FB-BF12-F715C9C7DFA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342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EB7C-8636-4946-A91F-1E745D9F73A4}" type="datetime1">
              <a:rPr lang="fr-CH" smtClean="0"/>
              <a:t>19.12.23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423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8EE5-403F-4AD4-835C-DB4C8746872C}" type="datetime1">
              <a:rPr lang="fr-CH" smtClean="0"/>
              <a:t>19.12.23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30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B2AC-89CC-475A-90A2-A7B551AD6EA0}" type="datetime1">
              <a:rPr lang="fr-CH" smtClean="0"/>
              <a:t>19.12.23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981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BE7-9BA7-4FD2-A802-E4CB544455A2}" type="datetime1">
              <a:rPr lang="fr-CH" smtClean="0"/>
              <a:t>19.12.23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5F88-9A35-493E-9AAA-05EDD504D0F7}" type="datetime1">
              <a:rPr lang="fr-CH" smtClean="0"/>
              <a:t>19.12.23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93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32EA-D5EE-4B81-AE8F-A9E7EAC0EA1E}" type="datetime1">
              <a:rPr lang="fr-CH" smtClean="0"/>
              <a:t>19.12.23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767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C626-0321-4E61-8FC5-541EB37B8C19}" type="datetime1">
              <a:rPr lang="fr-CH" smtClean="0"/>
              <a:t>19.12.23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229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C24D-C292-4F83-B9F3-8EA4F12E072B}" type="datetime1">
              <a:rPr lang="fr-CH" smtClean="0"/>
              <a:t>19.12.23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4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D828-270A-47EF-BFD7-181D875B5947}" type="datetime1">
              <a:rPr lang="fr-CH" smtClean="0"/>
              <a:t>19.12.23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19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C07-2FD0-4462-9B31-3AB3B2EDF176}" type="datetime1">
              <a:rPr lang="fr-CH" smtClean="0"/>
              <a:t>19.12.23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8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312B-5618-4984-8654-CC750BFCD86E}" type="datetime1">
              <a:rPr lang="fr-CH" smtClean="0"/>
              <a:t>19.12.23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627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EF1A-E340-436E-B1B7-BEA3372D2550}" type="datetime1">
              <a:rPr lang="fr-CH" smtClean="0"/>
              <a:t>19.12.23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0E5D-ED6A-4A40-B1CC-EDCBC72428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98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557772" y="2336800"/>
            <a:ext cx="4841948" cy="15531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8800" dirty="0">
                <a:solidFill>
                  <a:schemeClr val="bg1"/>
                </a:solidFill>
                <a:latin typeface="Helvetica Neue" panose="020B0604020202020204" charset="0"/>
              </a:rPr>
              <a:t>CSS </a:t>
            </a:r>
            <a:r>
              <a:rPr lang="fr-CH" sz="8800" dirty="0">
                <a:solidFill>
                  <a:srgbClr val="1ABCFE"/>
                </a:solidFill>
                <a:latin typeface="Helvetica Neue" panose="020B0604020202020204" charset="0"/>
              </a:rPr>
              <a:t> </a:t>
            </a:r>
          </a:p>
        </p:txBody>
      </p:sp>
      <p:sp>
        <p:nvSpPr>
          <p:cNvPr id="7" name="Google Shape;444;p35"/>
          <p:cNvSpPr txBox="1"/>
          <p:nvPr/>
        </p:nvSpPr>
        <p:spPr>
          <a:xfrm>
            <a:off x="8399720" y="6108000"/>
            <a:ext cx="367274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1ABC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Sura Thirunavukarasu</a:t>
            </a:r>
            <a:endParaRPr sz="2000" dirty="0">
              <a:solidFill>
                <a:srgbClr val="1ABC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1190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/* Commentaire en </a:t>
            </a:r>
            <a:r>
              <a:rPr lang="fr-CH" sz="4800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*/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10</a:t>
            </a:fld>
            <a:endParaRPr lang="fr-CH" dirty="0">
              <a:solidFill>
                <a:schemeClr val="bg1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5528073" y="3732910"/>
            <a:ext cx="4627" cy="9233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8539420" y="3743226"/>
            <a:ext cx="4627" cy="9233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b="15562"/>
          <a:stretch/>
        </p:blipFill>
        <p:spPr>
          <a:xfrm>
            <a:off x="2596651" y="1526463"/>
            <a:ext cx="7000875" cy="48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balise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11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3" y="4009369"/>
            <a:ext cx="11026997" cy="25840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246" y="1234558"/>
            <a:ext cx="6953250" cy="2847975"/>
          </a:xfrm>
          <a:prstGeom prst="rect">
            <a:avLst/>
          </a:prstGeom>
        </p:spPr>
      </p:pic>
      <p:cxnSp>
        <p:nvCxnSpPr>
          <p:cNvPr id="17" name="Connecteur en angle 16"/>
          <p:cNvCxnSpPr/>
          <p:nvPr/>
        </p:nvCxnSpPr>
        <p:spPr>
          <a:xfrm rot="5400000" flipH="1" flipV="1">
            <a:off x="1216662" y="3157220"/>
            <a:ext cx="2677161" cy="375920"/>
          </a:xfrm>
          <a:prstGeom prst="bentConnector3">
            <a:avLst>
              <a:gd name="adj1" fmla="val 100095"/>
            </a:avLst>
          </a:prstGeom>
          <a:ln>
            <a:solidFill>
              <a:srgbClr val="CFA5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balise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12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947"/>
          <a:stretch/>
        </p:blipFill>
        <p:spPr>
          <a:xfrm>
            <a:off x="1120966" y="1520228"/>
            <a:ext cx="10335303" cy="23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2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balise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13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90" y="3630038"/>
            <a:ext cx="11026997" cy="25840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625" y="1503180"/>
            <a:ext cx="5219700" cy="1981200"/>
          </a:xfrm>
          <a:prstGeom prst="rect">
            <a:avLst/>
          </a:prstGeom>
        </p:spPr>
      </p:pic>
      <p:cxnSp>
        <p:nvCxnSpPr>
          <p:cNvPr id="14" name="Connecteur en angle 13"/>
          <p:cNvCxnSpPr/>
          <p:nvPr/>
        </p:nvCxnSpPr>
        <p:spPr>
          <a:xfrm flipV="1">
            <a:off x="1798323" y="2225040"/>
            <a:ext cx="2194557" cy="2065656"/>
          </a:xfrm>
          <a:prstGeom prst="bentConnector3">
            <a:avLst>
              <a:gd name="adj1" fmla="val 100000"/>
            </a:avLst>
          </a:prstGeom>
          <a:ln>
            <a:solidFill>
              <a:srgbClr val="CFA5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>
          <a:xfrm rot="5400000" flipH="1" flipV="1">
            <a:off x="2839721" y="2270761"/>
            <a:ext cx="2326640" cy="2214879"/>
          </a:xfrm>
          <a:prstGeom prst="bentConnector3">
            <a:avLst>
              <a:gd name="adj1" fmla="val -218"/>
            </a:avLst>
          </a:prstGeom>
          <a:ln>
            <a:solidFill>
              <a:srgbClr val="CFA5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3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balise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14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90" y="3660744"/>
            <a:ext cx="11026997" cy="25840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93" y="1558947"/>
            <a:ext cx="5219700" cy="198120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7564120" y="1637082"/>
            <a:ext cx="3789680" cy="1824929"/>
            <a:chOff x="7956325" y="1594620"/>
            <a:chExt cx="3789680" cy="1824929"/>
          </a:xfrm>
        </p:grpSpPr>
        <p:sp>
          <p:nvSpPr>
            <p:cNvPr id="6" name="Rectangle 5"/>
            <p:cNvSpPr/>
            <p:nvPr/>
          </p:nvSpPr>
          <p:spPr>
            <a:xfrm>
              <a:off x="7956325" y="1871812"/>
              <a:ext cx="3789680" cy="1547737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CFA5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4"/>
            <a:srcRect l="10637" t="10389" r="59776" b="64996"/>
            <a:stretch/>
          </p:blipFill>
          <p:spPr>
            <a:xfrm>
              <a:off x="8036560" y="1594620"/>
              <a:ext cx="1544320" cy="487681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217210" y="2428996"/>
              <a:ext cx="963110" cy="560916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CFA5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/>
            <a:srcRect l="39911" t="6433" r="49383" b="64741"/>
            <a:stretch/>
          </p:blipFill>
          <p:spPr>
            <a:xfrm>
              <a:off x="9296400" y="2141598"/>
              <a:ext cx="558800" cy="571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79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balise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15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424112"/>
            <a:ext cx="85153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4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d’</a:t>
            </a:r>
            <a:r>
              <a:rPr lang="fr-CH" sz="4800" dirty="0">
                <a:solidFill>
                  <a:srgbClr val="CFA5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identifiant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16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543" y="2034553"/>
            <a:ext cx="8591739" cy="42748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r="4744" b="12276"/>
          <a:stretch/>
        </p:blipFill>
        <p:spPr>
          <a:xfrm>
            <a:off x="243367" y="2118215"/>
            <a:ext cx="3241514" cy="1332455"/>
          </a:xfrm>
          <a:prstGeom prst="rect">
            <a:avLst/>
          </a:prstGeom>
          <a:ln>
            <a:solidFill>
              <a:srgbClr val="DA7D4E"/>
            </a:solidFill>
          </a:ln>
        </p:spPr>
      </p:pic>
      <p:cxnSp>
        <p:nvCxnSpPr>
          <p:cNvPr id="14" name="Connecteur en angle 13"/>
          <p:cNvCxnSpPr/>
          <p:nvPr/>
        </p:nvCxnSpPr>
        <p:spPr>
          <a:xfrm rot="10800000">
            <a:off x="2048194" y="3627280"/>
            <a:ext cx="1406207" cy="436721"/>
          </a:xfrm>
          <a:prstGeom prst="bentConnector2">
            <a:avLst/>
          </a:prstGeom>
          <a:ln>
            <a:solidFill>
              <a:srgbClr val="DA7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7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balise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17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814387"/>
            <a:ext cx="85439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18</a:t>
            </a:fld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21003" y="1277858"/>
            <a:ext cx="3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Pour le </a:t>
            </a:r>
            <a:r>
              <a:rPr lang="fr-CH" sz="2400" dirty="0" err="1">
                <a:solidFill>
                  <a:schemeClr val="bg1"/>
                </a:solidFill>
              </a:rPr>
              <a:t>color</a:t>
            </a:r>
            <a:r>
              <a:rPr lang="fr-CH" sz="2400" dirty="0">
                <a:solidFill>
                  <a:schemeClr val="bg1"/>
                </a:solidFill>
              </a:rPr>
              <a:t> </a:t>
            </a:r>
            <a:r>
              <a:rPr lang="fr-CH" sz="2400" dirty="0" err="1">
                <a:solidFill>
                  <a:schemeClr val="bg1"/>
                </a:solidFill>
              </a:rPr>
              <a:t>hexdecimal</a:t>
            </a:r>
            <a:r>
              <a:rPr lang="fr-CH" sz="24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r="4093"/>
          <a:stretch/>
        </p:blipFill>
        <p:spPr>
          <a:xfrm>
            <a:off x="117806" y="2830147"/>
            <a:ext cx="685137" cy="10001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610" y="781263"/>
            <a:ext cx="3639770" cy="1577578"/>
          </a:xfrm>
          <a:prstGeom prst="rect">
            <a:avLst/>
          </a:prstGeom>
          <a:ln>
            <a:solidFill>
              <a:srgbClr val="59A0D3"/>
            </a:solidFill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610" y="2530110"/>
            <a:ext cx="4067175" cy="1600200"/>
          </a:xfrm>
          <a:prstGeom prst="rect">
            <a:avLst/>
          </a:prstGeom>
          <a:ln>
            <a:solidFill>
              <a:srgbClr val="59A0D3"/>
            </a:solidFill>
          </a:ln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610" y="4301579"/>
            <a:ext cx="6610350" cy="2362200"/>
          </a:xfrm>
          <a:prstGeom prst="rect">
            <a:avLst/>
          </a:prstGeom>
          <a:ln>
            <a:solidFill>
              <a:srgbClr val="59A0D3"/>
            </a:solidFill>
          </a:ln>
        </p:spPr>
      </p:pic>
    </p:spTree>
    <p:extLst>
      <p:ext uri="{BB962C8B-B14F-4D97-AF65-F5344CB8AC3E}">
        <p14:creationId xmlns:p14="http://schemas.microsoft.com/office/powerpoint/2010/main" val="290711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</a:t>
            </a:r>
            <a:r>
              <a:rPr lang="fr-CH" sz="4800" dirty="0">
                <a:solidFill>
                  <a:srgbClr val="CFA5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19</a:t>
            </a:fld>
            <a:endParaRPr lang="fr-CH" dirty="0">
              <a:solidFill>
                <a:schemeClr val="bg1"/>
              </a:solidFill>
            </a:endParaRPr>
          </a:p>
        </p:txBody>
      </p:sp>
      <p:cxnSp>
        <p:nvCxnSpPr>
          <p:cNvPr id="11" name="Connecteur en angle 10"/>
          <p:cNvCxnSpPr/>
          <p:nvPr/>
        </p:nvCxnSpPr>
        <p:spPr>
          <a:xfrm rot="10800000">
            <a:off x="2048194" y="3302160"/>
            <a:ext cx="1406207" cy="436721"/>
          </a:xfrm>
          <a:prstGeom prst="bentConnector2">
            <a:avLst/>
          </a:prstGeom>
          <a:ln>
            <a:solidFill>
              <a:srgbClr val="DA7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1382148"/>
            <a:ext cx="7993380" cy="464667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6" y="1759585"/>
            <a:ext cx="3581400" cy="1428750"/>
          </a:xfrm>
          <a:prstGeom prst="rect">
            <a:avLst/>
          </a:prstGeom>
          <a:ln>
            <a:solidFill>
              <a:srgbClr val="DA7D4E"/>
            </a:solidFill>
          </a:ln>
        </p:spPr>
      </p:pic>
    </p:spTree>
    <p:extLst>
      <p:ext uri="{BB962C8B-B14F-4D97-AF65-F5344CB8AC3E}">
        <p14:creationId xmlns:p14="http://schemas.microsoft.com/office/powerpoint/2010/main" val="130685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100499" y="2043291"/>
            <a:ext cx="87707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de-CH" sz="3600" dirty="0">
                <a:solidFill>
                  <a:srgbClr val="1ABCFE"/>
                </a:solidFill>
                <a:latin typeface="Helvetica Neue" panose="020B0604020202020204" charset="0"/>
              </a:rPr>
              <a:t>..</a:t>
            </a:r>
          </a:p>
          <a:p>
            <a:pPr marL="742950" indent="-742950">
              <a:buAutoNum type="arabicPeriod"/>
            </a:pPr>
            <a:r>
              <a:rPr lang="de-CH" sz="3600" dirty="0">
                <a:solidFill>
                  <a:srgbClr val="1ABCFE"/>
                </a:solidFill>
                <a:latin typeface="Helvetica Neue" panose="020B0604020202020204" charset="0"/>
              </a:rPr>
              <a:t>.. </a:t>
            </a:r>
          </a:p>
          <a:p>
            <a:pPr marL="742950" indent="-742950">
              <a:buAutoNum type="arabicPeriod"/>
            </a:pPr>
            <a:r>
              <a:rPr lang="de-CH" sz="3600" dirty="0">
                <a:solidFill>
                  <a:srgbClr val="1ABCFE"/>
                </a:solidFill>
                <a:latin typeface="Helvetica Neue" panose="020B0604020202020204" charset="0"/>
              </a:rPr>
              <a:t>..</a:t>
            </a:r>
          </a:p>
          <a:p>
            <a:pPr marL="742950" indent="-742950">
              <a:buAutoNum type="arabicPeriod"/>
            </a:pPr>
            <a:r>
              <a:rPr lang="de-CH" sz="3600" dirty="0">
                <a:solidFill>
                  <a:srgbClr val="1ABCFE"/>
                </a:solidFill>
                <a:latin typeface="Helvetica Neue" panose="020B0604020202020204" charset="0"/>
              </a:rPr>
              <a:t>..</a:t>
            </a:r>
          </a:p>
          <a:p>
            <a:pPr marL="742950" indent="-742950">
              <a:buAutoNum type="arabicPeriod"/>
            </a:pPr>
            <a:r>
              <a:rPr lang="de-CH" sz="3600" dirty="0">
                <a:solidFill>
                  <a:srgbClr val="1ABCFE"/>
                </a:solidFill>
                <a:latin typeface="Helvetica Neue" panose="020B0604020202020204" charset="0"/>
              </a:rPr>
              <a:t>..</a:t>
            </a:r>
          </a:p>
          <a:p>
            <a:pPr marL="742950" indent="-742950">
              <a:buAutoNum type="arabicPeriod"/>
            </a:pPr>
            <a:r>
              <a:rPr lang="de-CH" sz="3600" dirty="0">
                <a:solidFill>
                  <a:srgbClr val="1ABCFE"/>
                </a:solidFill>
                <a:latin typeface="Helvetica Neue" panose="020B0604020202020204" charset="0"/>
              </a:rPr>
              <a:t>..</a:t>
            </a:r>
          </a:p>
          <a:p>
            <a:endParaRPr lang="de-CH" sz="3600" dirty="0">
              <a:solidFill>
                <a:srgbClr val="1ABCFE"/>
              </a:solidFill>
              <a:latin typeface="Helvetica Neue" panose="020B0604020202020204" charset="0"/>
            </a:endParaRPr>
          </a:p>
          <a:p>
            <a:pPr marL="742950" indent="-742950">
              <a:buAutoNum type="arabicPeriod"/>
            </a:pPr>
            <a:endParaRPr lang="de-CH" sz="3600" dirty="0">
              <a:solidFill>
                <a:srgbClr val="1ABCFE"/>
              </a:solidFill>
              <a:latin typeface="Helvetica Neue" panose="020B0604020202020204" charset="0"/>
            </a:endParaRPr>
          </a:p>
          <a:p>
            <a:pPr marL="742950" indent="-742950" algn="ctr">
              <a:buAutoNum type="arabicPeriod"/>
            </a:pPr>
            <a:endParaRPr lang="de-CH" sz="3600" dirty="0">
              <a:solidFill>
                <a:srgbClr val="1ABCFE"/>
              </a:solidFill>
              <a:latin typeface="Helvetica Neue" panose="020B0604020202020204" charset="0"/>
            </a:endParaRPr>
          </a:p>
          <a:p>
            <a:pPr marL="742950" indent="-742950" algn="ctr">
              <a:buAutoNum type="arabicPeriod"/>
            </a:pPr>
            <a:endParaRPr lang="fr-CH" sz="3600" dirty="0">
              <a:solidFill>
                <a:srgbClr val="1ABCFE"/>
              </a:solidFill>
              <a:latin typeface="Helvetica Neue" panose="020B0604020202020204" charset="0"/>
            </a:endParaRPr>
          </a:p>
        </p:txBody>
      </p:sp>
      <p:sp>
        <p:nvSpPr>
          <p:cNvPr id="3" name="Google Shape;444;p35"/>
          <p:cNvSpPr txBox="1"/>
          <p:nvPr/>
        </p:nvSpPr>
        <p:spPr>
          <a:xfrm>
            <a:off x="0" y="461338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 à </a:t>
            </a:r>
            <a:r>
              <a:rPr lang="fr-CH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aborder</a:t>
            </a:r>
          </a:p>
        </p:txBody>
      </p:sp>
    </p:spTree>
    <p:extLst>
      <p:ext uri="{BB962C8B-B14F-4D97-AF65-F5344CB8AC3E}">
        <p14:creationId xmlns:p14="http://schemas.microsoft.com/office/powerpoint/2010/main" val="379769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balise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20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37620"/>
            <a:ext cx="10407650" cy="56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9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multiples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21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340691"/>
            <a:ext cx="3609975" cy="1400175"/>
          </a:xfrm>
          <a:prstGeom prst="rect">
            <a:avLst/>
          </a:prstGeom>
          <a:ln>
            <a:solidFill>
              <a:srgbClr val="DA7D4E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49" y="1743941"/>
            <a:ext cx="8273733" cy="4612409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>
            <a:off x="4155440" y="4470400"/>
            <a:ext cx="0" cy="650240"/>
          </a:xfrm>
          <a:prstGeom prst="line">
            <a:avLst/>
          </a:prstGeom>
          <a:ln>
            <a:solidFill>
              <a:srgbClr val="DA7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155440" y="5313680"/>
            <a:ext cx="0" cy="650240"/>
          </a:xfrm>
          <a:prstGeom prst="line">
            <a:avLst/>
          </a:prstGeom>
          <a:ln>
            <a:solidFill>
              <a:srgbClr val="DA7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155440" y="2780938"/>
            <a:ext cx="0" cy="650240"/>
          </a:xfrm>
          <a:prstGeom prst="line">
            <a:avLst/>
          </a:prstGeom>
          <a:ln>
            <a:solidFill>
              <a:srgbClr val="DA7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873098" y="1754101"/>
            <a:ext cx="0" cy="262211"/>
          </a:xfrm>
          <a:prstGeom prst="line">
            <a:avLst/>
          </a:prstGeom>
          <a:ln>
            <a:solidFill>
              <a:srgbClr val="DA7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2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balise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22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9" y="1719531"/>
            <a:ext cx="11821951" cy="35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27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23</a:t>
            </a:fld>
            <a:endParaRPr lang="fr-CH"/>
          </a:p>
        </p:txBody>
      </p:sp>
      <p:sp>
        <p:nvSpPr>
          <p:cNvPr id="10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enfant direct &gt;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1571221"/>
            <a:ext cx="8273733" cy="46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24</a:t>
            </a:fld>
            <a:endParaRPr lang="fr-CH"/>
          </a:p>
        </p:txBody>
      </p:sp>
      <p:sp>
        <p:nvSpPr>
          <p:cNvPr id="10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enfant </a:t>
            </a:r>
            <a:r>
              <a:rPr lang="fr-CH" sz="4800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ajdacent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~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1571221"/>
            <a:ext cx="8273733" cy="46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4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Sélecteurs hyperliens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25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55" y="2815483"/>
            <a:ext cx="4448175" cy="2209800"/>
          </a:xfrm>
          <a:prstGeom prst="rect">
            <a:avLst/>
          </a:prstGeom>
          <a:ln>
            <a:solidFill>
              <a:srgbClr val="DA7D4E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0" y="3120283"/>
            <a:ext cx="1714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1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26</a:t>
            </a:fld>
            <a:endParaRPr lang="fr-CH"/>
          </a:p>
        </p:txBody>
      </p:sp>
      <p:sp>
        <p:nvSpPr>
          <p:cNvPr id="10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409771"/>
            <a:ext cx="2895600" cy="2609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00" y="1571221"/>
            <a:ext cx="8273733" cy="46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5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 de balise 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27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1" y="982031"/>
            <a:ext cx="10678859" cy="46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7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28</a:t>
            </a:fld>
            <a:endParaRPr lang="fr-CH"/>
          </a:p>
        </p:txBody>
      </p:sp>
      <p:sp>
        <p:nvSpPr>
          <p:cNvPr id="10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Propriété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409771"/>
            <a:ext cx="2895600" cy="2609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00" y="1571221"/>
            <a:ext cx="8273733" cy="46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2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5852160" y="4850458"/>
            <a:ext cx="562034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Modèle de boîte</a:t>
            </a:r>
          </a:p>
        </p:txBody>
      </p:sp>
    </p:spTree>
    <p:extLst>
      <p:ext uri="{BB962C8B-B14F-4D97-AF65-F5344CB8AC3E}">
        <p14:creationId xmlns:p14="http://schemas.microsoft.com/office/powerpoint/2010/main" val="38479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4;p35"/>
          <p:cNvSpPr txBox="1"/>
          <p:nvPr/>
        </p:nvSpPr>
        <p:spPr>
          <a:xfrm>
            <a:off x="0" y="-2626242"/>
            <a:ext cx="6797040" cy="1026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75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lang="fr-CH" sz="75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444;p35"/>
          <p:cNvSpPr txBox="1"/>
          <p:nvPr/>
        </p:nvSpPr>
        <p:spPr>
          <a:xfrm>
            <a:off x="5852160" y="4850458"/>
            <a:ext cx="562034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Intégration</a:t>
            </a:r>
            <a:r>
              <a:rPr lang="de-CH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style</a:t>
            </a:r>
            <a:endParaRPr lang="fr-CH" sz="4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9268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54422" y="692305"/>
            <a:ext cx="8881942" cy="5607508"/>
          </a:xfrm>
          <a:prstGeom prst="rect">
            <a:avLst/>
          </a:prstGeom>
          <a:solidFill>
            <a:srgbClr val="1E1E1E"/>
          </a:solidFill>
          <a:ln>
            <a:solidFill>
              <a:srgbClr val="CFA55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/>
          <p:cNvSpPr/>
          <p:nvPr/>
        </p:nvSpPr>
        <p:spPr>
          <a:xfrm>
            <a:off x="2595705" y="1266497"/>
            <a:ext cx="7799376" cy="4451370"/>
          </a:xfrm>
          <a:prstGeom prst="rect">
            <a:avLst/>
          </a:prstGeom>
          <a:solidFill>
            <a:srgbClr val="09004B"/>
          </a:solidFill>
          <a:ln>
            <a:solidFill>
              <a:srgbClr val="1E1E1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3386608" y="1947332"/>
            <a:ext cx="5975832" cy="3089700"/>
          </a:xfrm>
          <a:prstGeom prst="rect">
            <a:avLst/>
          </a:prstGeom>
          <a:solidFill>
            <a:srgbClr val="1E1E1E"/>
          </a:solidFill>
          <a:ln>
            <a:solidFill>
              <a:srgbClr val="CFA55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30</a:t>
            </a:fld>
            <a:endParaRPr lang="fr-CH"/>
          </a:p>
        </p:txBody>
      </p:sp>
      <p:sp>
        <p:nvSpPr>
          <p:cNvPr id="10" name="Google Shape;444;p35"/>
          <p:cNvSpPr txBox="1"/>
          <p:nvPr/>
        </p:nvSpPr>
        <p:spPr>
          <a:xfrm>
            <a:off x="268555" y="0"/>
            <a:ext cx="926944" cy="6826788"/>
          </a:xfrm>
          <a:prstGeom prst="rect">
            <a:avLst/>
          </a:prstGeom>
          <a:noFill/>
          <a:ln>
            <a:noFill/>
          </a:ln>
        </p:spPr>
        <p:txBody>
          <a:bodyPr spcFirstLastPara="1" vert="vert270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Modèle de boîte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9684" y="2718315"/>
            <a:ext cx="3789680" cy="1547737"/>
          </a:xfrm>
          <a:prstGeom prst="rect">
            <a:avLst/>
          </a:prstGeom>
          <a:solidFill>
            <a:srgbClr val="1E1E1E"/>
          </a:solidFill>
          <a:ln>
            <a:solidFill>
              <a:srgbClr val="CFA5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Google Shape;444;p35"/>
          <p:cNvSpPr txBox="1"/>
          <p:nvPr/>
        </p:nvSpPr>
        <p:spPr>
          <a:xfrm>
            <a:off x="4749160" y="3022788"/>
            <a:ext cx="3189509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200" dirty="0">
                <a:solidFill>
                  <a:srgbClr val="CFA5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CONTENU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8" name="Google Shape;444;p35"/>
          <p:cNvSpPr txBox="1"/>
          <p:nvPr/>
        </p:nvSpPr>
        <p:spPr>
          <a:xfrm>
            <a:off x="4779769" y="1816079"/>
            <a:ext cx="3189509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200" dirty="0">
                <a:solidFill>
                  <a:srgbClr val="CFA5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PADDING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9" name="Google Shape;444;p35"/>
          <p:cNvSpPr txBox="1"/>
          <p:nvPr/>
        </p:nvSpPr>
        <p:spPr>
          <a:xfrm>
            <a:off x="4749159" y="1079068"/>
            <a:ext cx="3189509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200" dirty="0">
                <a:solidFill>
                  <a:srgbClr val="CFA5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BORDER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20" name="Google Shape;444;p35"/>
          <p:cNvSpPr txBox="1"/>
          <p:nvPr/>
        </p:nvSpPr>
        <p:spPr>
          <a:xfrm>
            <a:off x="4749158" y="478412"/>
            <a:ext cx="3189509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200" dirty="0">
                <a:solidFill>
                  <a:srgbClr val="CFA5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MARGIN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53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31</a:t>
            </a:fld>
            <a:endParaRPr lang="fr-CH"/>
          </a:p>
        </p:txBody>
      </p:sp>
      <p:sp>
        <p:nvSpPr>
          <p:cNvPr id="10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Balise </a:t>
            </a:r>
            <a:r>
              <a:rPr lang="fr-CH" sz="4800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inline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block </a:t>
            </a:r>
          </a:p>
        </p:txBody>
      </p:sp>
    </p:spTree>
    <p:extLst>
      <p:ext uri="{BB962C8B-B14F-4D97-AF65-F5344CB8AC3E}">
        <p14:creationId xmlns:p14="http://schemas.microsoft.com/office/powerpoint/2010/main" val="3485233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32</a:t>
            </a:fld>
            <a:endParaRPr lang="fr-CH"/>
          </a:p>
        </p:txBody>
      </p:sp>
      <p:sp>
        <p:nvSpPr>
          <p:cNvPr id="10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Balise </a:t>
            </a:r>
            <a:r>
              <a:rPr lang="fr-CH" sz="4800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inline</a:t>
            </a: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block </a:t>
            </a:r>
          </a:p>
        </p:txBody>
      </p:sp>
    </p:spTree>
    <p:extLst>
      <p:ext uri="{BB962C8B-B14F-4D97-AF65-F5344CB8AC3E}">
        <p14:creationId xmlns:p14="http://schemas.microsoft.com/office/powerpoint/2010/main" val="2214296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5852160" y="4850458"/>
            <a:ext cx="562034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Balise Structurante</a:t>
            </a:r>
          </a:p>
        </p:txBody>
      </p:sp>
    </p:spTree>
    <p:extLst>
      <p:ext uri="{BB962C8B-B14F-4D97-AF65-F5344CB8AC3E}">
        <p14:creationId xmlns:p14="http://schemas.microsoft.com/office/powerpoint/2010/main" val="278709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/>
              <a:t>34</a:t>
            </a:fld>
            <a:endParaRPr lang="fr-CH"/>
          </a:p>
        </p:txBody>
      </p:sp>
      <p:sp>
        <p:nvSpPr>
          <p:cNvPr id="10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Balise structurante </a:t>
            </a:r>
          </a:p>
        </p:txBody>
      </p:sp>
    </p:spTree>
    <p:extLst>
      <p:ext uri="{BB962C8B-B14F-4D97-AF65-F5344CB8AC3E}">
        <p14:creationId xmlns:p14="http://schemas.microsoft.com/office/powerpoint/2010/main" val="373157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64" y="1184996"/>
            <a:ext cx="10286036" cy="5513074"/>
          </a:xfrm>
          <a:prstGeom prst="rect">
            <a:avLst/>
          </a:prstGeom>
        </p:spPr>
      </p:pic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Intégration de style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4</a:t>
            </a:fld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8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Intégration de style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5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3" y="1604220"/>
            <a:ext cx="11446082" cy="43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8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Intégration de style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6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1445"/>
            <a:ext cx="12192000" cy="52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8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5852160" y="4850458"/>
            <a:ext cx="562034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</a:t>
            </a:r>
          </a:p>
        </p:txBody>
      </p:sp>
    </p:spTree>
    <p:extLst>
      <p:ext uri="{BB962C8B-B14F-4D97-AF65-F5344CB8AC3E}">
        <p14:creationId xmlns:p14="http://schemas.microsoft.com/office/powerpoint/2010/main" val="99172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284179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Sélecteur</a:t>
            </a: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8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324" y="2005012"/>
            <a:ext cx="8486775" cy="28479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FAC90A-627F-43A0-9124-95084343835A}"/>
              </a:ext>
            </a:extLst>
          </p:cNvPr>
          <p:cNvSpPr txBox="1"/>
          <p:nvPr/>
        </p:nvSpPr>
        <p:spPr>
          <a:xfrm>
            <a:off x="497712" y="2303798"/>
            <a:ext cx="1430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Helvetica Neue" panose="020B0604020202020204" charset="0"/>
              </a:rPr>
              <a:t>Sélecteur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Helvetica Neue" panose="020B0604020202020204" charset="0"/>
              </a:rPr>
              <a:t>de balise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2006761" y="2503853"/>
            <a:ext cx="1083680" cy="15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1FAC90A-627F-43A0-9124-95084343835A}"/>
              </a:ext>
            </a:extLst>
          </p:cNvPr>
          <p:cNvSpPr txBox="1"/>
          <p:nvPr/>
        </p:nvSpPr>
        <p:spPr>
          <a:xfrm>
            <a:off x="4917169" y="4852987"/>
            <a:ext cx="143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Helvetica Neue" panose="020B0604020202020204" charset="0"/>
              </a:rPr>
              <a:t>propriété</a:t>
            </a:r>
            <a:endParaRPr lang="fr-CH" sz="2000" dirty="0">
              <a:solidFill>
                <a:schemeClr val="bg1"/>
              </a:solidFill>
              <a:latin typeface="Helvetica Neue" panose="020B0604020202020204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5528073" y="3732910"/>
            <a:ext cx="4627" cy="9233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8539420" y="3804186"/>
            <a:ext cx="4627" cy="9233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1FAC90A-627F-43A0-9124-95084343835A}"/>
              </a:ext>
            </a:extLst>
          </p:cNvPr>
          <p:cNvSpPr txBox="1"/>
          <p:nvPr/>
        </p:nvSpPr>
        <p:spPr>
          <a:xfrm>
            <a:off x="7877134" y="4901951"/>
            <a:ext cx="143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Helvetica Neue" panose="020B0604020202020204" charset="0"/>
              </a:rPr>
              <a:t>valeur</a:t>
            </a:r>
            <a:endParaRPr lang="fr-CH" sz="2000" dirty="0">
              <a:solidFill>
                <a:schemeClr val="bg1"/>
              </a:solidFill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7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4;p35"/>
          <p:cNvSpPr txBox="1"/>
          <p:nvPr/>
        </p:nvSpPr>
        <p:spPr>
          <a:xfrm>
            <a:off x="78896" y="465283"/>
            <a:ext cx="1203638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800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color</a:t>
            </a:r>
            <a:endParaRPr lang="fr-CH" sz="48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AutoShape 2" descr="blob:https://web.telegram.org/6a2726a4-3cd4-47a3-9cfd-5074550ff7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0E5D-ED6A-4A40-B1CC-EDCBC7242871}" type="slidenum">
              <a:rPr lang="fr-CH" smtClean="0">
                <a:solidFill>
                  <a:schemeClr val="bg1"/>
                </a:solidFill>
              </a:rPr>
              <a:t>9</a:t>
            </a:fld>
            <a:endParaRPr lang="fr-CH" dirty="0">
              <a:solidFill>
                <a:schemeClr val="bg1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5528073" y="3732910"/>
            <a:ext cx="4627" cy="9233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8539420" y="3743226"/>
            <a:ext cx="4627" cy="9233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66" y="2285901"/>
            <a:ext cx="6724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85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380</Words>
  <Application>Microsoft Macintosh PowerPoint</Application>
  <PresentationFormat>Grand écran</PresentationFormat>
  <Paragraphs>139</Paragraphs>
  <Slides>34</Slides>
  <Notes>28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Helvetica Neue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UX/UI</dc:title>
  <dc:creator>Suranutha Thirunavukarasu</dc:creator>
  <cp:lastModifiedBy>Sura Thirunavukarasu</cp:lastModifiedBy>
  <cp:revision>184</cp:revision>
  <dcterms:created xsi:type="dcterms:W3CDTF">2022-03-17T08:10:30Z</dcterms:created>
  <dcterms:modified xsi:type="dcterms:W3CDTF">2023-12-19T20:03:23Z</dcterms:modified>
</cp:coreProperties>
</file>