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65" r:id="rId4"/>
    <p:sldId id="260" r:id="rId5"/>
    <p:sldId id="272" r:id="rId6"/>
    <p:sldId id="269" r:id="rId7"/>
    <p:sldId id="258" r:id="rId8"/>
    <p:sldId id="267" r:id="rId9"/>
    <p:sldId id="274" r:id="rId10"/>
    <p:sldId id="262" r:id="rId11"/>
    <p:sldId id="268" r:id="rId12"/>
    <p:sldId id="271" r:id="rId13"/>
    <p:sldId id="266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60856-21C3-49AE-97B7-4E17C9A3E90C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A9AA-9466-4B38-84BF-AAEF1EF2D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0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444/grid/regist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444/grid/regist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dirty="0" smtClean="0">
                <a:ea typeface="ＭＳ Ｐゴシック" panose="020B0600070205080204" pitchFamily="34" charset="-128"/>
              </a:rPr>
              <a:t>About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GB" dirty="0" err="1" smtClean="0">
                <a:ea typeface="ＭＳ Ｐゴシック" panose="020B0600070205080204" pitchFamily="34" charset="-128"/>
              </a:rPr>
              <a:t>Umbraco</a:t>
            </a:r>
            <a:endParaRPr lang="en-GB" dirty="0" smtClean="0">
              <a:ea typeface="ＭＳ Ｐゴシック" panose="020B0600070205080204" pitchFamily="34" charset="-128"/>
            </a:endParaRP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GB" dirty="0" smtClean="0">
                <a:ea typeface="ＭＳ Ｐゴシック" panose="020B0600070205080204" pitchFamily="34" charset="-128"/>
              </a:rPr>
              <a:t>Emma</a:t>
            </a:r>
            <a:r>
              <a:rPr lang="en-GB" baseline="0" dirty="0" smtClean="0">
                <a:ea typeface="ＭＳ Ｐゴシック" panose="020B0600070205080204" pitchFamily="34" charset="-128"/>
              </a:rPr>
              <a:t> </a:t>
            </a:r>
            <a:r>
              <a:rPr lang="en-GB" baseline="0" dirty="0" err="1" smtClean="0">
                <a:ea typeface="ＭＳ Ｐゴシック" panose="020B0600070205080204" pitchFamily="34" charset="-128"/>
              </a:rPr>
              <a:t>Armstrng</a:t>
            </a:r>
            <a:endParaRPr lang="en-GB" dirty="0" smtClean="0">
              <a:ea typeface="ＭＳ Ｐゴシック" panose="020B0600070205080204" pitchFamily="34" charset="-128"/>
            </a:endParaRP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GB" dirty="0" smtClean="0">
                <a:ea typeface="ＭＳ Ｐゴシック" panose="020B0600070205080204" pitchFamily="34" charset="-128"/>
              </a:rPr>
              <a:t>Test</a:t>
            </a:r>
            <a:r>
              <a:rPr lang="en-GB" baseline="0" dirty="0" smtClean="0">
                <a:ea typeface="ＭＳ Ｐゴシック" panose="020B0600070205080204" pitchFamily="34" charset="-128"/>
              </a:rPr>
              <a:t> Engineer</a:t>
            </a:r>
            <a:endParaRPr lang="en-GB" dirty="0" smtClean="0">
              <a:ea typeface="ＭＳ Ｐゴシック" panose="020B0600070205080204" pitchFamily="34" charset="-128"/>
            </a:endParaRP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GB" dirty="0" smtClean="0">
                <a:ea typeface="ＭＳ Ｐゴシック" panose="020B0600070205080204" pitchFamily="34" charset="-128"/>
              </a:rPr>
              <a:t>Red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30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java -jar selenium-server-standalone-2.14.0.jar -role hub </a:t>
            </a:r>
          </a:p>
          <a:p>
            <a:pPr lvl="1"/>
            <a:r>
              <a:rPr lang="en-GB" dirty="0" smtClean="0"/>
              <a:t>java -jar selenium-server-standalone-2.14.0.jar -role node  -hub </a:t>
            </a:r>
            <a:r>
              <a:rPr lang="en-GB" u="sng" dirty="0" smtClean="0">
                <a:hlinkClick r:id="rId3"/>
              </a:rPr>
              <a:t>http://localhost:4444/grid/register</a:t>
            </a:r>
            <a:endParaRPr lang="en-GB" u="sng" dirty="0" smtClean="0"/>
          </a:p>
          <a:p>
            <a:pPr lvl="1"/>
            <a:r>
              <a:rPr lang="en-GB" dirty="0" smtClean="0"/>
              <a:t>browser  </a:t>
            </a:r>
            <a:r>
              <a:rPr lang="en-GB" dirty="0" err="1" smtClean="0"/>
              <a:t>browserName</a:t>
            </a:r>
            <a:r>
              <a:rPr lang="en-GB" dirty="0" smtClean="0"/>
              <a:t>=</a:t>
            </a:r>
            <a:r>
              <a:rPr lang="en-GB" dirty="0" err="1" smtClean="0"/>
              <a:t>firefox</a:t>
            </a:r>
            <a:r>
              <a:rPr lang="en-GB" dirty="0" smtClean="0"/>
              <a:t>, version=3.6,platform=LINUX</a:t>
            </a:r>
          </a:p>
          <a:p>
            <a:pPr lvl="1"/>
            <a:r>
              <a:rPr lang="en-GB" dirty="0" err="1" smtClean="0"/>
              <a:t>DesiredCapabilities</a:t>
            </a:r>
            <a:r>
              <a:rPr lang="en-GB" dirty="0" smtClean="0"/>
              <a:t> capability = </a:t>
            </a:r>
            <a:r>
              <a:rPr lang="en-GB" dirty="0" err="1" smtClean="0"/>
              <a:t>DesiredCapabilities.firefox</a:t>
            </a:r>
            <a:r>
              <a:rPr lang="en-GB" dirty="0" smtClean="0"/>
              <a:t>();</a:t>
            </a:r>
          </a:p>
          <a:p>
            <a:pPr lvl="1"/>
            <a:r>
              <a:rPr lang="en-GB" dirty="0" err="1" smtClean="0"/>
              <a:t>ebDriver</a:t>
            </a:r>
            <a:r>
              <a:rPr lang="en-GB" dirty="0" smtClean="0"/>
              <a:t> driver = new </a:t>
            </a:r>
            <a:r>
              <a:rPr lang="en-GB" dirty="0" err="1" smtClean="0"/>
              <a:t>RemoteWebDriver</a:t>
            </a:r>
            <a:r>
              <a:rPr lang="en-GB" dirty="0" smtClean="0"/>
              <a:t>(new URL("http://localhost:4444/</a:t>
            </a:r>
            <a:r>
              <a:rPr lang="en-GB" dirty="0" err="1" smtClean="0"/>
              <a:t>wd</a:t>
            </a:r>
            <a:r>
              <a:rPr lang="en-GB" dirty="0" smtClean="0"/>
              <a:t>/hub"), capability);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29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java -jar selenium-server-standalone-2.14.0.jar -role hub </a:t>
            </a:r>
          </a:p>
          <a:p>
            <a:pPr lvl="1"/>
            <a:r>
              <a:rPr lang="en-GB" dirty="0" smtClean="0"/>
              <a:t>java -jar selenium-server-standalone-2.14.0.jar -role node  -hub </a:t>
            </a:r>
            <a:r>
              <a:rPr lang="en-GB" u="sng" dirty="0" smtClean="0">
                <a:hlinkClick r:id="rId3"/>
              </a:rPr>
              <a:t>http://localhost:4444/grid/register</a:t>
            </a:r>
            <a:endParaRPr lang="en-GB" u="sng" dirty="0" smtClean="0"/>
          </a:p>
          <a:p>
            <a:pPr lvl="1"/>
            <a:r>
              <a:rPr lang="en-GB" dirty="0" smtClean="0"/>
              <a:t>browser  </a:t>
            </a:r>
            <a:r>
              <a:rPr lang="en-GB" dirty="0" err="1" smtClean="0"/>
              <a:t>browserName</a:t>
            </a:r>
            <a:r>
              <a:rPr lang="en-GB" dirty="0" smtClean="0"/>
              <a:t>=</a:t>
            </a:r>
            <a:r>
              <a:rPr lang="en-GB" dirty="0" err="1" smtClean="0"/>
              <a:t>firefox</a:t>
            </a:r>
            <a:r>
              <a:rPr lang="en-GB" dirty="0" smtClean="0"/>
              <a:t>, version=3.6,platform=LINUX</a:t>
            </a:r>
          </a:p>
          <a:p>
            <a:pPr lvl="1"/>
            <a:r>
              <a:rPr lang="en-GB" dirty="0" err="1" smtClean="0"/>
              <a:t>DesiredCapabilities</a:t>
            </a:r>
            <a:r>
              <a:rPr lang="en-GB" dirty="0" smtClean="0"/>
              <a:t> capability = </a:t>
            </a:r>
            <a:r>
              <a:rPr lang="en-GB" dirty="0" err="1" smtClean="0"/>
              <a:t>DesiredCapabilities.firefox</a:t>
            </a:r>
            <a:r>
              <a:rPr lang="en-GB" dirty="0" smtClean="0"/>
              <a:t>();</a:t>
            </a:r>
          </a:p>
          <a:p>
            <a:pPr lvl="1"/>
            <a:r>
              <a:rPr lang="en-GB" dirty="0" err="1" smtClean="0"/>
              <a:t>ebDriver</a:t>
            </a:r>
            <a:r>
              <a:rPr lang="en-GB" dirty="0" smtClean="0"/>
              <a:t> driver = new </a:t>
            </a:r>
            <a:r>
              <a:rPr lang="en-GB" dirty="0" err="1" smtClean="0"/>
              <a:t>RemoteWebDriver</a:t>
            </a:r>
            <a:r>
              <a:rPr lang="en-GB" dirty="0" smtClean="0"/>
              <a:t>(new URL("http://localhost:4444/</a:t>
            </a:r>
            <a:r>
              <a:rPr lang="en-GB" dirty="0" err="1" smtClean="0"/>
              <a:t>wd</a:t>
            </a:r>
            <a:r>
              <a:rPr lang="en-GB" dirty="0" smtClean="0"/>
              <a:t>/hub"), capability);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9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8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697985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8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11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68871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48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4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0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43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1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1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53639"/>
            <a:ext cx="10972800" cy="2100089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40820"/>
            <a:ext cx="10972800" cy="1143000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600" y="3317649"/>
            <a:ext cx="10972800" cy="24445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69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98800" y="3041876"/>
            <a:ext cx="7825616" cy="1143000"/>
          </a:xfrm>
        </p:spPr>
        <p:txBody>
          <a:bodyPr anchor="ctr" anchorCtr="0"/>
          <a:lstStyle>
            <a:lvl1pPr>
              <a:defRPr sz="6600"/>
            </a:lvl1pPr>
          </a:lstStyle>
          <a:p>
            <a:r>
              <a:rPr lang="en-US" dirty="0" smtClean="0"/>
              <a:t>Demo</a:t>
            </a:r>
            <a:endParaRPr lang="en-GB" dirty="0"/>
          </a:p>
        </p:txBody>
      </p:sp>
      <p:pic>
        <p:nvPicPr>
          <p:cNvPr id="4" name="Picture 2" descr="C:\Users\ANDREW~1.DEN\AppData\Local\Temp\SNAGHTML55f19f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5" y="2743083"/>
            <a:ext cx="2250580" cy="137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8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3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1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6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69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74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9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3C4F-ADF0-4F7F-AA0D-8F270BE57865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9429-E70C-4D78-846E-8350C7711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2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444/grid/register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1981200" y="1163984"/>
            <a:ext cx="8229600" cy="2284067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Getting up and running with Selenium for Automated Web Testing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81201" y="5467986"/>
            <a:ext cx="3788281" cy="1257291"/>
            <a:chOff x="457200" y="5229866"/>
            <a:chExt cx="3788281" cy="1018624"/>
          </a:xfrm>
        </p:grpSpPr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>
              <a:off x="457200" y="5229866"/>
              <a:ext cx="3788281" cy="59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FFFF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Emma </a:t>
              </a:r>
              <a:r>
                <a:rPr lang="en-US" dirty="0" smtClean="0">
                  <a:solidFill>
                    <a:srgbClr val="FFFFFF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Armstrong</a:t>
              </a:r>
            </a:p>
            <a:p>
              <a:pPr eaLnBrk="1" hangingPunct="1"/>
              <a:r>
                <a:rPr lang="en-US" sz="1800" dirty="0" smtClean="0">
                  <a:solidFill>
                    <a:srgbClr val="FFFFFF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Website: www.taooftesting.co.uk</a:t>
              </a:r>
              <a:endParaRPr lang="en-US" sz="1800" dirty="0">
                <a:solidFill>
                  <a:srgbClr val="FFFFFF"/>
                </a:solidFill>
                <a:latin typeface="Arial Bold" panose="020B0704020202020204" pitchFamily="34" charset="0"/>
                <a:cs typeface="Arial Bold" panose="020B0704020202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62882" y="5838598"/>
              <a:ext cx="3287017" cy="409892"/>
              <a:chOff x="562882" y="6097459"/>
              <a:chExt cx="3287017" cy="40989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999729" y="6107241"/>
                <a:ext cx="28501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</a:rPr>
                  <a:t>@</a:t>
                </a:r>
                <a:r>
                  <a:rPr lang="en-GB" sz="2000" dirty="0" err="1">
                    <a:solidFill>
                      <a:schemeClr val="bg1"/>
                    </a:solidFill>
                  </a:rPr>
                  <a:t>EmmaATester</a:t>
                </a:r>
                <a:endParaRPr lang="en-GB" sz="2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" name="Picture 2" descr="https://g.twimg.com/Twitter_logo_whit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882" y="6097459"/>
                <a:ext cx="436847" cy="355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171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47279"/>
            <a:ext cx="8229600" cy="1143000"/>
          </a:xfrm>
        </p:spPr>
        <p:txBody>
          <a:bodyPr/>
          <a:lstStyle/>
          <a:p>
            <a:pPr algn="ctr"/>
            <a:r>
              <a:rPr lang="en-GB" dirty="0" err="1" smtClean="0"/>
              <a:t>Nunit</a:t>
            </a:r>
            <a:r>
              <a:rPr lang="en-GB" dirty="0" smtClean="0"/>
              <a:t>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690280"/>
            <a:ext cx="8229600" cy="38218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Example c# </a:t>
            </a:r>
            <a:r>
              <a:rPr lang="en-GB" dirty="0" err="1"/>
              <a:t>nunit</a:t>
            </a:r>
            <a:r>
              <a:rPr lang="en-GB" dirty="0"/>
              <a:t> test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02557" y="2664178"/>
            <a:ext cx="7986889" cy="3691467"/>
          </a:xfrm>
          <a:prstGeom prst="roundRect">
            <a:avLst>
              <a:gd name="adj" fmla="val 2060"/>
            </a:avLst>
          </a:prstGeom>
          <a:solidFill>
            <a:srgbClr val="CCCC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System;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NUnit.Framework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RedGate.Deploy.WebAppTests.Pages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RedGate.Deploy.SmokeTests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[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TestFixture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VersionTest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SmokeTestBase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[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LoginPageShowsCurrentVersion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expectedVersion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GetType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Assembly.GetName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().Version;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  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LoginPage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loginPage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LoginPage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.Load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(Driver,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SmokeTestUrlBase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  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.AreEqual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expectedVersion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loginPage.VersionNumber.Trim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747739" y="544003"/>
            <a:ext cx="5869212" cy="1143000"/>
          </a:xfrm>
        </p:spPr>
        <p:txBody>
          <a:bodyPr>
            <a:normAutofit fontScale="90000"/>
          </a:bodyPr>
          <a:lstStyle/>
          <a:p>
            <a:r>
              <a:rPr lang="en-GB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23540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47279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Example Java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690280"/>
            <a:ext cx="8229600" cy="38218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832100" y="1690279"/>
            <a:ext cx="9166457" cy="4555975"/>
          </a:xfrm>
          <a:prstGeom prst="roundRect">
            <a:avLst>
              <a:gd name="adj" fmla="val 2060"/>
            </a:avLst>
          </a:prstGeom>
          <a:solidFill>
            <a:srgbClr val="CCCC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sz="12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org.openqa.selenium.WebDriver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org.openqa.selenium.WebElement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sz="12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org.openqa.selenium.firefox.firefoxdriver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javaExample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b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public static void main(String[]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throws Exception {</a:t>
            </a:r>
            <a:b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        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Webdriver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driver = new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firefoxdriver</a:t>
            </a:r>
            <a:r>
              <a:rPr lang="en-GB" sz="12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b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 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driver.get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("http://localhost:8080");</a:t>
            </a:r>
            <a:b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</a:t>
            </a:r>
            <a:r>
              <a:rPr lang="en-GB" sz="12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webelement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loginname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driver.findelement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(By.id("Username"));</a:t>
            </a:r>
            <a:b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loginname.sendkeys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loginname</a:t>
            </a:r>
            <a:r>
              <a:rPr lang="en-GB" sz="12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Webelement</a:t>
            </a:r>
            <a:r>
              <a:rPr lang="en-GB" sz="12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 =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driver.findelement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(By.id("Password"));</a:t>
            </a:r>
            <a:b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password.sendkeys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loginname</a:t>
            </a:r>
            <a:r>
              <a:rPr lang="en-GB" sz="12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Webelement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loginbutton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driver.findelement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(By.id("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loginbutton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"));</a:t>
            </a:r>
            <a:b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loginbutton.submit</a:t>
            </a:r>
            <a:r>
              <a:rPr lang="en-GB" sz="12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</a:t>
            </a:r>
            <a:r>
              <a:rPr lang="en-GB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driver.quit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}</a:t>
            </a:r>
            <a:b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8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5767"/>
            <a:ext cx="10972800" cy="1143000"/>
          </a:xfrm>
        </p:spPr>
        <p:txBody>
          <a:bodyPr/>
          <a:lstStyle/>
          <a:p>
            <a:pPr algn="ctr"/>
            <a:r>
              <a:rPr lang="en-GB" dirty="0" smtClean="0"/>
              <a:t>Selenium Grid Configuration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578767"/>
            <a:ext cx="10972800" cy="418340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smtClean="0"/>
              <a:t>Install</a:t>
            </a:r>
          </a:p>
          <a:p>
            <a:pPr lvl="1"/>
            <a:r>
              <a:rPr lang="en-GB" dirty="0" smtClean="0"/>
              <a:t>java -jar selenium-server-standalone-2.14.0.jar -role hub </a:t>
            </a:r>
          </a:p>
          <a:p>
            <a:pPr lvl="1"/>
            <a:r>
              <a:rPr lang="en-GB" dirty="0" smtClean="0"/>
              <a:t>java -jar selenium-server-standalone-2.14.0.jar -role node  -hub </a:t>
            </a:r>
            <a:r>
              <a:rPr lang="en-GB" u="sng" dirty="0" smtClean="0">
                <a:hlinkClick r:id="rId2"/>
              </a:rPr>
              <a:t>http://localhost:4444/grid/register</a:t>
            </a:r>
            <a:endParaRPr lang="en-GB" u="sng" dirty="0" smtClean="0"/>
          </a:p>
          <a:p>
            <a:pPr marL="457200" lvl="1" indent="0">
              <a:buNone/>
            </a:pPr>
            <a:r>
              <a:rPr lang="en-GB" smtClean="0"/>
              <a:t>Usage</a:t>
            </a:r>
          </a:p>
          <a:p>
            <a:pPr lvl="1"/>
            <a:r>
              <a:rPr lang="en-GB" dirty="0" smtClean="0"/>
              <a:t>browser  </a:t>
            </a:r>
            <a:r>
              <a:rPr lang="en-GB" dirty="0" err="1" smtClean="0"/>
              <a:t>browserName</a:t>
            </a:r>
            <a:r>
              <a:rPr lang="en-GB" dirty="0" smtClean="0"/>
              <a:t>=</a:t>
            </a:r>
            <a:r>
              <a:rPr lang="en-GB" dirty="0" err="1" smtClean="0"/>
              <a:t>firefox</a:t>
            </a:r>
            <a:r>
              <a:rPr lang="en-GB" dirty="0" smtClean="0"/>
              <a:t>, version=3.6,platform=LINUX</a:t>
            </a:r>
          </a:p>
          <a:p>
            <a:pPr lvl="1"/>
            <a:r>
              <a:rPr lang="en-GB" dirty="0" err="1" smtClean="0"/>
              <a:t>DesiredCapabilities</a:t>
            </a:r>
            <a:r>
              <a:rPr lang="en-GB" dirty="0" smtClean="0"/>
              <a:t> capability = </a:t>
            </a:r>
            <a:r>
              <a:rPr lang="en-GB" dirty="0" err="1" smtClean="0"/>
              <a:t>DesiredCapabilities.firefox</a:t>
            </a:r>
            <a:r>
              <a:rPr lang="en-GB" dirty="0" smtClean="0"/>
              <a:t>();</a:t>
            </a:r>
          </a:p>
          <a:p>
            <a:pPr lvl="1"/>
            <a:r>
              <a:rPr lang="en-GB" dirty="0" err="1" smtClean="0"/>
              <a:t>webDriver</a:t>
            </a:r>
            <a:r>
              <a:rPr lang="en-GB" dirty="0" smtClean="0"/>
              <a:t> driver = new </a:t>
            </a:r>
            <a:r>
              <a:rPr lang="en-GB" dirty="0" err="1" smtClean="0"/>
              <a:t>RemoteWebDriver</a:t>
            </a:r>
            <a:r>
              <a:rPr lang="en-GB" dirty="0" smtClean="0"/>
              <a:t>(new URL("http://localhost:4444/</a:t>
            </a:r>
            <a:r>
              <a:rPr lang="en-GB" dirty="0" err="1" smtClean="0"/>
              <a:t>wd</a:t>
            </a:r>
            <a:r>
              <a:rPr lang="en-GB" dirty="0" smtClean="0"/>
              <a:t>/hub"), capability);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4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47279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940313"/>
            <a:ext cx="8229600" cy="3821859"/>
          </a:xfrm>
        </p:spPr>
        <p:txBody>
          <a:bodyPr/>
          <a:lstStyle/>
          <a:p>
            <a:r>
              <a:rPr lang="en-GB" dirty="0" smtClean="0"/>
              <a:t>Improve confidence in your deployment</a:t>
            </a:r>
          </a:p>
          <a:p>
            <a:r>
              <a:rPr lang="en-GB" dirty="0" smtClean="0"/>
              <a:t>Adding tests is easier than you might think</a:t>
            </a:r>
          </a:p>
          <a:p>
            <a:r>
              <a:rPr lang="en-GB" dirty="0" smtClean="0"/>
              <a:t>Automate gradually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7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ctrTitle"/>
          </p:nvPr>
        </p:nvSpPr>
        <p:spPr>
          <a:xfrm>
            <a:off x="1981200" y="731487"/>
            <a:ext cx="8229600" cy="2100263"/>
          </a:xfrm>
        </p:spPr>
        <p:txBody>
          <a:bodyPr/>
          <a:lstStyle/>
          <a:p>
            <a:r>
              <a:rPr lang="en-GB" sz="5400" dirty="0">
                <a:solidFill>
                  <a:srgbClr val="FFFFFF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  <a:t>&lt;/talk&gt;</a:t>
            </a:r>
            <a:br>
              <a:rPr lang="en-GB" sz="5400" dirty="0">
                <a:solidFill>
                  <a:srgbClr val="FFFFFF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</a:br>
            <a:endParaRPr lang="en-US" sz="5400" dirty="0">
              <a:solidFill>
                <a:srgbClr val="FFFFFF"/>
              </a:solidFill>
              <a:latin typeface="Arial Bold" panose="020B07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1" y="1957211"/>
            <a:ext cx="738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Code: </a:t>
            </a:r>
          </a:p>
          <a:p>
            <a:r>
              <a:rPr lang="en-GB" sz="2400" dirty="0">
                <a:solidFill>
                  <a:schemeClr val="bg1"/>
                </a:solidFill>
              </a:rPr>
              <a:t>https://github.com/EmmaArmstrong/SeleniumTesting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1201" y="5467991"/>
            <a:ext cx="3392699" cy="899366"/>
            <a:chOff x="457200" y="5229866"/>
            <a:chExt cx="3392699" cy="899366"/>
          </a:xfrm>
        </p:grpSpPr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457200" y="5229866"/>
              <a:ext cx="27572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FFFF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Emma Armstrong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92283" y="5729122"/>
              <a:ext cx="3257616" cy="400110"/>
              <a:chOff x="592283" y="5987983"/>
              <a:chExt cx="3257616" cy="40011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99729" y="5987983"/>
                <a:ext cx="28501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</a:rPr>
                  <a:t>@</a:t>
                </a:r>
                <a:r>
                  <a:rPr lang="en-GB" sz="2000" dirty="0" err="1">
                    <a:solidFill>
                      <a:schemeClr val="bg1"/>
                    </a:solidFill>
                  </a:rPr>
                  <a:t>EmmaATester</a:t>
                </a:r>
                <a:endParaRPr lang="en-GB" sz="2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" name="Picture 2" descr="https://g.twimg.com/Twitter_logo_whit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283" y="6006557"/>
                <a:ext cx="436847" cy="355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0811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03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Continuous Delivery</a:t>
            </a:r>
            <a:br>
              <a:rPr lang="en-GB" dirty="0" smtClean="0"/>
            </a:br>
            <a:r>
              <a:rPr lang="en-GB" sz="3100" dirty="0" smtClean="0"/>
              <a:t>Automate and improve software delivery process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40767"/>
            <a:ext cx="9144000" cy="3317033"/>
          </a:xfrm>
        </p:spPr>
        <p:txBody>
          <a:bodyPr numCol="2"/>
          <a:lstStyle/>
          <a:p>
            <a:r>
              <a:rPr lang="en-GB" dirty="0" smtClean="0"/>
              <a:t>		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03748"/>
            <a:ext cx="3413192" cy="3191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" y="6232849"/>
            <a:ext cx="10534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Image from http://en.wikipedia.org/wiki/Postman_Pat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27497" y="2052735"/>
            <a:ext cx="55405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Rapidly push out enhancements to customers</a:t>
            </a:r>
          </a:p>
          <a:p>
            <a:r>
              <a:rPr lang="en-GB" sz="3200" dirty="0" smtClean="0"/>
              <a:t>Quick and reliable release cycles</a:t>
            </a:r>
          </a:p>
          <a:p>
            <a:r>
              <a:rPr lang="en-GB" sz="3200" dirty="0" smtClean="0"/>
              <a:t>Automated testing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1452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14" y="530906"/>
            <a:ext cx="10972800" cy="1143000"/>
          </a:xfrm>
        </p:spPr>
        <p:txBody>
          <a:bodyPr/>
          <a:lstStyle/>
          <a:p>
            <a:pPr algn="ctr"/>
            <a:r>
              <a:rPr lang="en-GB" dirty="0" smtClean="0"/>
              <a:t>Where to start?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1" y="1582959"/>
            <a:ext cx="5980922" cy="48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385" y="391161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Selenium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534161"/>
            <a:ext cx="8229600" cy="4643615"/>
          </a:xfrm>
        </p:spPr>
        <p:txBody>
          <a:bodyPr/>
          <a:lstStyle/>
          <a:p>
            <a:r>
              <a:rPr lang="en-GB" dirty="0"/>
              <a:t>Works with most </a:t>
            </a:r>
            <a:r>
              <a:rPr lang="en-GB" dirty="0" smtClean="0"/>
              <a:t>browsers and is multi platform (c#, Java, Ruby)</a:t>
            </a:r>
            <a:endParaRPr lang="en-GB" dirty="0"/>
          </a:p>
          <a:p>
            <a:r>
              <a:rPr lang="en-GB" dirty="0" err="1"/>
              <a:t>WebDriver</a:t>
            </a:r>
            <a:r>
              <a:rPr lang="en-GB" dirty="0"/>
              <a:t> /IDE</a:t>
            </a:r>
          </a:p>
          <a:p>
            <a:r>
              <a:rPr lang="en-GB" dirty="0" err="1" smtClean="0"/>
              <a:t>Nuget</a:t>
            </a:r>
            <a:r>
              <a:rPr lang="en-GB" dirty="0" smtClean="0"/>
              <a:t> packages </a:t>
            </a:r>
          </a:p>
          <a:p>
            <a:pPr lvl="2"/>
            <a:r>
              <a:rPr lang="en-GB" dirty="0" err="1" smtClean="0"/>
              <a:t>Selenium.Support</a:t>
            </a:r>
            <a:endParaRPr lang="en-GB" dirty="0" smtClean="0"/>
          </a:p>
          <a:p>
            <a:pPr lvl="2"/>
            <a:r>
              <a:rPr lang="en-GB" dirty="0" err="1" smtClean="0"/>
              <a:t>Selenium.WebDriver</a:t>
            </a:r>
            <a:endParaRPr lang="en-GB" dirty="0"/>
          </a:p>
          <a:p>
            <a:r>
              <a:rPr lang="en-GB" dirty="0" smtClean="0"/>
              <a:t>Grid </a:t>
            </a:r>
            <a:r>
              <a:rPr lang="en-GB" dirty="0"/>
              <a:t>capabilities</a:t>
            </a:r>
          </a:p>
          <a:p>
            <a:pPr lvl="1"/>
            <a:r>
              <a:rPr lang="en-GB" dirty="0"/>
              <a:t>Hub and clients</a:t>
            </a:r>
          </a:p>
          <a:p>
            <a:pPr lvl="1"/>
            <a:r>
              <a:rPr lang="en-GB" dirty="0"/>
              <a:t>Simple jar file install commands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86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385" y="391161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Selenium </a:t>
            </a:r>
            <a:r>
              <a:rPr lang="en-GB" dirty="0" err="1" smtClean="0"/>
              <a:t>WebDriver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534161"/>
            <a:ext cx="8229600" cy="464361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Add Selenium to your project</a:t>
            </a:r>
          </a:p>
          <a:p>
            <a:r>
              <a:rPr lang="en-GB" dirty="0" smtClean="0"/>
              <a:t>Add Selenium to your class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Using </a:t>
            </a:r>
            <a:r>
              <a:rPr lang="en-GB" dirty="0" err="1" smtClean="0">
                <a:solidFill>
                  <a:schemeClr val="accent1"/>
                </a:solidFill>
              </a:rPr>
              <a:t>OpenQA.Selenium</a:t>
            </a:r>
            <a:r>
              <a:rPr lang="en-GB" dirty="0" smtClean="0">
                <a:solidFill>
                  <a:schemeClr val="accent1"/>
                </a:solidFill>
              </a:rPr>
              <a:t>;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Using </a:t>
            </a:r>
            <a:r>
              <a:rPr lang="en-GB" dirty="0" err="1" smtClean="0">
                <a:solidFill>
                  <a:schemeClr val="accent1"/>
                </a:solidFill>
              </a:rPr>
              <a:t>OpenQA.Selenium.Firefox</a:t>
            </a:r>
            <a:r>
              <a:rPr lang="en-GB" dirty="0" smtClean="0">
                <a:solidFill>
                  <a:schemeClr val="accent1"/>
                </a:solidFill>
              </a:rPr>
              <a:t>;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/>
              <a:t>Create an instance of the </a:t>
            </a:r>
            <a:r>
              <a:rPr lang="en-GB" dirty="0" err="1" smtClean="0"/>
              <a:t>WebDriver</a:t>
            </a:r>
            <a:endParaRPr lang="en-GB" dirty="0" smtClean="0"/>
          </a:p>
          <a:p>
            <a:pPr lvl="1"/>
            <a:r>
              <a:rPr lang="en-GB" dirty="0" err="1" smtClean="0">
                <a:solidFill>
                  <a:schemeClr val="accent1"/>
                </a:solidFill>
              </a:rPr>
              <a:t>IWebDriver</a:t>
            </a:r>
            <a:r>
              <a:rPr lang="en-GB" dirty="0" smtClean="0">
                <a:solidFill>
                  <a:schemeClr val="accent1"/>
                </a:solidFill>
              </a:rPr>
              <a:t> driver = new </a:t>
            </a:r>
            <a:r>
              <a:rPr lang="en-GB" dirty="0" err="1" smtClean="0">
                <a:solidFill>
                  <a:schemeClr val="accent1"/>
                </a:solidFill>
              </a:rPr>
              <a:t>FirefoxDriver</a:t>
            </a:r>
            <a:r>
              <a:rPr lang="en-GB" dirty="0" smtClean="0">
                <a:solidFill>
                  <a:schemeClr val="accent1"/>
                </a:solidFill>
              </a:rPr>
              <a:t>();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/>
              <a:t>Interact with that driver</a:t>
            </a:r>
          </a:p>
          <a:p>
            <a:pPr lvl="1"/>
            <a:r>
              <a:rPr lang="en-GB" dirty="0" smtClean="0"/>
              <a:t>Go to a web page</a:t>
            </a:r>
          </a:p>
          <a:p>
            <a:pPr lvl="2"/>
            <a:r>
              <a:rPr lang="en-GB" dirty="0" smtClean="0">
                <a:solidFill>
                  <a:schemeClr val="accent1"/>
                </a:solidFill>
              </a:rPr>
              <a:t>Driver.</a:t>
            </a:r>
            <a:r>
              <a:rPr lang="en-GB" dirty="0">
                <a:solidFill>
                  <a:schemeClr val="accent1"/>
                </a:solidFill>
              </a:rPr>
              <a:t> Navigate().</a:t>
            </a:r>
            <a:r>
              <a:rPr lang="en-GB" dirty="0" err="1" smtClean="0">
                <a:solidFill>
                  <a:schemeClr val="accent1"/>
                </a:solidFill>
              </a:rPr>
              <a:t>GoToUrl</a:t>
            </a:r>
            <a:r>
              <a:rPr lang="en-GB" smtClean="0">
                <a:solidFill>
                  <a:schemeClr val="accent1"/>
                </a:solidFill>
              </a:rPr>
              <a:t>(“http</a:t>
            </a:r>
            <a:r>
              <a:rPr lang="en-GB" smtClean="0">
                <a:solidFill>
                  <a:schemeClr val="accent1"/>
                </a:solidFill>
              </a:rPr>
              <a:t>://</a:t>
            </a:r>
            <a:r>
              <a:rPr lang="en-GB" smtClean="0">
                <a:solidFill>
                  <a:schemeClr val="accent1"/>
                </a:solidFill>
              </a:rPr>
              <a:t>localhost:82”);</a:t>
            </a:r>
            <a:r>
              <a:rPr lang="en-GB" dirty="0" smtClean="0"/>
              <a:t>	</a:t>
            </a:r>
          </a:p>
          <a:p>
            <a:pPr lvl="1"/>
            <a:r>
              <a:rPr lang="en-GB" dirty="0" smtClean="0"/>
              <a:t>Find an element on the page</a:t>
            </a:r>
          </a:p>
          <a:p>
            <a:pPr lvl="2"/>
            <a:r>
              <a:rPr lang="en-GB" dirty="0" smtClean="0">
                <a:solidFill>
                  <a:schemeClr val="accent1"/>
                </a:solidFill>
              </a:rPr>
              <a:t>Driver.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 smtClean="0">
                <a:solidFill>
                  <a:schemeClr val="accent1"/>
                </a:solidFill>
              </a:rPr>
              <a:t>FindElement</a:t>
            </a:r>
            <a:r>
              <a:rPr lang="en-GB" dirty="0" smtClean="0">
                <a:solidFill>
                  <a:schemeClr val="accent1"/>
                </a:solidFill>
              </a:rPr>
              <a:t>(</a:t>
            </a:r>
            <a:r>
              <a:rPr lang="en-GB" dirty="0" err="1" smtClean="0">
                <a:solidFill>
                  <a:schemeClr val="accent1"/>
                </a:solidFill>
              </a:rPr>
              <a:t>By.Id</a:t>
            </a:r>
            <a:r>
              <a:rPr lang="en-GB" dirty="0" smtClean="0">
                <a:solidFill>
                  <a:schemeClr val="accent1"/>
                </a:solidFill>
              </a:rPr>
              <a:t>("</a:t>
            </a:r>
            <a:r>
              <a:rPr lang="en-GB" dirty="0">
                <a:solidFill>
                  <a:schemeClr val="accent1"/>
                </a:solidFill>
              </a:rPr>
              <a:t>Username</a:t>
            </a:r>
            <a:r>
              <a:rPr lang="en-GB" dirty="0" smtClean="0">
                <a:solidFill>
                  <a:schemeClr val="accent1"/>
                </a:solidFill>
              </a:rPr>
              <a:t>"))</a:t>
            </a:r>
          </a:p>
          <a:p>
            <a:pPr lvl="2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10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448" y="398386"/>
            <a:ext cx="10972800" cy="1143000"/>
          </a:xfrm>
        </p:spPr>
        <p:txBody>
          <a:bodyPr/>
          <a:lstStyle/>
          <a:p>
            <a:pPr algn="ctr"/>
            <a:r>
              <a:rPr lang="en-GB" dirty="0" err="1" smtClean="0"/>
              <a:t>NUnit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93194" y="1378040"/>
            <a:ext cx="8903593" cy="495836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Add </a:t>
            </a:r>
            <a:r>
              <a:rPr lang="en-GB" dirty="0" err="1" smtClean="0"/>
              <a:t>NUnit</a:t>
            </a:r>
            <a:r>
              <a:rPr lang="en-GB" dirty="0" smtClean="0"/>
              <a:t> to </a:t>
            </a:r>
            <a:r>
              <a:rPr lang="en-GB" dirty="0"/>
              <a:t>your project</a:t>
            </a:r>
          </a:p>
          <a:p>
            <a:r>
              <a:rPr lang="en-GB" dirty="0"/>
              <a:t>Add </a:t>
            </a:r>
            <a:r>
              <a:rPr lang="en-GB" dirty="0" err="1" smtClean="0"/>
              <a:t>NUnit</a:t>
            </a:r>
            <a:r>
              <a:rPr lang="en-GB" dirty="0" smtClean="0"/>
              <a:t> to </a:t>
            </a:r>
            <a:r>
              <a:rPr lang="en-GB" dirty="0"/>
              <a:t>your </a:t>
            </a:r>
            <a:r>
              <a:rPr lang="en-GB" dirty="0" smtClean="0"/>
              <a:t>class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Using </a:t>
            </a:r>
            <a:r>
              <a:rPr lang="en-GB" dirty="0" err="1" smtClean="0">
                <a:solidFill>
                  <a:schemeClr val="accent1"/>
                </a:solidFill>
              </a:rPr>
              <a:t>Nunit.framework</a:t>
            </a:r>
            <a:r>
              <a:rPr lang="en-GB" dirty="0" smtClean="0">
                <a:solidFill>
                  <a:schemeClr val="accent1"/>
                </a:solidFill>
              </a:rPr>
              <a:t>;</a:t>
            </a:r>
          </a:p>
          <a:p>
            <a:r>
              <a:rPr lang="en-GB" dirty="0" smtClean="0"/>
              <a:t>Attributes</a:t>
            </a:r>
          </a:p>
          <a:p>
            <a:pPr lvl="1"/>
            <a:r>
              <a:rPr lang="en-GB" dirty="0" smtClean="0"/>
              <a:t>[</a:t>
            </a:r>
            <a:r>
              <a:rPr lang="en-GB" dirty="0" err="1" smtClean="0"/>
              <a:t>TestFixture</a:t>
            </a:r>
            <a:r>
              <a:rPr lang="en-GB" dirty="0" smtClean="0"/>
              <a:t>] – indicates the class contains test code</a:t>
            </a:r>
          </a:p>
          <a:p>
            <a:pPr lvl="1"/>
            <a:r>
              <a:rPr lang="en-GB" dirty="0" smtClean="0"/>
              <a:t>[Test] – indicates that it is a test method</a:t>
            </a:r>
          </a:p>
          <a:p>
            <a:pPr lvl="1"/>
            <a:r>
              <a:rPr lang="en-GB" dirty="0" smtClean="0"/>
              <a:t>[</a:t>
            </a:r>
            <a:r>
              <a:rPr lang="en-GB" dirty="0" err="1" smtClean="0"/>
              <a:t>TestCase</a:t>
            </a:r>
            <a:r>
              <a:rPr lang="en-GB" dirty="0" smtClean="0"/>
              <a:t>]</a:t>
            </a:r>
          </a:p>
          <a:p>
            <a:pPr lvl="1"/>
            <a:r>
              <a:rPr lang="en-GB" dirty="0" smtClean="0"/>
              <a:t>[</a:t>
            </a:r>
            <a:r>
              <a:rPr lang="en-GB" dirty="0" err="1" smtClean="0"/>
              <a:t>TestFixtureSetup</a:t>
            </a:r>
            <a:r>
              <a:rPr lang="en-GB" dirty="0" smtClean="0"/>
              <a:t>] </a:t>
            </a:r>
            <a:r>
              <a:rPr lang="en-GB" dirty="0"/>
              <a:t>– performed once prior to the tests in that test fixture being run to initialise </a:t>
            </a:r>
          </a:p>
          <a:p>
            <a:pPr lvl="1"/>
            <a:r>
              <a:rPr lang="en-GB" dirty="0" smtClean="0"/>
              <a:t>[</a:t>
            </a:r>
            <a:r>
              <a:rPr lang="en-GB" dirty="0" err="1" smtClean="0"/>
              <a:t>TestFixtureTearDown</a:t>
            </a:r>
            <a:r>
              <a:rPr lang="en-GB" dirty="0" smtClean="0"/>
              <a:t>] </a:t>
            </a:r>
            <a:r>
              <a:rPr lang="en-GB" dirty="0"/>
              <a:t>- performed once after the tests in that test have run to clean up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Test classes must be public and have a default constructor</a:t>
            </a:r>
          </a:p>
          <a:p>
            <a:r>
              <a:rPr lang="en-GB" dirty="0" smtClean="0"/>
              <a:t>Assert class</a:t>
            </a:r>
          </a:p>
          <a:p>
            <a:pPr lvl="1"/>
            <a:r>
              <a:rPr lang="en-GB" dirty="0" smtClean="0"/>
              <a:t>Defines a set of methods you can use to check the post condition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79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Eating your own dog food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208038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747739" y="544003"/>
            <a:ext cx="5869212" cy="1143000"/>
          </a:xfrm>
        </p:spPr>
        <p:txBody>
          <a:bodyPr>
            <a:normAutofit fontScale="90000"/>
          </a:bodyPr>
          <a:lstStyle/>
          <a:p>
            <a:r>
              <a:rPr lang="en-GB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74924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448" y="398386"/>
            <a:ext cx="10972800" cy="1143000"/>
          </a:xfrm>
        </p:spPr>
        <p:txBody>
          <a:bodyPr/>
          <a:lstStyle/>
          <a:p>
            <a:pPr algn="ctr"/>
            <a:r>
              <a:rPr lang="en-GB" dirty="0" err="1" smtClean="0"/>
              <a:t>PageObject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93194" y="1378040"/>
            <a:ext cx="8903593" cy="4958366"/>
          </a:xfrm>
        </p:spPr>
        <p:txBody>
          <a:bodyPr>
            <a:normAutofit/>
          </a:bodyPr>
          <a:lstStyle/>
          <a:p>
            <a:r>
              <a:rPr lang="en-GB" dirty="0" smtClean="0"/>
              <a:t>Create a class for each page in your application</a:t>
            </a:r>
            <a:endParaRPr lang="en-GB" dirty="0"/>
          </a:p>
          <a:p>
            <a:r>
              <a:rPr lang="en-GB" dirty="0" smtClean="0"/>
              <a:t>Extract common elements and web elements to a Base class that the pages can inherit</a:t>
            </a:r>
          </a:p>
          <a:p>
            <a:pPr lvl="1"/>
            <a:r>
              <a:rPr lang="en-GB" dirty="0" smtClean="0"/>
              <a:t>Create your base class</a:t>
            </a:r>
          </a:p>
          <a:p>
            <a:pPr lvl="1"/>
            <a:r>
              <a:rPr lang="en-GB" dirty="0" smtClean="0"/>
              <a:t>Add selenium support </a:t>
            </a:r>
          </a:p>
          <a:p>
            <a:pPr lvl="2"/>
            <a:r>
              <a:rPr lang="en-GB" dirty="0" smtClean="0">
                <a:solidFill>
                  <a:schemeClr val="accent1"/>
                </a:solidFill>
              </a:rPr>
              <a:t>Using </a:t>
            </a:r>
            <a:r>
              <a:rPr lang="en-GB" dirty="0" err="1">
                <a:solidFill>
                  <a:schemeClr val="accent1"/>
                </a:solidFill>
              </a:rPr>
              <a:t>OpenQA.Selenium.Support.PageObjects</a:t>
            </a:r>
            <a:r>
              <a:rPr lang="en-GB" dirty="0" smtClean="0">
                <a:solidFill>
                  <a:schemeClr val="accent1"/>
                </a:solidFill>
              </a:rPr>
              <a:t>;</a:t>
            </a:r>
          </a:p>
          <a:p>
            <a:pPr lvl="1"/>
            <a:r>
              <a:rPr lang="en-GB" dirty="0" smtClean="0"/>
              <a:t>Define the elements on the page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FindsBy</a:t>
            </a:r>
            <a:r>
              <a:rPr lang="en-US" dirty="0">
                <a:solidFill>
                  <a:schemeClr val="accent1"/>
                </a:solidFill>
              </a:rPr>
              <a:t>(How = </a:t>
            </a:r>
            <a:r>
              <a:rPr lang="en-US" dirty="0" err="1">
                <a:solidFill>
                  <a:schemeClr val="accent1"/>
                </a:solidFill>
              </a:rPr>
              <a:t>How.Id</a:t>
            </a:r>
            <a:r>
              <a:rPr lang="en-US" dirty="0">
                <a:solidFill>
                  <a:schemeClr val="accent1"/>
                </a:solidFill>
              </a:rPr>
              <a:t>, Using = "</a:t>
            </a:r>
            <a:r>
              <a:rPr lang="en-US" dirty="0" err="1">
                <a:solidFill>
                  <a:schemeClr val="accent1"/>
                </a:solidFill>
              </a:rPr>
              <a:t>footer_version</a:t>
            </a:r>
            <a:r>
              <a:rPr lang="en-US" dirty="0">
                <a:solidFill>
                  <a:schemeClr val="accent1"/>
                </a:solidFill>
              </a:rPr>
              <a:t>")] private </a:t>
            </a:r>
            <a:r>
              <a:rPr lang="en-US" dirty="0" err="1">
                <a:solidFill>
                  <a:schemeClr val="accent1"/>
                </a:solidFill>
              </a:rPr>
              <a:t>IWebElement</a:t>
            </a:r>
            <a:r>
              <a:rPr lang="en-US" dirty="0">
                <a:solidFill>
                  <a:schemeClr val="accent1"/>
                </a:solidFill>
              </a:rPr>
              <a:t> version;</a:t>
            </a:r>
            <a:endParaRPr lang="en-GB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smtClean="0"/>
              <a:t>Initialise the elements on the  page</a:t>
            </a:r>
          </a:p>
          <a:p>
            <a:pPr lvl="2"/>
            <a:r>
              <a:rPr lang="en-GB" dirty="0" err="1">
                <a:solidFill>
                  <a:schemeClr val="accent1"/>
                </a:solidFill>
              </a:rPr>
              <a:t>PageFactory.InitElements</a:t>
            </a:r>
            <a:r>
              <a:rPr lang="en-GB" dirty="0">
                <a:solidFill>
                  <a:schemeClr val="accent1"/>
                </a:solidFill>
              </a:rPr>
              <a:t>(driver, this);</a:t>
            </a:r>
            <a:endParaRPr lang="en-GB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3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418</Words>
  <Application>Microsoft Office PowerPoint</Application>
  <PresentationFormat>Widescreen</PresentationFormat>
  <Paragraphs>128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Arial Bold</vt:lpstr>
      <vt:lpstr>Calibri</vt:lpstr>
      <vt:lpstr>Calibri Light</vt:lpstr>
      <vt:lpstr>Consolas</vt:lpstr>
      <vt:lpstr>Times New Roman</vt:lpstr>
      <vt:lpstr>Wingdings</vt:lpstr>
      <vt:lpstr>Office Theme</vt:lpstr>
      <vt:lpstr>Getting up and running with Selenium for Automated Web Testing</vt:lpstr>
      <vt:lpstr>Continuous Delivery Automate and improve software delivery process </vt:lpstr>
      <vt:lpstr>Where to start?</vt:lpstr>
      <vt:lpstr>Selenium</vt:lpstr>
      <vt:lpstr>Selenium WebDriver</vt:lpstr>
      <vt:lpstr>NUnit</vt:lpstr>
      <vt:lpstr>Eating your own dog food</vt:lpstr>
      <vt:lpstr>Demo</vt:lpstr>
      <vt:lpstr>PageObject Model</vt:lpstr>
      <vt:lpstr>Nunit test</vt:lpstr>
      <vt:lpstr>Demo</vt:lpstr>
      <vt:lpstr>Example Java test</vt:lpstr>
      <vt:lpstr>Selenium Grid Configuration</vt:lpstr>
      <vt:lpstr>Summary</vt:lpstr>
      <vt:lpstr>&lt;/talk&gt; </vt:lpstr>
    </vt:vector>
  </TitlesOfParts>
  <Company>RedGate Software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up and running with Selenium for Automated Web Testing</dc:title>
  <dc:creator>Emma Armstrong</dc:creator>
  <cp:lastModifiedBy>admin</cp:lastModifiedBy>
  <cp:revision>25</cp:revision>
  <dcterms:created xsi:type="dcterms:W3CDTF">2014-02-18T08:55:54Z</dcterms:created>
  <dcterms:modified xsi:type="dcterms:W3CDTF">2014-02-26T15:10:29Z</dcterms:modified>
</cp:coreProperties>
</file>