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436040"/>
            <a:ext cx="9142200" cy="439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0" y="0"/>
            <a:ext cx="9142200" cy="143208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</p:sp>
      <p:sp>
        <p:nvSpPr>
          <p:cNvPr id="2" name="CustomShape 3"/>
          <p:cNvSpPr/>
          <p:nvPr/>
        </p:nvSpPr>
        <p:spPr>
          <a:xfrm>
            <a:off x="0" y="0"/>
            <a:ext cx="9142200" cy="513360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</p:sp>
      <p:sp>
        <p:nvSpPr>
          <p:cNvPr id="3" name="CustomShape 4"/>
          <p:cNvSpPr/>
          <p:nvPr/>
        </p:nvSpPr>
        <p:spPr>
          <a:xfrm>
            <a:off x="0" y="5128200"/>
            <a:ext cx="9142200" cy="439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1436040"/>
            <a:ext cx="9142200" cy="439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41" name="CustomShape 2"/>
          <p:cNvSpPr/>
          <p:nvPr/>
        </p:nvSpPr>
        <p:spPr>
          <a:xfrm>
            <a:off x="0" y="0"/>
            <a:ext cx="9142200" cy="143208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85800" y="2895480"/>
            <a:ext cx="7770600" cy="1468080"/>
          </a:xfrm>
          <a:prstGeom prst="rect">
            <a:avLst/>
          </a:prstGeom>
          <a:noFill/>
          <a:ln>
            <a:noFill/>
          </a:ln>
        </p:spPr>
        <p:txBody>
          <a:bodyPr lIns="90000" rIns="45720" tIns="0" bIns="0"/>
          <a:p>
            <a:r>
              <a:rPr b="1" lang="en-US" sz="2400">
                <a:solidFill>
                  <a:srgbClr val="f0ad00"/>
                </a:solidFill>
                <a:latin typeface="Corbel"/>
              </a:rPr>
              <a:t>Testing Results</a:t>
            </a:r>
            <a:endParaRPr/>
          </a:p>
          <a:p>
            <a:endParaRPr/>
          </a:p>
          <a:p>
            <a:r>
              <a:rPr b="1" lang="en-US" sz="2400">
                <a:solidFill>
                  <a:srgbClr val="f0ad00"/>
                </a:solidFill>
                <a:latin typeface="Corbel"/>
              </a:rPr>
              <a:t>Alex Davis</a:t>
            </a:r>
            <a:endParaRPr/>
          </a:p>
          <a:p>
            <a:r>
              <a:rPr b="1" lang="en-US" sz="2400">
                <a:solidFill>
                  <a:srgbClr val="f0ad00"/>
                </a:solidFill>
                <a:latin typeface="Corbel"/>
              </a:rPr>
              <a:t>Steve Kosovich</a:t>
            </a:r>
            <a:endParaRPr/>
          </a:p>
          <a:p>
            <a:r>
              <a:rPr b="1" lang="en-US" sz="2400">
                <a:solidFill>
                  <a:srgbClr val="f0ad00"/>
                </a:solidFill>
                <a:latin typeface="Corbel"/>
              </a:rPr>
              <a:t>Tim Leikam</a:t>
            </a:r>
            <a:endParaRPr/>
          </a:p>
          <a:p>
            <a:r>
              <a:rPr b="1" lang="en-US" sz="2400">
                <a:solidFill>
                  <a:srgbClr val="f0ad00"/>
                </a:solidFill>
                <a:latin typeface="Corbel"/>
              </a:rPr>
              <a:t>Greg Martini</a:t>
            </a:r>
            <a:endParaRPr/>
          </a:p>
          <a:p>
            <a:r>
              <a:rPr b="1" lang="en-US" sz="2400">
                <a:solidFill>
                  <a:srgbClr val="f0ad00"/>
                </a:solidFill>
                <a:latin typeface="Corbel"/>
              </a:rPr>
              <a:t> </a:t>
            </a:r>
            <a:endParaRPr/>
          </a:p>
          <a:p>
            <a:r>
              <a:rPr b="1" lang="en-US" sz="2400">
                <a:solidFill>
                  <a:srgbClr val="f0ad00"/>
                </a:solidFill>
                <a:latin typeface="Corbel"/>
              </a:rPr>
              <a:t>Debra Parcheta</a:t>
            </a:r>
            <a:endParaRPr/>
          </a:p>
          <a:p>
            <a:r>
              <a:rPr b="1" lang="en-US" sz="2400">
                <a:solidFill>
                  <a:srgbClr val="f0ad00"/>
                </a:solidFill>
                <a:latin typeface="Corbel"/>
              </a:rPr>
              <a:t>Katie Taliercio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2514600" y="685800"/>
            <a:ext cx="4113000" cy="698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ffff"/>
                </a:solidFill>
                <a:latin typeface="Corbel"/>
                <a:ea typeface="DejaVu Sans"/>
              </a:rPr>
              <a:t>Team PLUVALI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155520"/>
            <a:ext cx="8227800" cy="1251000"/>
          </a:xfrm>
          <a:prstGeom prst="rect">
            <a:avLst/>
          </a:prstGeom>
          <a:noFill/>
          <a:ln>
            <a:noFill/>
          </a:ln>
        </p:spPr>
        <p:txBody>
          <a:bodyPr lIns="90000" rIns="45720" tIns="45000" bIns="45000" anchor="ctr"/>
          <a:p>
            <a:pPr>
              <a:lnSpc>
                <a:spcPct val="100000"/>
              </a:lnSpc>
            </a:pPr>
            <a:r>
              <a:rPr b="1" lang="en-US" sz="4500">
                <a:solidFill>
                  <a:srgbClr val="f0ad00"/>
                </a:solidFill>
                <a:latin typeface="Corbel"/>
              </a:rPr>
              <a:t>Testing Results from the client: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457200" y="1447920"/>
            <a:ext cx="8227800" cy="487512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2" name="CustomShape 3"/>
          <p:cNvSpPr/>
          <p:nvPr/>
        </p:nvSpPr>
        <p:spPr>
          <a:xfrm>
            <a:off x="274320" y="1737360"/>
            <a:ext cx="8868240" cy="466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rbel"/>
              </a:rPr>
              <a:t>	</a:t>
            </a:r>
            <a:r>
              <a:rPr lang="en-US" sz="3200">
                <a:solidFill>
                  <a:srgbClr val="000000"/>
                </a:solidFill>
                <a:latin typeface="Corbel"/>
              </a:rPr>
              <a:t>The client said creating an account was very easy and simple to do.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rbel"/>
              </a:rPr>
              <a:t>	</a:t>
            </a:r>
            <a:r>
              <a:rPr lang="en-US" sz="3200">
                <a:solidFill>
                  <a:srgbClr val="000000"/>
                </a:solidFill>
                <a:latin typeface="Corbel"/>
              </a:rPr>
              <a:t>They would like actual buttons for the Scenario Page, rather than links.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rbel"/>
              </a:rPr>
              <a:t>	</a:t>
            </a:r>
            <a:r>
              <a:rPr lang="en-US" sz="3200">
                <a:solidFill>
                  <a:srgbClr val="000000"/>
                </a:solidFill>
                <a:latin typeface="Corbel"/>
              </a:rPr>
              <a:t>Really liked the Store Page and Themes, but didn't like the word “Index” and would rather have it say “Homepage” instead.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57200" y="155520"/>
            <a:ext cx="8227800" cy="1251000"/>
          </a:xfrm>
          <a:prstGeom prst="rect">
            <a:avLst/>
          </a:prstGeom>
          <a:noFill/>
          <a:ln>
            <a:noFill/>
          </a:ln>
        </p:spPr>
        <p:txBody>
          <a:bodyPr lIns="90000" rIns="45720" tIns="45000" bIns="45000" anchor="ctr"/>
          <a:p>
            <a:pPr>
              <a:lnSpc>
                <a:spcPct val="100000"/>
              </a:lnSpc>
            </a:pPr>
            <a:r>
              <a:rPr b="1" lang="en-US" sz="4500">
                <a:solidFill>
                  <a:srgbClr val="f0ad00"/>
                </a:solidFill>
                <a:latin typeface="Corbel"/>
              </a:rPr>
              <a:t>Testing Results from the client: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457200" y="1447920"/>
            <a:ext cx="8227800" cy="487512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5" name="CustomShape 3"/>
          <p:cNvSpPr/>
          <p:nvPr/>
        </p:nvSpPr>
        <p:spPr>
          <a:xfrm>
            <a:off x="274320" y="1737360"/>
            <a:ext cx="8868240" cy="466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rbel"/>
              </a:rPr>
              <a:t>	</a:t>
            </a:r>
            <a:r>
              <a:rPr lang="en-US" sz="3200">
                <a:solidFill>
                  <a:srgbClr val="000000"/>
                </a:solidFill>
                <a:latin typeface="Corbel"/>
              </a:rPr>
              <a:t>The client said going to a victory page after every scenario didn't work.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rbel"/>
              </a:rPr>
              <a:t>	</a:t>
            </a:r>
            <a:r>
              <a:rPr lang="en-US" sz="3200">
                <a:solidFill>
                  <a:srgbClr val="000000"/>
                </a:solidFill>
                <a:latin typeface="Corbel"/>
              </a:rPr>
              <a:t>They also said using the “Back” button on their browser caused some issues with the pages.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rbel"/>
              </a:rPr>
              <a:t> 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