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8" r:id="rId4"/>
    <p:sldId id="259" r:id="rId5"/>
    <p:sldId id="266" r:id="rId6"/>
    <p:sldId id="288"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9144000" cy="5143500" type="screen16x9"/>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410"/>
  </p:normalViewPr>
  <p:slideViewPr>
    <p:cSldViewPr snapToGrid="0" snapToObjects="1">
      <p:cViewPr varScale="1">
        <p:scale>
          <a:sx n="102" d="100"/>
          <a:sy n="102" d="100"/>
        </p:scale>
        <p:origin x="1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Shape 1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Shape 1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Shape 1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Shape 2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Shape 20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Shape 2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Shape 22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Shape 2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Shape 2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Shape 2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Shape 9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Shape 24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Shape 25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Shape 26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Shape 27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Shape 29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Shape 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Shape 1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Shape 1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Shape 16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Shape 16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Shape 17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Shape 17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Shape 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15" name="Shape 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16" name="Shape 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Shape 77"/>
          <p:cNvSpPr txBox="1">
            <a:spLocks noGrp="1"/>
          </p:cNvSpPr>
          <p:nvPr>
            <p:ph type="title"/>
          </p:nvPr>
        </p:nvSpPr>
        <p:spPr>
          <a:xfrm>
            <a:off x="729450" y="733950"/>
            <a:ext cx="7688400" cy="1244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8000"/>
              <a:buFont typeface="Raleway"/>
              <a:buNone/>
              <a:defRPr sz="8000" b="1" i="0" u="none" strike="noStrike" cap="none">
                <a:solidFill>
                  <a:schemeClr val="lt1"/>
                </a:solidFill>
                <a:latin typeface="Raleway"/>
                <a:ea typeface="Raleway"/>
                <a:cs typeface="Raleway"/>
                <a:sym typeface="Raleway"/>
              </a:defRPr>
            </a:lvl9pPr>
          </a:lstStyle>
          <a:p>
            <a:endParaRPr/>
          </a:p>
        </p:txBody>
      </p:sp>
      <p:sp>
        <p:nvSpPr>
          <p:cNvPr id="78" name="Shape 78"/>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160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1600"/>
              </a:spcBef>
              <a:spcAft>
                <a:spcPts val="160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79" name="Shape 7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7"/>
        <p:cNvGrpSpPr/>
        <p:nvPr/>
      </p:nvGrpSpPr>
      <p:grpSpPr>
        <a:xfrm>
          <a:off x="0" y="0"/>
          <a:ext cx="0" cy="0"/>
          <a:chOff x="0" y="0"/>
          <a:chExt cx="0" cy="0"/>
        </a:xfrm>
      </p:grpSpPr>
      <p:sp>
        <p:nvSpPr>
          <p:cNvPr id="18" name="Shape 18"/>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Shape 19"/>
          <p:cNvGrpSpPr/>
          <p:nvPr/>
        </p:nvGrpSpPr>
        <p:grpSpPr>
          <a:xfrm>
            <a:off x="830392" y="1191256"/>
            <a:ext cx="745763" cy="45826"/>
            <a:chOff x="4580561" y="2589004"/>
            <a:chExt cx="1064464" cy="25200"/>
          </a:xfrm>
        </p:grpSpPr>
        <p:sp>
          <p:nvSpPr>
            <p:cNvPr id="20" name="Shape 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Shape 2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endParaRPr/>
          </a:p>
        </p:txBody>
      </p:sp>
      <p:sp>
        <p:nvSpPr>
          <p:cNvPr id="23" name="Shape 23"/>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R="0" lvl="2"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R="0" lvl="3"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R="0" lvl="4"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R="0" lvl="5"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R="0" lvl="6"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R="0" lvl="7"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R="0" lvl="8"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endParaRPr/>
          </a:p>
        </p:txBody>
      </p:sp>
      <p:sp>
        <p:nvSpPr>
          <p:cNvPr id="24" name="Shape 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Shape 26"/>
          <p:cNvGrpSpPr/>
          <p:nvPr/>
        </p:nvGrpSpPr>
        <p:grpSpPr>
          <a:xfrm>
            <a:off x="830392" y="1191256"/>
            <a:ext cx="745763" cy="45826"/>
            <a:chOff x="4580561" y="2589004"/>
            <a:chExt cx="1064464" cy="25200"/>
          </a:xfrm>
        </p:grpSpPr>
        <p:sp>
          <p:nvSpPr>
            <p:cNvPr id="27" name="Shape 2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Shape 2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Shape 2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9pPr>
          </a:lstStyle>
          <a:p>
            <a:endParaRPr/>
          </a:p>
        </p:txBody>
      </p:sp>
      <p:sp>
        <p:nvSpPr>
          <p:cNvPr id="30" name="Shape 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Shape 3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37" name="Shape 3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38" name="Shape 3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Shape 4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6" name="Shape 4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Shape 5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53" name="Shape 53"/>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4" name="Shape 5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Shape 5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3600"/>
              <a:buFont typeface="Raleway"/>
              <a:buNone/>
              <a:defRPr sz="3600" b="1" i="0" u="none" strike="noStrike" cap="none">
                <a:solidFill>
                  <a:schemeClr val="lt1"/>
                </a:solidFill>
                <a:latin typeface="Raleway"/>
                <a:ea typeface="Raleway"/>
                <a:cs typeface="Raleway"/>
                <a:sym typeface="Raleway"/>
              </a:defRPr>
            </a:lvl9pPr>
          </a:lstStyle>
          <a:p>
            <a:endParaRPr/>
          </a:p>
        </p:txBody>
      </p:sp>
      <p:sp>
        <p:nvSpPr>
          <p:cNvPr id="60" name="Shape 6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Shape 66"/>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67" name="Shape 67"/>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2pPr>
            <a:lvl3pPr marR="0" lvl="2"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3pPr>
            <a:lvl4pPr marR="0" lvl="3"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4pPr>
            <a:lvl5pPr marR="0" lvl="4"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5pPr>
            <a:lvl6pPr marR="0" lvl="5"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6pPr>
            <a:lvl7pPr marR="0" lvl="6"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7pPr>
            <a:lvl8pPr marR="0" lvl="7"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8pPr>
            <a:lvl9pPr marR="0" lvl="8" algn="l" rtl="0">
              <a:lnSpc>
                <a:spcPct val="100000"/>
              </a:lnSpc>
              <a:spcBef>
                <a:spcPts val="0"/>
              </a:spcBef>
              <a:spcAft>
                <a:spcPts val="0"/>
              </a:spcAft>
              <a:buClr>
                <a:schemeClr val="accent1"/>
              </a:buClr>
              <a:buSzPts val="1600"/>
              <a:buFont typeface="Lato"/>
              <a:buNone/>
              <a:defRPr sz="1600" b="0" i="0" u="none" strike="noStrike" cap="none">
                <a:solidFill>
                  <a:schemeClr val="accent1"/>
                </a:solidFill>
                <a:latin typeface="Lato"/>
                <a:ea typeface="Lato"/>
                <a:cs typeface="Lato"/>
                <a:sym typeface="Lato"/>
              </a:defRPr>
            </a:lvl9pPr>
          </a:lstStyle>
          <a:p>
            <a:endParaRPr/>
          </a:p>
        </p:txBody>
      </p:sp>
      <p:sp>
        <p:nvSpPr>
          <p:cNvPr id="68" name="Shape 6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69" name="Shape 6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1"/>
              </a:buClr>
              <a:buSzPts val="1300"/>
              <a:buFont typeface="Lato"/>
              <a:buNone/>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72" name="Shape 7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srn.com/abstract=152520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x.doi.org/10.2139/ssrn.152520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37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Tablet Data</a:t>
            </a:r>
            <a:endParaRPr/>
          </a:p>
        </p:txBody>
      </p:sp>
      <p:sp>
        <p:nvSpPr>
          <p:cNvPr id="87" name="Shape 87"/>
          <p:cNvSpPr txBox="1">
            <a:spLocks noGrp="1"/>
          </p:cNvSpPr>
          <p:nvPr>
            <p:ph type="subTitle" idx="1"/>
          </p:nvPr>
        </p:nvSpPr>
        <p:spPr>
          <a:xfrm>
            <a:off x="727952" y="2763525"/>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800">
                <a:solidFill>
                  <a:srgbClr val="646464"/>
                </a:solidFill>
                <a:highlight>
                  <a:srgbClr val="FFFFFF"/>
                </a:highlight>
                <a:latin typeface="Arial"/>
                <a:ea typeface="Arial"/>
                <a:cs typeface="Arial"/>
                <a:sym typeface="Arial"/>
              </a:rPr>
              <a:t> Yu- Jui Chen     Gregory Murray    Gohar Eloyan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chemeClr val="dk2"/>
                </a:solidFill>
                <a:latin typeface="Raleway"/>
                <a:ea typeface="Raleway"/>
                <a:cs typeface="Raleway"/>
                <a:sym typeface="Raleway"/>
              </a:rPr>
              <a:t>Control vs. Experiment Group</a:t>
            </a:r>
            <a:endParaRPr sz="2600" b="1" i="0" u="none" strike="noStrike" cap="none">
              <a:solidFill>
                <a:schemeClr val="dk2"/>
              </a:solidFill>
              <a:latin typeface="Raleway"/>
              <a:ea typeface="Raleway"/>
              <a:cs typeface="Raleway"/>
              <a:sym typeface="Raleway"/>
            </a:endParaRPr>
          </a:p>
        </p:txBody>
      </p:sp>
      <p:sp>
        <p:nvSpPr>
          <p:cNvPr id="181" name="Shape 18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accent1"/>
              </a:buClr>
              <a:buSzPts val="1300"/>
              <a:buFont typeface="Lato"/>
              <a:buChar char="●"/>
            </a:pPr>
            <a:r>
              <a:rPr lang="en-US" sz="2000" b="1" i="0" u="none" strike="noStrike" cap="none" dirty="0">
                <a:solidFill>
                  <a:schemeClr val="accent1"/>
                </a:solidFill>
                <a:latin typeface="Lato"/>
                <a:ea typeface="Lato"/>
                <a:cs typeface="Lato"/>
                <a:sym typeface="Lato"/>
              </a:rPr>
              <a:t>Control group: </a:t>
            </a:r>
            <a:r>
              <a:rPr lang="en-US" sz="2000" b="0" i="0" u="none" strike="noStrike" cap="none" dirty="0">
                <a:solidFill>
                  <a:schemeClr val="accent1"/>
                </a:solidFill>
                <a:latin typeface="Lato"/>
                <a:ea typeface="Lato"/>
                <a:cs typeface="Lato"/>
                <a:sym typeface="Lato"/>
              </a:rPr>
              <a:t>zero reviews at evaluation period (*not large enough sample after merging with </a:t>
            </a:r>
            <a:r>
              <a:rPr lang="en-US" sz="2000" dirty="0"/>
              <a:t>s</a:t>
            </a:r>
            <a:r>
              <a:rPr lang="en-US" sz="2000" b="0" i="0" u="none" strike="noStrike" cap="none" dirty="0">
                <a:solidFill>
                  <a:schemeClr val="accent1"/>
                </a:solidFill>
                <a:latin typeface="Lato"/>
                <a:ea typeface="Lato"/>
                <a:cs typeface="Lato"/>
                <a:sym typeface="Lato"/>
              </a:rPr>
              <a:t>ales data)</a:t>
            </a:r>
            <a:endParaRPr sz="2000" dirty="0"/>
          </a:p>
          <a:p>
            <a:pPr marL="285750" marR="0" lvl="0" indent="-285750" algn="l" rtl="0">
              <a:lnSpc>
                <a:spcPct val="115000"/>
              </a:lnSpc>
              <a:spcBef>
                <a:spcPts val="1600"/>
              </a:spcBef>
              <a:spcAft>
                <a:spcPts val="0"/>
              </a:spcAft>
              <a:buClr>
                <a:schemeClr val="accent1"/>
              </a:buClr>
              <a:buSzPts val="1300"/>
              <a:buFont typeface="Lato"/>
              <a:buChar char="●"/>
            </a:pPr>
            <a:r>
              <a:rPr lang="en-US" sz="2000" b="1" i="0" u="none" strike="noStrike" cap="none" dirty="0">
                <a:solidFill>
                  <a:schemeClr val="accent1"/>
                </a:solidFill>
                <a:latin typeface="Lato"/>
                <a:ea typeface="Lato"/>
                <a:cs typeface="Lato"/>
                <a:sym typeface="Lato"/>
              </a:rPr>
              <a:t>Experiment group: </a:t>
            </a:r>
            <a:r>
              <a:rPr lang="en-US" sz="2000" b="0" i="0" u="none" strike="noStrike" cap="none" dirty="0">
                <a:solidFill>
                  <a:schemeClr val="accent1"/>
                </a:solidFill>
                <a:latin typeface="Lato"/>
                <a:ea typeface="Lato"/>
                <a:cs typeface="Lato"/>
                <a:sym typeface="Lato"/>
              </a:rPr>
              <a:t>everyone else</a:t>
            </a:r>
            <a:endParaRPr sz="2000" dirty="0"/>
          </a:p>
          <a:p>
            <a:pPr marL="285750" lvl="0" indent="-285750">
              <a:spcBef>
                <a:spcPts val="1600"/>
              </a:spcBef>
            </a:pPr>
            <a:r>
              <a:rPr lang="en-US" sz="2000" b="0" i="0" u="none" strike="noStrike" cap="none" dirty="0">
                <a:solidFill>
                  <a:schemeClr val="accent1"/>
                </a:solidFill>
                <a:latin typeface="Lato"/>
                <a:ea typeface="Lato"/>
                <a:cs typeface="Lato"/>
                <a:sym typeface="Lato"/>
              </a:rPr>
              <a:t>Controlling for the </a:t>
            </a:r>
            <a:r>
              <a:rPr lang="en-US" sz="2000" dirty="0"/>
              <a:t>rating behavior of </a:t>
            </a:r>
            <a:r>
              <a:rPr lang="en-US" sz="2000" dirty="0" err="1"/>
              <a:t>reviewer</a:t>
            </a:r>
            <a:r>
              <a:rPr lang="en-US" sz="2000" baseline="-25000" dirty="0" err="1"/>
              <a:t>i</a:t>
            </a:r>
            <a:r>
              <a:rPr lang="en-US" sz="2000" dirty="0"/>
              <a:t> problematic </a:t>
            </a:r>
            <a:r>
              <a:rPr lang="en-US" sz="2000" b="0" i="0" u="none" strike="noStrike" cap="none" dirty="0">
                <a:solidFill>
                  <a:schemeClr val="accent1"/>
                </a:solidFill>
                <a:latin typeface="Lato"/>
                <a:ea typeface="Lato"/>
                <a:cs typeface="Lato"/>
                <a:sym typeface="Lato"/>
              </a:rPr>
              <a:t>due to multicollinearity </a:t>
            </a:r>
            <a:endParaRPr sz="2000" dirty="0"/>
          </a:p>
          <a:p>
            <a:pPr marL="0" marR="0" lvl="0" indent="0" algn="l" rtl="0">
              <a:lnSpc>
                <a:spcPct val="115000"/>
              </a:lnSpc>
              <a:spcBef>
                <a:spcPts val="1600"/>
              </a:spcBef>
              <a:spcAft>
                <a:spcPts val="0"/>
              </a:spcAft>
              <a:buClr>
                <a:schemeClr val="accent1"/>
              </a:buClr>
              <a:buSzPts val="1300"/>
              <a:buFont typeface="Lato"/>
              <a:buNone/>
            </a:pPr>
            <a:endParaRPr sz="1300" b="0" i="0" u="none" strike="noStrike" cap="none" dirty="0">
              <a:solidFill>
                <a:schemeClr val="accent1"/>
              </a:solidFill>
              <a:latin typeface="Lato"/>
              <a:ea typeface="Lato"/>
              <a:cs typeface="Lato"/>
              <a:sym typeface="Lato"/>
            </a:endParaRPr>
          </a:p>
          <a:p>
            <a:pPr marL="0" marR="0" lvl="0" indent="0" algn="l" rtl="0">
              <a:lnSpc>
                <a:spcPct val="115000"/>
              </a:lnSpc>
              <a:spcBef>
                <a:spcPts val="1600"/>
              </a:spcBef>
              <a:spcAft>
                <a:spcPts val="1600"/>
              </a:spcAft>
              <a:buClr>
                <a:schemeClr val="accent1"/>
              </a:buClr>
              <a:buSzPts val="1300"/>
              <a:buFont typeface="Lato"/>
              <a:buNone/>
            </a:pPr>
            <a:endParaRPr sz="1300" b="0" i="0" u="none" strike="noStrike" cap="none" dirty="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200"/>
              <a:buFont typeface="Raleway"/>
              <a:buNone/>
            </a:pPr>
            <a:r>
              <a:rPr lang="en-US" dirty="0"/>
              <a:t>D</a:t>
            </a:r>
            <a:r>
              <a:rPr lang="en-US" sz="4200" b="1" i="0" u="none" strike="noStrike" cap="none" dirty="0">
                <a:solidFill>
                  <a:schemeClr val="dk2"/>
                </a:solidFill>
                <a:latin typeface="Raleway"/>
                <a:ea typeface="Raleway"/>
                <a:cs typeface="Raleway"/>
                <a:sym typeface="Raleway"/>
              </a:rPr>
              <a:t>ependent Variable</a:t>
            </a:r>
            <a:endParaRPr sz="4200" b="1" i="0" u="none" strike="noStrike" cap="none" dirty="0">
              <a:solidFill>
                <a:schemeClr val="dk2"/>
              </a:solidFill>
              <a:latin typeface="Raleway"/>
              <a:ea typeface="Raleway"/>
              <a:cs typeface="Raleway"/>
              <a:sym typeface="Raleway"/>
            </a:endParaRPr>
          </a:p>
        </p:txBody>
      </p:sp>
      <p:sp>
        <p:nvSpPr>
          <p:cNvPr id="187" name="Shape 187"/>
          <p:cNvSpPr txBox="1">
            <a:spLocks noGrp="1"/>
          </p:cNvSpPr>
          <p:nvPr>
            <p:ph type="subTitle" idx="1"/>
          </p:nvPr>
        </p:nvSpPr>
        <p:spPr>
          <a:xfrm>
            <a:off x="729450" y="2529721"/>
            <a:ext cx="7688100" cy="5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1" i="0" u="none" strike="noStrike" cap="none" dirty="0">
                <a:solidFill>
                  <a:srgbClr val="4C74D7"/>
                </a:solidFill>
                <a:latin typeface="Lato"/>
                <a:ea typeface="Lato"/>
                <a:cs typeface="Lato"/>
                <a:sym typeface="Lato"/>
              </a:rPr>
              <a:t>Rating (1, 2, 3, 4, or 5)</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Clr>
                <a:schemeClr val="accent1"/>
              </a:buClr>
              <a:buSzPts val="1600"/>
              <a:buFont typeface="Lato"/>
              <a:buNone/>
            </a:pPr>
            <a:endParaRPr sz="1600" b="0" i="0" u="none" strike="noStrike" cap="none" dirty="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200"/>
              <a:buFont typeface="Raleway"/>
              <a:buNone/>
            </a:pPr>
            <a:r>
              <a:rPr lang="en-US" sz="4200" b="1" i="0" u="none" strike="noStrike" cap="none">
                <a:solidFill>
                  <a:schemeClr val="dk2"/>
                </a:solidFill>
                <a:latin typeface="Raleway"/>
                <a:ea typeface="Raleway"/>
                <a:cs typeface="Raleway"/>
                <a:sym typeface="Raleway"/>
              </a:rPr>
              <a:t>Key Independent Variables</a:t>
            </a:r>
            <a:endParaRPr sz="4200" b="1" i="0" u="none" strike="noStrike" cap="none">
              <a:solidFill>
                <a:schemeClr val="dk2"/>
              </a:solidFill>
              <a:latin typeface="Raleway"/>
              <a:ea typeface="Raleway"/>
              <a:cs typeface="Raleway"/>
              <a:sym typeface="Raleway"/>
            </a:endParaRPr>
          </a:p>
        </p:txBody>
      </p:sp>
      <p:sp>
        <p:nvSpPr>
          <p:cNvPr id="193" name="Shape 193"/>
          <p:cNvSpPr txBox="1">
            <a:spLocks noGrp="1"/>
          </p:cNvSpPr>
          <p:nvPr>
            <p:ph type="subTitle" idx="1"/>
          </p:nvPr>
        </p:nvSpPr>
        <p:spPr>
          <a:xfrm>
            <a:off x="729450" y="2529721"/>
            <a:ext cx="7688100" cy="5412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chemeClr val="accent1"/>
              </a:buClr>
              <a:buSzPts val="1600"/>
              <a:buFont typeface="Arial"/>
              <a:buChar char="•"/>
            </a:pPr>
            <a:r>
              <a:rPr lang="en-US" sz="2000" b="1" i="0" u="none" strike="noStrike" cap="none">
                <a:solidFill>
                  <a:srgbClr val="4C74D7"/>
                </a:solidFill>
                <a:latin typeface="Lato"/>
                <a:ea typeface="Lato"/>
                <a:cs typeface="Lato"/>
                <a:sym typeface="Lato"/>
              </a:rPr>
              <a:t>Net Rating Bucket (1, 2, 3, 4, or 5)</a:t>
            </a:r>
            <a:endParaRPr/>
          </a:p>
          <a:p>
            <a:pPr marL="342900" marR="0" lvl="0" indent="-342900" algn="l" rtl="0">
              <a:lnSpc>
                <a:spcPct val="100000"/>
              </a:lnSpc>
              <a:spcBef>
                <a:spcPts val="0"/>
              </a:spcBef>
              <a:spcAft>
                <a:spcPts val="0"/>
              </a:spcAft>
              <a:buClr>
                <a:schemeClr val="accent1"/>
              </a:buClr>
              <a:buSzPts val="1600"/>
              <a:buFont typeface="Arial"/>
              <a:buChar char="•"/>
            </a:pPr>
            <a:r>
              <a:rPr lang="en-US" sz="2000" b="1" i="0" u="none" strike="noStrike" cap="none">
                <a:solidFill>
                  <a:srgbClr val="4C74D7"/>
                </a:solidFill>
                <a:latin typeface="Lato"/>
                <a:ea typeface="Lato"/>
                <a:cs typeface="Lato"/>
                <a:sym typeface="Lato"/>
              </a:rPr>
              <a:t>Total Reviewer Reviews (E(0, 2370))</a:t>
            </a:r>
            <a:endParaRPr/>
          </a:p>
          <a:p>
            <a:pPr marL="342900" marR="0" lvl="0" indent="-342900" algn="l" rtl="0">
              <a:lnSpc>
                <a:spcPct val="100000"/>
              </a:lnSpc>
              <a:spcBef>
                <a:spcPts val="0"/>
              </a:spcBef>
              <a:spcAft>
                <a:spcPts val="0"/>
              </a:spcAft>
              <a:buClr>
                <a:schemeClr val="accent1"/>
              </a:buClr>
              <a:buSzPts val="1600"/>
              <a:buFont typeface="Arial"/>
              <a:buChar char="•"/>
            </a:pPr>
            <a:r>
              <a:rPr lang="en-US" sz="2000" b="1" i="0" u="none" strike="noStrike" cap="none">
                <a:solidFill>
                  <a:srgbClr val="4C74D7"/>
                </a:solidFill>
                <a:latin typeface="Lato"/>
                <a:ea typeface="Lato"/>
                <a:cs typeface="Lato"/>
                <a:sym typeface="Lato"/>
              </a:rPr>
              <a:t>Price</a:t>
            </a:r>
            <a:endParaRPr/>
          </a:p>
          <a:p>
            <a:pPr marL="0" marR="0" lvl="0" indent="0" algn="l" rtl="0">
              <a:lnSpc>
                <a:spcPct val="100000"/>
              </a:lnSpc>
              <a:spcBef>
                <a:spcPts val="0"/>
              </a:spcBef>
              <a:spcAft>
                <a:spcPts val="0"/>
              </a:spcAft>
              <a:buClr>
                <a:schemeClr val="accent1"/>
              </a:buClr>
              <a:buSzPts val="1600"/>
              <a:buFont typeface="Lato"/>
              <a:buNone/>
            </a:pPr>
            <a:endParaRPr sz="1600" b="0" i="0" u="none" strike="noStrike" cap="none">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chemeClr val="dk2"/>
                </a:solidFill>
                <a:latin typeface="Raleway"/>
                <a:ea typeface="Raleway"/>
                <a:cs typeface="Raleway"/>
                <a:sym typeface="Raleway"/>
              </a:rPr>
              <a:t>Final Model</a:t>
            </a:r>
            <a:endParaRPr sz="2600" b="1" i="0" u="none" strike="noStrike" cap="none">
              <a:solidFill>
                <a:schemeClr val="dk2"/>
              </a:solidFill>
              <a:latin typeface="Raleway"/>
              <a:ea typeface="Raleway"/>
              <a:cs typeface="Raleway"/>
              <a:sym typeface="Raleway"/>
            </a:endParaRPr>
          </a:p>
        </p:txBody>
      </p:sp>
      <p:sp>
        <p:nvSpPr>
          <p:cNvPr id="199" name="Shape 19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accent1"/>
              </a:buClr>
              <a:buSzPts val="1300"/>
              <a:buFont typeface="Lato"/>
              <a:buNone/>
            </a:pPr>
            <a:r>
              <a:rPr lang="en-US" sz="2000" b="1" i="0" u="none" strike="noStrike" cap="none">
                <a:solidFill>
                  <a:schemeClr val="accent1"/>
                </a:solidFill>
                <a:latin typeface="Lato"/>
                <a:ea typeface="Lato"/>
                <a:cs typeface="Lato"/>
                <a:sym typeface="Lato"/>
              </a:rPr>
              <a:t>P(</a:t>
            </a:r>
            <a:r>
              <a:rPr lang="en-US" sz="2000" b="0" i="0" u="none" strike="noStrike" cap="none">
                <a:solidFill>
                  <a:schemeClr val="accent1"/>
                </a:solidFill>
                <a:latin typeface="Lato"/>
                <a:ea typeface="Lato"/>
                <a:cs typeface="Lato"/>
                <a:sym typeface="Lato"/>
              </a:rPr>
              <a:t>Rating=1, 2, 3, 4, 5</a:t>
            </a:r>
            <a:r>
              <a:rPr lang="en-US" sz="2000" b="1" i="0" u="none" strike="noStrike" cap="none">
                <a:solidFill>
                  <a:schemeClr val="accent1"/>
                </a:solidFill>
                <a:latin typeface="Lato"/>
                <a:ea typeface="Lato"/>
                <a:cs typeface="Lato"/>
                <a:sym typeface="Lato"/>
              </a:rPr>
              <a:t>)</a:t>
            </a:r>
            <a:r>
              <a:rPr lang="en-US" sz="2000" b="0" i="0" u="none" strike="noStrike" cap="none">
                <a:solidFill>
                  <a:schemeClr val="accent1"/>
                </a:solidFill>
                <a:latin typeface="Lato"/>
                <a:ea typeface="Lato"/>
                <a:cs typeface="Lato"/>
                <a:sym typeface="Lato"/>
              </a:rPr>
              <a:t> </a:t>
            </a:r>
            <a:r>
              <a:rPr lang="en-US" sz="2000" b="1" i="0" u="none" strike="noStrike" cap="none">
                <a:solidFill>
                  <a:schemeClr val="accent1"/>
                </a:solidFill>
                <a:latin typeface="Lato"/>
                <a:ea typeface="Lato"/>
                <a:cs typeface="Lato"/>
                <a:sym typeface="Lato"/>
              </a:rPr>
              <a:t>=</a:t>
            </a:r>
            <a:r>
              <a:rPr lang="en-US" sz="2000" b="0" i="0" u="none" strike="noStrike" cap="none">
                <a:solidFill>
                  <a:schemeClr val="accent1"/>
                </a:solidFill>
                <a:latin typeface="Lato"/>
                <a:ea typeface="Lato"/>
                <a:cs typeface="Lato"/>
                <a:sym typeface="Lato"/>
              </a:rPr>
              <a:t> Net_Rating_Bucket+log(Total_rvwr_reviews+1)+</a:t>
            </a:r>
            <a:r>
              <a:rPr lang="en-US" sz="2000" b="1" i="0" u="none" strike="noStrike" cap="none">
                <a:solidFill>
                  <a:srgbClr val="4C74D7"/>
                </a:solidFill>
                <a:latin typeface="Lato"/>
                <a:ea typeface="Lato"/>
                <a:cs typeface="Lato"/>
                <a:sym typeface="Lato"/>
              </a:rPr>
              <a:t>Net_Rating_Bucket*log(Total_rvwr_reviews+1)</a:t>
            </a:r>
            <a:r>
              <a:rPr lang="en-US" sz="2000" b="0" i="0" u="none" strike="noStrike" cap="none">
                <a:solidFill>
                  <a:schemeClr val="accent1"/>
                </a:solidFill>
                <a:latin typeface="Lato"/>
                <a:ea typeface="Lato"/>
                <a:cs typeface="Lato"/>
                <a:sym typeface="Lato"/>
              </a:rPr>
              <a:t>+log(Total_Item_Reviews+1)+Real_name+Verified_purchase+Recent_rating_SD+</a:t>
            </a:r>
            <a:r>
              <a:rPr lang="en-US" sz="2000" b="1" i="0" u="none" strike="noStrike" cap="none">
                <a:solidFill>
                  <a:srgbClr val="4C74D7"/>
                </a:solidFill>
                <a:latin typeface="Lato"/>
                <a:ea typeface="Lato"/>
                <a:cs typeface="Lato"/>
                <a:sym typeface="Lato"/>
              </a:rPr>
              <a:t>Price</a:t>
            </a:r>
            <a:r>
              <a:rPr lang="en-US" sz="2000" b="0" i="0" u="none" strike="noStrike" cap="none">
                <a:solidFill>
                  <a:schemeClr val="accent1"/>
                </a:solidFill>
                <a:latin typeface="Lato"/>
                <a:ea typeface="Lato"/>
                <a:cs typeface="Lato"/>
                <a:sym typeface="Lato"/>
              </a:rPr>
              <a:t>+TradeInValue</a:t>
            </a:r>
            <a:endParaRPr sz="2000" b="0" i="0" u="none" strike="noStrike" cap="none">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endParaRPr sz="2600" b="1" i="0" u="none" strike="noStrike" cap="none">
              <a:solidFill>
                <a:schemeClr val="dk2"/>
              </a:solidFill>
              <a:latin typeface="Raleway"/>
              <a:ea typeface="Raleway"/>
              <a:cs typeface="Raleway"/>
              <a:sym typeface="Raleway"/>
            </a:endParaRPr>
          </a:p>
        </p:txBody>
      </p:sp>
      <p:sp>
        <p:nvSpPr>
          <p:cNvPr id="205" name="Shape 20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accent1"/>
              </a:buClr>
              <a:buSzPts val="1300"/>
              <a:buFont typeface="Lato"/>
              <a:buNone/>
            </a:pPr>
            <a:endParaRPr sz="1300" b="0" i="0" u="none" strike="noStrike" cap="none">
              <a:solidFill>
                <a:schemeClr val="accent1"/>
              </a:solidFill>
              <a:latin typeface="Lato"/>
              <a:ea typeface="Lato"/>
              <a:cs typeface="Lato"/>
              <a:sym typeface="Lato"/>
            </a:endParaRPr>
          </a:p>
        </p:txBody>
      </p:sp>
      <p:pic>
        <p:nvPicPr>
          <p:cNvPr id="206" name="Shape 206"/>
          <p:cNvPicPr preferRelativeResize="0"/>
          <p:nvPr/>
        </p:nvPicPr>
        <p:blipFill rotWithShape="1">
          <a:blip r:embed="rId3">
            <a:alphaModFix/>
          </a:blip>
          <a:srcRect/>
          <a:stretch/>
        </p:blipFill>
        <p:spPr>
          <a:xfrm>
            <a:off x="222387" y="0"/>
            <a:ext cx="8594337" cy="50757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29450" y="1318650"/>
            <a:ext cx="7688700" cy="53520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chemeClr val="dk2"/>
                </a:solidFill>
                <a:latin typeface="Raleway"/>
                <a:ea typeface="Raleway"/>
                <a:cs typeface="Raleway"/>
                <a:sym typeface="Raleway"/>
              </a:rPr>
              <a:t>Reviewer Experience Effect</a:t>
            </a:r>
            <a:endParaRPr sz="2600" b="1" i="0" u="none" strike="noStrike" cap="none">
              <a:solidFill>
                <a:schemeClr val="dk2"/>
              </a:solidFill>
              <a:latin typeface="Raleway"/>
              <a:ea typeface="Raleway"/>
              <a:cs typeface="Raleway"/>
              <a:sym typeface="Raleway"/>
            </a:endParaRPr>
          </a:p>
        </p:txBody>
      </p:sp>
      <p:sp>
        <p:nvSpPr>
          <p:cNvPr id="212" name="Shape 21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accent1"/>
              </a:buClr>
              <a:buSzPts val="1300"/>
              <a:buFont typeface="Lato"/>
              <a:buNone/>
            </a:pPr>
            <a:r>
              <a:rPr lang="en-US" sz="1800" b="0" i="0" u="none" strike="noStrike" cap="none">
                <a:solidFill>
                  <a:schemeClr val="accent1"/>
                </a:solidFill>
                <a:latin typeface="Lato"/>
                <a:ea typeface="Lato"/>
                <a:cs typeface="Lato"/>
                <a:sym typeface="Lato"/>
              </a:rPr>
              <a:t>Inexperienced Group (&lt;9 reviews) </a:t>
            </a:r>
            <a:endParaRPr/>
          </a:p>
          <a:p>
            <a:pPr marL="0" marR="0" lvl="0" indent="0" algn="ctr" rtl="0">
              <a:lnSpc>
                <a:spcPct val="115000"/>
              </a:lnSpc>
              <a:spcBef>
                <a:spcPts val="1600"/>
              </a:spcBef>
              <a:spcAft>
                <a:spcPts val="0"/>
              </a:spcAft>
              <a:buClr>
                <a:schemeClr val="accent1"/>
              </a:buClr>
              <a:buSzPts val="1300"/>
              <a:buFont typeface="Lato"/>
              <a:buNone/>
            </a:pPr>
            <a:r>
              <a:rPr lang="en-US" sz="1800" b="0" i="0" u="none" strike="noStrike" cap="none">
                <a:solidFill>
                  <a:schemeClr val="accent1"/>
                </a:solidFill>
                <a:latin typeface="Lato"/>
                <a:ea typeface="Lato"/>
                <a:cs typeface="Lato"/>
                <a:sym typeface="Lato"/>
              </a:rPr>
              <a:t>vs. </a:t>
            </a:r>
            <a:endParaRPr/>
          </a:p>
          <a:p>
            <a:pPr marL="0" marR="0" lvl="0" indent="0" algn="ctr" rtl="0">
              <a:lnSpc>
                <a:spcPct val="115000"/>
              </a:lnSpc>
              <a:spcBef>
                <a:spcPts val="1600"/>
              </a:spcBef>
              <a:spcAft>
                <a:spcPts val="1600"/>
              </a:spcAft>
              <a:buClr>
                <a:schemeClr val="accent1"/>
              </a:buClr>
              <a:buSzPts val="1300"/>
              <a:buFont typeface="Lato"/>
              <a:buNone/>
            </a:pPr>
            <a:r>
              <a:rPr lang="en-US" sz="1800" b="0" i="0" u="none" strike="noStrike" cap="none">
                <a:solidFill>
                  <a:schemeClr val="accent1"/>
                </a:solidFill>
                <a:latin typeface="Lato"/>
                <a:ea typeface="Lato"/>
                <a:cs typeface="Lato"/>
                <a:sym typeface="Lato"/>
              </a:rPr>
              <a:t>General Population</a:t>
            </a:r>
            <a:endParaRPr sz="1800" b="0" i="0" u="none" strike="noStrike" cap="none">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Shape 217"/>
          <p:cNvPicPr preferRelativeResize="0"/>
          <p:nvPr/>
        </p:nvPicPr>
        <p:blipFill rotWithShape="1">
          <a:blip r:embed="rId3">
            <a:alphaModFix/>
          </a:blip>
          <a:srcRect/>
          <a:stretch/>
        </p:blipFill>
        <p:spPr>
          <a:xfrm>
            <a:off x="1532098" y="488758"/>
            <a:ext cx="6054020" cy="4654741"/>
          </a:xfrm>
          <a:prstGeom prst="rect">
            <a:avLst/>
          </a:prstGeom>
          <a:noFill/>
          <a:ln>
            <a:noFill/>
          </a:ln>
        </p:spPr>
      </p:pic>
      <p:sp>
        <p:nvSpPr>
          <p:cNvPr id="218" name="Shape 218"/>
          <p:cNvSpPr/>
          <p:nvPr/>
        </p:nvSpPr>
        <p:spPr>
          <a:xfrm>
            <a:off x="1532098" y="4407408"/>
            <a:ext cx="2600990" cy="210312"/>
          </a:xfrm>
          <a:prstGeom prst="frame">
            <a:avLst>
              <a:gd name="adj1" fmla="val 12500"/>
            </a:avLst>
          </a:prstGeom>
          <a:solidFill>
            <a:schemeClr val="accen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latin typeface="Arial"/>
              <a:ea typeface="Arial"/>
              <a:cs typeface="Arial"/>
              <a:sym typeface="Arial"/>
            </a:endParaRPr>
          </a:p>
        </p:txBody>
      </p:sp>
      <p:sp>
        <p:nvSpPr>
          <p:cNvPr id="219" name="Shape 219"/>
          <p:cNvSpPr txBox="1"/>
          <p:nvPr/>
        </p:nvSpPr>
        <p:spPr>
          <a:xfrm>
            <a:off x="2441448" y="119426"/>
            <a:ext cx="449353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Inexperienced Group Significant Variables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Shape 224"/>
          <p:cNvPicPr preferRelativeResize="0"/>
          <p:nvPr/>
        </p:nvPicPr>
        <p:blipFill rotWithShape="1">
          <a:blip r:embed="rId3">
            <a:alphaModFix/>
          </a:blip>
          <a:srcRect/>
          <a:stretch/>
        </p:blipFill>
        <p:spPr>
          <a:xfrm>
            <a:off x="1673352" y="464638"/>
            <a:ext cx="5998006" cy="4693275"/>
          </a:xfrm>
          <a:prstGeom prst="rect">
            <a:avLst/>
          </a:prstGeom>
          <a:noFill/>
          <a:ln>
            <a:noFill/>
          </a:ln>
        </p:spPr>
      </p:pic>
      <p:sp>
        <p:nvSpPr>
          <p:cNvPr id="225" name="Shape 225"/>
          <p:cNvSpPr/>
          <p:nvPr/>
        </p:nvSpPr>
        <p:spPr>
          <a:xfrm>
            <a:off x="1673352" y="4472062"/>
            <a:ext cx="2628900" cy="219600"/>
          </a:xfrm>
          <a:prstGeom prst="frame">
            <a:avLst>
              <a:gd name="adj1" fmla="val 12500"/>
            </a:avLst>
          </a:prstGeom>
          <a:solidFill>
            <a:schemeClr val="accen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0000"/>
              </a:solidFill>
              <a:latin typeface="Arial"/>
              <a:ea typeface="Arial"/>
              <a:cs typeface="Arial"/>
              <a:sym typeface="Arial"/>
            </a:endParaRPr>
          </a:p>
        </p:txBody>
      </p:sp>
      <p:sp>
        <p:nvSpPr>
          <p:cNvPr id="226" name="Shape 226"/>
          <p:cNvSpPr txBox="1"/>
          <p:nvPr/>
        </p:nvSpPr>
        <p:spPr>
          <a:xfrm>
            <a:off x="3592572" y="95306"/>
            <a:ext cx="215956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General Population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Shape 231"/>
          <p:cNvPicPr preferRelativeResize="0"/>
          <p:nvPr/>
        </p:nvPicPr>
        <p:blipFill rotWithShape="1">
          <a:blip r:embed="rId3">
            <a:alphaModFix/>
          </a:blip>
          <a:srcRect/>
          <a:stretch/>
        </p:blipFill>
        <p:spPr>
          <a:xfrm>
            <a:off x="113762" y="698500"/>
            <a:ext cx="8699500" cy="4445000"/>
          </a:xfrm>
          <a:prstGeom prst="rect">
            <a:avLst/>
          </a:prstGeom>
          <a:noFill/>
          <a:ln>
            <a:noFill/>
          </a:ln>
        </p:spPr>
      </p:pic>
      <p:sp>
        <p:nvSpPr>
          <p:cNvPr id="232" name="Shape 232"/>
          <p:cNvSpPr/>
          <p:nvPr/>
        </p:nvSpPr>
        <p:spPr>
          <a:xfrm>
            <a:off x="6071616" y="3264408"/>
            <a:ext cx="1078992" cy="173736"/>
          </a:xfrm>
          <a:prstGeom prst="leftRightArrow">
            <a:avLst>
              <a:gd name="adj1" fmla="val 50000"/>
              <a:gd name="adj2" fmla="val 50000"/>
            </a:avLst>
          </a:prstGeom>
          <a:solidFill>
            <a:schemeClr val="accen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Shape 233"/>
          <p:cNvSpPr/>
          <p:nvPr/>
        </p:nvSpPr>
        <p:spPr>
          <a:xfrm>
            <a:off x="3261360" y="1222248"/>
            <a:ext cx="1078992" cy="173736"/>
          </a:xfrm>
          <a:prstGeom prst="leftRightArrow">
            <a:avLst>
              <a:gd name="adj1" fmla="val 50000"/>
              <a:gd name="adj2" fmla="val 50000"/>
            </a:avLst>
          </a:prstGeom>
          <a:solidFill>
            <a:schemeClr val="accen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dirty="0">
                <a:solidFill>
                  <a:schemeClr val="dk2"/>
                </a:solidFill>
                <a:latin typeface="Raleway"/>
                <a:ea typeface="Raleway"/>
                <a:cs typeface="Raleway"/>
                <a:sym typeface="Raleway"/>
              </a:rPr>
              <a:t>Challenges</a:t>
            </a:r>
            <a:endParaRPr sz="2600" b="1" i="0" u="none" strike="noStrike" cap="none" dirty="0">
              <a:solidFill>
                <a:schemeClr val="dk2"/>
              </a:solidFill>
              <a:latin typeface="Raleway"/>
              <a:ea typeface="Raleway"/>
              <a:cs typeface="Raleway"/>
              <a:sym typeface="Raleway"/>
            </a:endParaRPr>
          </a:p>
        </p:txBody>
      </p:sp>
      <p:sp>
        <p:nvSpPr>
          <p:cNvPr id="239" name="Shape 23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accent1"/>
              </a:buClr>
              <a:buSzPts val="1300"/>
              <a:buFont typeface="Lato"/>
              <a:buChar char="●"/>
            </a:pPr>
            <a:r>
              <a:rPr lang="en-US" sz="1800" b="0" i="0" u="none" strike="noStrike" cap="none" dirty="0">
                <a:solidFill>
                  <a:schemeClr val="accent1"/>
                </a:solidFill>
                <a:latin typeface="Lato"/>
                <a:ea typeface="Lato"/>
                <a:cs typeface="Lato"/>
                <a:sym typeface="Lato"/>
              </a:rPr>
              <a:t>Data cleaning and manipulation</a:t>
            </a:r>
            <a:endParaRPr sz="1800" dirty="0"/>
          </a:p>
          <a:p>
            <a:pPr marL="285750" marR="0" lvl="0" indent="-285750" algn="l" rtl="0">
              <a:lnSpc>
                <a:spcPct val="115000"/>
              </a:lnSpc>
              <a:spcBef>
                <a:spcPts val="1600"/>
              </a:spcBef>
              <a:spcAft>
                <a:spcPts val="0"/>
              </a:spcAft>
              <a:buClr>
                <a:schemeClr val="accent1"/>
              </a:buClr>
              <a:buSzPts val="1300"/>
              <a:buFont typeface="Lato"/>
              <a:buChar char="●"/>
            </a:pPr>
            <a:r>
              <a:rPr lang="en-US" sz="1800" b="0" i="0" u="none" strike="noStrike" cap="none" dirty="0">
                <a:solidFill>
                  <a:schemeClr val="accent1"/>
                </a:solidFill>
                <a:latin typeface="Lato"/>
                <a:ea typeface="Lato"/>
                <a:cs typeface="Lato"/>
                <a:sym typeface="Lato"/>
              </a:rPr>
              <a:t>Data generation process</a:t>
            </a:r>
            <a:endParaRPr sz="1800" dirty="0"/>
          </a:p>
          <a:p>
            <a:pPr marL="285750" marR="0" lvl="0" indent="-285750" algn="l" rtl="0">
              <a:lnSpc>
                <a:spcPct val="115000"/>
              </a:lnSpc>
              <a:spcBef>
                <a:spcPts val="1600"/>
              </a:spcBef>
              <a:spcAft>
                <a:spcPts val="0"/>
              </a:spcAft>
              <a:buClr>
                <a:schemeClr val="accent1"/>
              </a:buClr>
              <a:buSzPts val="1300"/>
              <a:buFont typeface="Lato"/>
              <a:buChar char="●"/>
            </a:pPr>
            <a:r>
              <a:rPr lang="en-US" sz="1800" b="0" i="0" u="none" strike="noStrike" cap="none" dirty="0">
                <a:solidFill>
                  <a:schemeClr val="accent1"/>
                </a:solidFill>
                <a:latin typeface="Lato"/>
                <a:ea typeface="Lato"/>
                <a:cs typeface="Lato"/>
                <a:sym typeface="Lato"/>
              </a:rPr>
              <a:t>Model specification (for clarity of results)</a:t>
            </a:r>
            <a:endParaRPr sz="1800" dirty="0"/>
          </a:p>
          <a:p>
            <a:pPr marL="285750" marR="0" lvl="0" indent="-285750" algn="l" rtl="0">
              <a:lnSpc>
                <a:spcPct val="115000"/>
              </a:lnSpc>
              <a:spcBef>
                <a:spcPts val="1600"/>
              </a:spcBef>
              <a:spcAft>
                <a:spcPts val="0"/>
              </a:spcAft>
              <a:buClr>
                <a:schemeClr val="accent1"/>
              </a:buClr>
              <a:buSzPts val="1300"/>
              <a:buFont typeface="Lato"/>
              <a:buChar char="●"/>
            </a:pPr>
            <a:r>
              <a:rPr lang="en-US" sz="1800" b="0" i="0" u="none" strike="noStrike" cap="none" dirty="0">
                <a:solidFill>
                  <a:schemeClr val="accent1"/>
                </a:solidFill>
                <a:latin typeface="Lato"/>
                <a:ea typeface="Lato"/>
                <a:cs typeface="Lato"/>
                <a:sym typeface="Lato"/>
              </a:rPr>
              <a:t>Evaluating controls</a:t>
            </a:r>
            <a:endParaRPr sz="1800" dirty="0"/>
          </a:p>
          <a:p>
            <a:pPr marL="285750" marR="0" lvl="0" indent="-203200" algn="l" rtl="0">
              <a:lnSpc>
                <a:spcPct val="115000"/>
              </a:lnSpc>
              <a:spcBef>
                <a:spcPts val="1600"/>
              </a:spcBef>
              <a:spcAft>
                <a:spcPts val="0"/>
              </a:spcAft>
              <a:buClr>
                <a:schemeClr val="accent1"/>
              </a:buClr>
              <a:buSzPts val="1300"/>
              <a:buFont typeface="Lato"/>
              <a:buNone/>
            </a:pPr>
            <a:endParaRPr sz="1300" b="0" i="0" u="none" strike="noStrike" cap="none" dirty="0">
              <a:solidFill>
                <a:schemeClr val="accent1"/>
              </a:solidFill>
              <a:latin typeface="Lato"/>
              <a:ea typeface="Lato"/>
              <a:cs typeface="Lato"/>
              <a:sym typeface="Lato"/>
            </a:endParaRPr>
          </a:p>
          <a:p>
            <a:pPr marL="285750" marR="0" lvl="0" indent="-203200" algn="l" rtl="0">
              <a:lnSpc>
                <a:spcPct val="115000"/>
              </a:lnSpc>
              <a:spcBef>
                <a:spcPts val="1600"/>
              </a:spcBef>
              <a:spcAft>
                <a:spcPts val="1600"/>
              </a:spcAft>
              <a:buClr>
                <a:schemeClr val="accent1"/>
              </a:buClr>
              <a:buSzPts val="1300"/>
              <a:buFont typeface="Lato"/>
              <a:buNone/>
            </a:pPr>
            <a:endParaRPr sz="1300" b="0" i="0" u="none" strike="noStrike" cap="none" dirty="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200"/>
              <a:buFont typeface="Raleway"/>
              <a:buNone/>
            </a:pPr>
            <a:r>
              <a:rPr lang="en-US" sz="4400" b="1" i="0" u="none" strike="noStrike" cap="none">
                <a:solidFill>
                  <a:schemeClr val="dk2"/>
                </a:solidFill>
                <a:latin typeface="Raleway"/>
                <a:ea typeface="Raleway"/>
                <a:cs typeface="Raleway"/>
                <a:sym typeface="Raleway"/>
              </a:rPr>
              <a:t>Background</a:t>
            </a:r>
            <a:endParaRPr sz="4200" b="1" i="0" u="none" strike="noStrike" cap="none">
              <a:solidFill>
                <a:schemeClr val="dk2"/>
              </a:solidFill>
              <a:latin typeface="Raleway"/>
              <a:ea typeface="Raleway"/>
              <a:cs typeface="Raleway"/>
              <a:sym typeface="Raleway"/>
            </a:endParaRPr>
          </a:p>
        </p:txBody>
      </p:sp>
      <p:sp>
        <p:nvSpPr>
          <p:cNvPr id="93" name="Shape 93"/>
          <p:cNvSpPr txBox="1">
            <a:spLocks noGrp="1"/>
          </p:cNvSpPr>
          <p:nvPr>
            <p:ph type="subTitle" idx="1"/>
          </p:nvPr>
        </p:nvSpPr>
        <p:spPr>
          <a:xfrm>
            <a:off x="729450" y="2445950"/>
            <a:ext cx="7688100" cy="5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1600"/>
              <a:buFont typeface="Lato"/>
              <a:buNone/>
            </a:pPr>
            <a:r>
              <a:rPr lang="en-US" sz="1800" b="0" i="0" u="none" strike="noStrike" cap="none">
                <a:solidFill>
                  <a:schemeClr val="accent1"/>
                </a:solidFill>
                <a:latin typeface="Lato"/>
                <a:ea typeface="Lato"/>
                <a:cs typeface="Lato"/>
                <a:sym typeface="Lato"/>
              </a:rPr>
              <a:t>Influencing customers’ actions is crucial in effective marketing. Nowadays, people appear to share more than ever and look to their peers, family and friends for validation and recognition. Thus, User Generated Content ( UGC ) creates opportunities for brands to connect authentically with their customers, and becomes the keystone of any integrated content marketing strategy. </a:t>
            </a:r>
            <a:endParaRPr sz="1800" b="0" i="0" u="none" strike="noStrike" cap="none">
              <a:solidFill>
                <a:schemeClr val="accent1"/>
              </a:solidFill>
              <a:latin typeface="Lato"/>
              <a:ea typeface="Lato"/>
              <a:cs typeface="Lato"/>
              <a:sym typeface="Lato"/>
            </a:endParaRPr>
          </a:p>
          <a:p>
            <a:pPr marL="0" marR="0" lvl="0" indent="0" algn="l" rtl="0">
              <a:lnSpc>
                <a:spcPct val="100000"/>
              </a:lnSpc>
              <a:spcBef>
                <a:spcPts val="0"/>
              </a:spcBef>
              <a:spcAft>
                <a:spcPts val="0"/>
              </a:spcAft>
              <a:buClr>
                <a:schemeClr val="accent1"/>
              </a:buClr>
              <a:buSzPts val="1600"/>
              <a:buFont typeface="Lato"/>
              <a:buNone/>
            </a:pPr>
            <a:endParaRPr sz="1600" b="0" i="0" u="none" strike="noStrike" cap="none">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chemeClr val="dk2"/>
                </a:solidFill>
                <a:latin typeface="Raleway"/>
                <a:ea typeface="Raleway"/>
                <a:cs typeface="Raleway"/>
                <a:sym typeface="Raleway"/>
              </a:rPr>
              <a:t>Limitations</a:t>
            </a:r>
            <a:endParaRPr sz="2600" b="1" i="0" u="none" strike="noStrike" cap="none">
              <a:solidFill>
                <a:schemeClr val="dk2"/>
              </a:solidFill>
              <a:latin typeface="Raleway"/>
              <a:ea typeface="Raleway"/>
              <a:cs typeface="Raleway"/>
              <a:sym typeface="Raleway"/>
            </a:endParaRPr>
          </a:p>
        </p:txBody>
      </p:sp>
      <p:sp>
        <p:nvSpPr>
          <p:cNvPr id="245" name="Shape 245"/>
          <p:cNvSpPr txBox="1">
            <a:spLocks noGrp="1"/>
          </p:cNvSpPr>
          <p:nvPr>
            <p:ph type="body" idx="1"/>
          </p:nvPr>
        </p:nvSpPr>
        <p:spPr>
          <a:xfrm>
            <a:off x="729450" y="1853850"/>
            <a:ext cx="7688700" cy="22611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accent1"/>
              </a:buClr>
              <a:buSzPts val="1300"/>
              <a:buFont typeface="Lato"/>
              <a:buChar char="●"/>
            </a:pPr>
            <a:r>
              <a:rPr lang="en-US" sz="1800" b="0" i="0" u="none" strike="noStrike" cap="none" dirty="0">
                <a:solidFill>
                  <a:schemeClr val="accent1"/>
                </a:solidFill>
                <a:latin typeface="Lato"/>
                <a:ea typeface="Lato"/>
                <a:cs typeface="Lato"/>
                <a:sym typeface="Lato"/>
              </a:rPr>
              <a:t>Sample Size -&gt; Only 24 weeks of market dynamics data</a:t>
            </a:r>
            <a:endParaRPr dirty="0"/>
          </a:p>
          <a:p>
            <a:pPr marL="742950" marR="0" lvl="1" indent="-285750" algn="l" rtl="0">
              <a:lnSpc>
                <a:spcPct val="115000"/>
              </a:lnSpc>
              <a:spcBef>
                <a:spcPts val="3200"/>
              </a:spcBef>
              <a:spcAft>
                <a:spcPts val="0"/>
              </a:spcAft>
              <a:buClr>
                <a:schemeClr val="accent1"/>
              </a:buClr>
              <a:buSzPts val="1100"/>
              <a:buFont typeface="Lato"/>
              <a:buChar char="○"/>
            </a:pPr>
            <a:r>
              <a:rPr lang="en-US" sz="1800" b="0" i="0" u="none" strike="noStrike" cap="none" dirty="0">
                <a:solidFill>
                  <a:schemeClr val="accent1"/>
                </a:solidFill>
                <a:latin typeface="Lato"/>
                <a:ea typeface="Lato"/>
                <a:cs typeface="Lato"/>
                <a:sym typeface="Lato"/>
              </a:rPr>
              <a:t>reviewers with &gt;10reviews sample was too small</a:t>
            </a:r>
            <a:endParaRPr dirty="0"/>
          </a:p>
          <a:p>
            <a:pPr marL="285750" marR="0" lvl="0" indent="-285750" algn="l" rtl="0">
              <a:lnSpc>
                <a:spcPct val="115000"/>
              </a:lnSpc>
              <a:spcBef>
                <a:spcPts val="1600"/>
              </a:spcBef>
              <a:spcAft>
                <a:spcPts val="0"/>
              </a:spcAft>
              <a:buClr>
                <a:schemeClr val="accent1"/>
              </a:buClr>
              <a:buSzPts val="1300"/>
              <a:buFont typeface="Lato"/>
              <a:buChar char="●"/>
            </a:pPr>
            <a:r>
              <a:rPr lang="en-US" sz="1800" b="0" i="0" u="none" strike="noStrike" cap="none" dirty="0">
                <a:solidFill>
                  <a:schemeClr val="accent1"/>
                </a:solidFill>
                <a:latin typeface="Lato"/>
                <a:ea typeface="Lato"/>
                <a:cs typeface="Lato"/>
                <a:sym typeface="Lato"/>
              </a:rPr>
              <a:t>Unbalanced Data </a:t>
            </a:r>
            <a:endParaRPr dirty="0"/>
          </a:p>
          <a:p>
            <a:pPr marL="742950" marR="0" lvl="1" indent="-285750" algn="l" rtl="0">
              <a:lnSpc>
                <a:spcPct val="115000"/>
              </a:lnSpc>
              <a:spcBef>
                <a:spcPts val="3200"/>
              </a:spcBef>
              <a:spcAft>
                <a:spcPts val="0"/>
              </a:spcAft>
              <a:buClr>
                <a:schemeClr val="accent1"/>
              </a:buClr>
              <a:buSzPts val="1100"/>
              <a:buFont typeface="Lato"/>
              <a:buChar char="○"/>
            </a:pPr>
            <a:r>
              <a:rPr lang="en-US" sz="1800" b="0" i="0" u="none" strike="noStrike" cap="none" dirty="0">
                <a:solidFill>
                  <a:schemeClr val="accent1"/>
                </a:solidFill>
                <a:latin typeface="Lato"/>
                <a:ea typeface="Lato"/>
                <a:cs typeface="Lato"/>
                <a:sym typeface="Lato"/>
              </a:rPr>
              <a:t> Controlling for popularity of product</a:t>
            </a:r>
            <a:endParaRPr dirty="0"/>
          </a:p>
          <a:p>
            <a:pPr marL="742950" marR="0" lvl="1" indent="-285750" algn="l" rtl="0">
              <a:lnSpc>
                <a:spcPct val="115000"/>
              </a:lnSpc>
              <a:spcBef>
                <a:spcPts val="3200"/>
              </a:spcBef>
              <a:spcAft>
                <a:spcPts val="1600"/>
              </a:spcAft>
              <a:buClr>
                <a:schemeClr val="accent1"/>
              </a:buClr>
              <a:buSzPts val="1100"/>
              <a:buFont typeface="Lato"/>
              <a:buChar char="○"/>
            </a:pPr>
            <a:r>
              <a:rPr lang="en-US" sz="1800" b="0" i="0" u="none" strike="noStrike" cap="none" dirty="0">
                <a:solidFill>
                  <a:schemeClr val="accent1"/>
                </a:solidFill>
                <a:latin typeface="Lato"/>
                <a:ea typeface="Lato"/>
                <a:cs typeface="Lato"/>
                <a:sym typeface="Lato"/>
              </a:rPr>
              <a:t>Limited the depth of study (</a:t>
            </a:r>
            <a:r>
              <a:rPr lang="en-US" sz="1800" b="0" i="0" u="none" strike="noStrike" cap="none" dirty="0" err="1">
                <a:solidFill>
                  <a:schemeClr val="accent1"/>
                </a:solidFill>
                <a:latin typeface="Lato"/>
                <a:ea typeface="Lato"/>
                <a:cs typeface="Lato"/>
                <a:sym typeface="Lato"/>
              </a:rPr>
              <a:t>ie</a:t>
            </a:r>
            <a:r>
              <a:rPr lang="en-US" sz="1800" b="0" i="0" u="none" strike="noStrike" cap="none" dirty="0">
                <a:solidFill>
                  <a:schemeClr val="accent1"/>
                </a:solidFill>
                <a:latin typeface="Lato"/>
                <a:ea typeface="Lato"/>
                <a:cs typeface="Lato"/>
                <a:sym typeface="Lato"/>
              </a:rPr>
              <a:t>: panel data was not possible)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ctrTitle"/>
          </p:nvPr>
        </p:nvSpPr>
        <p:spPr>
          <a:xfrm>
            <a:off x="729450" y="1322450"/>
            <a:ext cx="7688100" cy="91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200"/>
              <a:buFont typeface="Raleway"/>
              <a:buNone/>
            </a:pPr>
            <a:r>
              <a:rPr lang="en-US" sz="4200" b="1" i="0" u="none" strike="noStrike" cap="none">
                <a:solidFill>
                  <a:schemeClr val="dk2"/>
                </a:solidFill>
                <a:latin typeface="Raleway"/>
                <a:ea typeface="Raleway"/>
                <a:cs typeface="Raleway"/>
                <a:sym typeface="Raleway"/>
              </a:rPr>
              <a:t>Segmentation</a:t>
            </a:r>
            <a:endParaRPr sz="4200" b="1" i="0" u="none" strike="noStrike" cap="none">
              <a:solidFill>
                <a:schemeClr val="dk2"/>
              </a:solidFill>
              <a:latin typeface="Raleway"/>
              <a:ea typeface="Raleway"/>
              <a:cs typeface="Raleway"/>
              <a:sym typeface="Raleway"/>
            </a:endParaRPr>
          </a:p>
        </p:txBody>
      </p:sp>
      <p:sp>
        <p:nvSpPr>
          <p:cNvPr id="251" name="Shape 251"/>
          <p:cNvSpPr txBox="1">
            <a:spLocks noGrp="1"/>
          </p:cNvSpPr>
          <p:nvPr>
            <p:ph type="subTitle" idx="1"/>
          </p:nvPr>
        </p:nvSpPr>
        <p:spPr>
          <a:xfrm>
            <a:off x="729450" y="2193849"/>
            <a:ext cx="7688100" cy="239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Lato"/>
                <a:ea typeface="Lato"/>
                <a:cs typeface="Lato"/>
                <a:sym typeface="Lato"/>
              </a:rPr>
              <a:t>Based on customer behavior (average ratings, average expenses on specific tablets)</a:t>
            </a:r>
            <a:endParaRPr>
              <a:solidFill>
                <a:srgbClr val="000000"/>
              </a:solidFill>
            </a:endParaRPr>
          </a:p>
          <a:p>
            <a:pPr marL="457200" marR="0" lvl="0" indent="-311150" algn="l" rtl="0">
              <a:lnSpc>
                <a:spcPct val="100000"/>
              </a:lnSpc>
              <a:spcBef>
                <a:spcPts val="0"/>
              </a:spcBef>
              <a:spcAft>
                <a:spcPts val="0"/>
              </a:spcAft>
              <a:buClr>
                <a:srgbClr val="000000"/>
              </a:buClr>
              <a:buSzPts val="1600"/>
              <a:buFont typeface="Arial"/>
              <a:buChar char="•"/>
            </a:pPr>
            <a:r>
              <a:rPr lang="en-US" sz="2000" b="1" i="0" u="none" strike="noStrike" cap="none">
                <a:solidFill>
                  <a:srgbClr val="000000"/>
                </a:solidFill>
                <a:latin typeface="Lato"/>
                <a:ea typeface="Lato"/>
                <a:cs typeface="Lato"/>
                <a:sym typeface="Lato"/>
              </a:rPr>
              <a:t>Ratings provided to the products </a:t>
            </a:r>
            <a:endParaRPr>
              <a:solidFill>
                <a:srgbClr val="000000"/>
              </a:solidFill>
            </a:endParaRPr>
          </a:p>
          <a:p>
            <a:pPr marL="457200" marR="0" lvl="0" indent="-311150" algn="l" rtl="0">
              <a:lnSpc>
                <a:spcPct val="100000"/>
              </a:lnSpc>
              <a:spcBef>
                <a:spcPts val="0"/>
              </a:spcBef>
              <a:spcAft>
                <a:spcPts val="0"/>
              </a:spcAft>
              <a:buClr>
                <a:srgbClr val="000000"/>
              </a:buClr>
              <a:buSzPts val="1600"/>
              <a:buFont typeface="Arial"/>
              <a:buChar char="•"/>
            </a:pPr>
            <a:r>
              <a:rPr lang="en-US" sz="2000" b="1">
                <a:solidFill>
                  <a:srgbClr val="000000"/>
                </a:solidFill>
              </a:rPr>
              <a:t>P</a:t>
            </a:r>
            <a:r>
              <a:rPr lang="en-US" sz="2000" b="1" i="0" u="none" strike="noStrike" cap="none">
                <a:solidFill>
                  <a:srgbClr val="000000"/>
                </a:solidFill>
                <a:latin typeface="Lato"/>
                <a:ea typeface="Lato"/>
                <a:cs typeface="Lato"/>
                <a:sym typeface="Lato"/>
              </a:rPr>
              <a:t>roduct price category the product that is rated belongs to</a:t>
            </a:r>
            <a:endParaRPr>
              <a:solidFill>
                <a:srgbClr val="000000"/>
              </a:solidFill>
            </a:endParaRPr>
          </a:p>
          <a:p>
            <a:pPr marL="0" marR="0" lvl="0" indent="0" algn="l" rtl="0">
              <a:lnSpc>
                <a:spcPct val="100000"/>
              </a:lnSpc>
              <a:spcBef>
                <a:spcPts val="0"/>
              </a:spcBef>
              <a:spcAft>
                <a:spcPts val="0"/>
              </a:spcAft>
              <a:buClr>
                <a:schemeClr val="accent1"/>
              </a:buClr>
              <a:buSzPts val="1600"/>
              <a:buFont typeface="Lato"/>
              <a:buNone/>
            </a:pPr>
            <a:endParaRPr sz="2000" b="0" i="0" u="none" strike="noStrike" cap="none">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rgbClr val="000000"/>
                </a:solidFill>
                <a:latin typeface="Raleway"/>
                <a:ea typeface="Raleway"/>
                <a:cs typeface="Raleway"/>
                <a:sym typeface="Raleway"/>
              </a:rPr>
              <a:t>Data cleaning and preparation</a:t>
            </a:r>
            <a:endParaRPr sz="2600" b="1" i="0" u="none" strike="noStrike" cap="none">
              <a:solidFill>
                <a:srgbClr val="000000"/>
              </a:solidFill>
              <a:latin typeface="Raleway"/>
              <a:ea typeface="Raleway"/>
              <a:cs typeface="Raleway"/>
              <a:sym typeface="Raleway"/>
            </a:endParaRPr>
          </a:p>
        </p:txBody>
      </p:sp>
      <p:sp>
        <p:nvSpPr>
          <p:cNvPr id="257" name="Shape 257"/>
          <p:cNvSpPr txBox="1">
            <a:spLocks noGrp="1"/>
          </p:cNvSpPr>
          <p:nvPr>
            <p:ph type="body" idx="1"/>
          </p:nvPr>
        </p:nvSpPr>
        <p:spPr>
          <a:xfrm>
            <a:off x="729450" y="1920950"/>
            <a:ext cx="7688700" cy="27921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rgbClr val="000000"/>
              </a:buClr>
              <a:buSzPts val="1300"/>
              <a:buFont typeface="Lato"/>
              <a:buChar char="●"/>
            </a:pPr>
            <a:r>
              <a:rPr lang="en-US" sz="1800" b="1" i="0" u="none" strike="noStrike" cap="none">
                <a:solidFill>
                  <a:srgbClr val="000000"/>
                </a:solidFill>
                <a:latin typeface="Lato"/>
                <a:ea typeface="Lato"/>
                <a:cs typeface="Lato"/>
                <a:sym typeface="Lato"/>
              </a:rPr>
              <a:t>Merged Market Dynamics data with the Product Reviews data with the Item ID and this one merged with Reviewer Information data with the Reviewer ID.</a:t>
            </a:r>
            <a:endParaRPr>
              <a:solidFill>
                <a:srgbClr val="000000"/>
              </a:solidFill>
            </a:endParaRPr>
          </a:p>
          <a:p>
            <a:pPr marL="457200" marR="0" lvl="0" indent="-311150" algn="l" rtl="0">
              <a:lnSpc>
                <a:spcPct val="115000"/>
              </a:lnSpc>
              <a:spcBef>
                <a:spcPts val="0"/>
              </a:spcBef>
              <a:spcAft>
                <a:spcPts val="0"/>
              </a:spcAft>
              <a:buClr>
                <a:srgbClr val="000000"/>
              </a:buClr>
              <a:buSzPts val="1300"/>
              <a:buFont typeface="Lato"/>
              <a:buChar char="●"/>
            </a:pPr>
            <a:r>
              <a:rPr lang="en-US" sz="1800" b="1" i="0" u="none" strike="noStrike" cap="none">
                <a:solidFill>
                  <a:srgbClr val="000000"/>
                </a:solidFill>
                <a:latin typeface="Lato"/>
                <a:ea typeface="Lato"/>
                <a:cs typeface="Lato"/>
                <a:sym typeface="Lato"/>
              </a:rPr>
              <a:t>Cleaned all NA’s f</a:t>
            </a:r>
            <a:r>
              <a:rPr lang="en-US" sz="1800" b="1">
                <a:solidFill>
                  <a:srgbClr val="000000"/>
                </a:solidFill>
              </a:rPr>
              <a:t>rom</a:t>
            </a:r>
            <a:r>
              <a:rPr lang="en-US" sz="1800" b="1" i="0" u="none" strike="noStrike" cap="none">
                <a:solidFill>
                  <a:srgbClr val="000000"/>
                </a:solidFill>
                <a:latin typeface="Lato"/>
                <a:ea typeface="Lato"/>
                <a:cs typeface="Lato"/>
                <a:sym typeface="Lato"/>
              </a:rPr>
              <a:t> Reviewer ID (</a:t>
            </a:r>
            <a:r>
              <a:rPr lang="en-US" sz="1800" b="1">
                <a:solidFill>
                  <a:srgbClr val="000000"/>
                </a:solidFill>
              </a:rPr>
              <a:t>after this we had 27197 obs</a:t>
            </a:r>
            <a:r>
              <a:rPr lang="en-US" sz="1800" b="1" i="0" u="none" strike="noStrike" cap="none">
                <a:solidFill>
                  <a:srgbClr val="000000"/>
                </a:solidFill>
                <a:latin typeface="Lato"/>
                <a:ea typeface="Lato"/>
                <a:cs typeface="Lato"/>
                <a:sym typeface="Lato"/>
              </a:rPr>
              <a:t>) , since our focus are going to be those </a:t>
            </a:r>
            <a:r>
              <a:rPr lang="en-US" sz="1800" b="1">
                <a:solidFill>
                  <a:srgbClr val="000000"/>
                </a:solidFill>
              </a:rPr>
              <a:t>IDs</a:t>
            </a:r>
            <a:r>
              <a:rPr lang="en-US" sz="1800" b="1" i="0" u="none" strike="noStrike" cap="none">
                <a:solidFill>
                  <a:srgbClr val="000000"/>
                </a:solidFill>
                <a:latin typeface="Lato"/>
                <a:ea typeface="Lato"/>
                <a:cs typeface="Lato"/>
                <a:sym typeface="Lato"/>
              </a:rPr>
              <a:t>.</a:t>
            </a:r>
            <a:endParaRPr>
              <a:solidFill>
                <a:srgbClr val="000000"/>
              </a:solidFill>
            </a:endParaRPr>
          </a:p>
          <a:p>
            <a:pPr marL="457200" marR="0" lvl="0" indent="-311150" algn="l" rtl="0">
              <a:lnSpc>
                <a:spcPct val="115000"/>
              </a:lnSpc>
              <a:spcBef>
                <a:spcPts val="0"/>
              </a:spcBef>
              <a:spcAft>
                <a:spcPts val="0"/>
              </a:spcAft>
              <a:buClr>
                <a:srgbClr val="000000"/>
              </a:buClr>
              <a:buSzPts val="1300"/>
              <a:buFont typeface="Lato"/>
              <a:buChar char="●"/>
            </a:pPr>
            <a:r>
              <a:rPr lang="en-US" sz="1800" b="1" i="0" u="none" strike="noStrike" cap="none">
                <a:solidFill>
                  <a:srgbClr val="000000"/>
                </a:solidFill>
                <a:latin typeface="Lato"/>
                <a:ea typeface="Lato"/>
                <a:cs typeface="Lato"/>
                <a:sym typeface="Lato"/>
              </a:rPr>
              <a:t>Dropped all the columns we won’t need for the clustering</a:t>
            </a:r>
            <a:endParaRPr>
              <a:solidFill>
                <a:srgbClr val="000000"/>
              </a:solidFill>
            </a:endParaRPr>
          </a:p>
          <a:p>
            <a:pPr marL="457200" marR="0" lvl="0" indent="-311150" algn="l" rtl="0">
              <a:lnSpc>
                <a:spcPct val="115000"/>
              </a:lnSpc>
              <a:spcBef>
                <a:spcPts val="0"/>
              </a:spcBef>
              <a:spcAft>
                <a:spcPts val="0"/>
              </a:spcAft>
              <a:buClr>
                <a:srgbClr val="000000"/>
              </a:buClr>
              <a:buSzPts val="1300"/>
              <a:buFont typeface="Lato"/>
              <a:buChar char="●"/>
            </a:pPr>
            <a:r>
              <a:rPr lang="en-US" sz="1800" b="1" i="0" u="none" strike="noStrike" cap="none">
                <a:solidFill>
                  <a:srgbClr val="000000"/>
                </a:solidFill>
                <a:latin typeface="Lato"/>
                <a:ea typeface="Lato"/>
                <a:cs typeface="Lato"/>
                <a:sym typeface="Lato"/>
              </a:rPr>
              <a:t>Aggregated the final data set on Reviewer ID and took mean of every other column to have those IDs as unique in our data set</a:t>
            </a:r>
            <a:endParaRPr>
              <a:solidFill>
                <a:srgbClr val="000000"/>
              </a:solidFill>
            </a:endParaRPr>
          </a:p>
          <a:p>
            <a:pPr marL="0" marR="0" lvl="0" indent="0" algn="l" rtl="0">
              <a:lnSpc>
                <a:spcPct val="115000"/>
              </a:lnSpc>
              <a:spcBef>
                <a:spcPts val="0"/>
              </a:spcBef>
              <a:spcAft>
                <a:spcPts val="1600"/>
              </a:spcAft>
              <a:buClr>
                <a:schemeClr val="accent1"/>
              </a:buClr>
              <a:buSzPts val="1300"/>
              <a:buFont typeface="Lato"/>
              <a:buNone/>
            </a:pPr>
            <a:endParaRPr sz="1300" b="0" i="0" u="none" strike="noStrike" cap="none">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201825" y="583875"/>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Determining the optimal number of clusters</a:t>
            </a:r>
            <a:endParaRPr/>
          </a:p>
        </p:txBody>
      </p:sp>
      <p:sp>
        <p:nvSpPr>
          <p:cNvPr id="263" name="Shape 26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pic>
        <p:nvPicPr>
          <p:cNvPr id="264" name="Shape 264"/>
          <p:cNvPicPr preferRelativeResize="0"/>
          <p:nvPr/>
        </p:nvPicPr>
        <p:blipFill>
          <a:blip r:embed="rId3">
            <a:alphaModFix/>
          </a:blip>
          <a:stretch>
            <a:fillRect/>
          </a:stretch>
        </p:blipFill>
        <p:spPr>
          <a:xfrm>
            <a:off x="729450" y="1301625"/>
            <a:ext cx="7688700" cy="3715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75" y="81975"/>
            <a:ext cx="9144000" cy="610800"/>
          </a:xfrm>
          <a:prstGeom prst="rect">
            <a:avLst/>
          </a:prstGeom>
          <a:solidFill>
            <a:srgbClr val="CCCCCC"/>
          </a:solid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2400" b="1" i="0" u="none" strike="noStrike" cap="none">
                <a:latin typeface="Arial"/>
                <a:ea typeface="Arial"/>
                <a:cs typeface="Arial"/>
                <a:sym typeface="Arial"/>
              </a:rPr>
              <a:t>Analyzing the segments</a:t>
            </a:r>
            <a:endParaRPr sz="2400" b="0" i="0" u="none" strike="noStrike" cap="none">
              <a:latin typeface="Arial"/>
              <a:ea typeface="Arial"/>
              <a:cs typeface="Arial"/>
              <a:sym typeface="Arial"/>
            </a:endParaRPr>
          </a:p>
        </p:txBody>
      </p:sp>
      <p:pic>
        <p:nvPicPr>
          <p:cNvPr id="270" name="Shape 270"/>
          <p:cNvPicPr preferRelativeResize="0"/>
          <p:nvPr/>
        </p:nvPicPr>
        <p:blipFill>
          <a:blip r:embed="rId3">
            <a:alphaModFix/>
          </a:blip>
          <a:stretch>
            <a:fillRect/>
          </a:stretch>
        </p:blipFill>
        <p:spPr>
          <a:xfrm>
            <a:off x="162875" y="740150"/>
            <a:ext cx="8728001" cy="4287900"/>
          </a:xfrm>
          <a:prstGeom prst="rect">
            <a:avLst/>
          </a:prstGeom>
          <a:noFill/>
          <a:ln>
            <a:noFill/>
          </a:ln>
        </p:spPr>
      </p:pic>
      <p:pic>
        <p:nvPicPr>
          <p:cNvPr id="271" name="Shape 271"/>
          <p:cNvPicPr preferRelativeResize="0"/>
          <p:nvPr/>
        </p:nvPicPr>
        <p:blipFill>
          <a:blip r:embed="rId4">
            <a:alphaModFix/>
          </a:blip>
          <a:stretch>
            <a:fillRect/>
          </a:stretch>
        </p:blipFill>
        <p:spPr>
          <a:xfrm>
            <a:off x="7274275" y="1002650"/>
            <a:ext cx="1438175" cy="288475"/>
          </a:xfrm>
          <a:prstGeom prst="rect">
            <a:avLst/>
          </a:prstGeom>
          <a:noFill/>
          <a:ln>
            <a:noFill/>
          </a:ln>
        </p:spPr>
      </p:pic>
      <p:pic>
        <p:nvPicPr>
          <p:cNvPr id="272" name="Shape 272"/>
          <p:cNvPicPr preferRelativeResize="0"/>
          <p:nvPr/>
        </p:nvPicPr>
        <p:blipFill>
          <a:blip r:embed="rId4">
            <a:alphaModFix/>
          </a:blip>
          <a:stretch>
            <a:fillRect/>
          </a:stretch>
        </p:blipFill>
        <p:spPr>
          <a:xfrm>
            <a:off x="3789400" y="2036775"/>
            <a:ext cx="1627025" cy="288475"/>
          </a:xfrm>
          <a:prstGeom prst="rect">
            <a:avLst/>
          </a:prstGeom>
          <a:noFill/>
          <a:ln>
            <a:noFill/>
          </a:ln>
        </p:spPr>
      </p:pic>
      <p:pic>
        <p:nvPicPr>
          <p:cNvPr id="273" name="Shape 273"/>
          <p:cNvPicPr preferRelativeResize="0"/>
          <p:nvPr/>
        </p:nvPicPr>
        <p:blipFill>
          <a:blip r:embed="rId5">
            <a:alphaModFix/>
          </a:blip>
          <a:stretch>
            <a:fillRect/>
          </a:stretch>
        </p:blipFill>
        <p:spPr>
          <a:xfrm>
            <a:off x="5715775" y="1249125"/>
            <a:ext cx="1438175" cy="330475"/>
          </a:xfrm>
          <a:prstGeom prst="rect">
            <a:avLst/>
          </a:prstGeom>
          <a:noFill/>
          <a:ln>
            <a:noFill/>
          </a:ln>
        </p:spPr>
      </p:pic>
      <p:pic>
        <p:nvPicPr>
          <p:cNvPr id="274" name="Shape 274"/>
          <p:cNvPicPr preferRelativeResize="0"/>
          <p:nvPr/>
        </p:nvPicPr>
        <p:blipFill>
          <a:blip r:embed="rId5">
            <a:alphaModFix/>
          </a:blip>
          <a:stretch>
            <a:fillRect/>
          </a:stretch>
        </p:blipFill>
        <p:spPr>
          <a:xfrm>
            <a:off x="3920700" y="2314775"/>
            <a:ext cx="1359250" cy="288475"/>
          </a:xfrm>
          <a:prstGeom prst="rect">
            <a:avLst/>
          </a:prstGeom>
          <a:noFill/>
          <a:ln>
            <a:noFill/>
          </a:ln>
        </p:spPr>
      </p:pic>
      <p:pic>
        <p:nvPicPr>
          <p:cNvPr id="275" name="Shape 275"/>
          <p:cNvPicPr preferRelativeResize="0"/>
          <p:nvPr/>
        </p:nvPicPr>
        <p:blipFill>
          <a:blip r:embed="rId6">
            <a:alphaModFix/>
          </a:blip>
          <a:stretch>
            <a:fillRect/>
          </a:stretch>
        </p:blipFill>
        <p:spPr>
          <a:xfrm>
            <a:off x="4211900" y="1537600"/>
            <a:ext cx="1438175" cy="330475"/>
          </a:xfrm>
          <a:prstGeom prst="rect">
            <a:avLst/>
          </a:prstGeom>
          <a:noFill/>
          <a:ln>
            <a:noFill/>
          </a:ln>
        </p:spPr>
      </p:pic>
      <p:pic>
        <p:nvPicPr>
          <p:cNvPr id="276" name="Shape 276"/>
          <p:cNvPicPr preferRelativeResize="0"/>
          <p:nvPr/>
        </p:nvPicPr>
        <p:blipFill>
          <a:blip r:embed="rId7">
            <a:alphaModFix/>
          </a:blip>
          <a:stretch>
            <a:fillRect/>
          </a:stretch>
        </p:blipFill>
        <p:spPr>
          <a:xfrm>
            <a:off x="1443525" y="2603250"/>
            <a:ext cx="1438175" cy="288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xfrm>
            <a:off x="645475" y="825275"/>
            <a:ext cx="7688700" cy="53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600"/>
              <a:buFont typeface="Raleway"/>
              <a:buNone/>
            </a:pPr>
            <a:r>
              <a:rPr lang="en-US" sz="2600" b="1" i="0" u="none" strike="noStrike" cap="none">
                <a:solidFill>
                  <a:srgbClr val="000000"/>
                </a:solidFill>
                <a:latin typeface="Raleway"/>
                <a:ea typeface="Raleway"/>
                <a:cs typeface="Raleway"/>
                <a:sym typeface="Raleway"/>
              </a:rPr>
              <a:t>K-Means Clustering</a:t>
            </a:r>
            <a:endParaRPr sz="2600" b="1" i="0" u="none" strike="noStrike" cap="none">
              <a:solidFill>
                <a:srgbClr val="000000"/>
              </a:solidFill>
              <a:latin typeface="Raleway"/>
              <a:ea typeface="Raleway"/>
              <a:cs typeface="Raleway"/>
              <a:sym typeface="Raleway"/>
            </a:endParaRPr>
          </a:p>
        </p:txBody>
      </p:sp>
      <p:sp>
        <p:nvSpPr>
          <p:cNvPr id="282" name="Shape 282"/>
          <p:cNvSpPr txBox="1"/>
          <p:nvPr/>
        </p:nvSpPr>
        <p:spPr>
          <a:xfrm>
            <a:off x="645475" y="1609737"/>
            <a:ext cx="8911800" cy="4713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800" b="1">
                <a:solidFill>
                  <a:schemeClr val="accent1"/>
                </a:solidFill>
                <a:latin typeface="Lato"/>
                <a:ea typeface="Lato"/>
                <a:cs typeface="Lato"/>
                <a:sym typeface="Lato"/>
              </a:rPr>
              <a:t>  </a:t>
            </a:r>
            <a:r>
              <a:rPr lang="en-US" sz="2800" b="1">
                <a:latin typeface="Lato"/>
                <a:ea typeface="Lato"/>
                <a:cs typeface="Lato"/>
                <a:sym typeface="Lato"/>
              </a:rPr>
              <a:t> </a:t>
            </a:r>
            <a:endParaRPr sz="2800" b="1" i="0" u="none" strike="noStrike" cap="none">
              <a:latin typeface="Lato"/>
              <a:ea typeface="Lato"/>
              <a:cs typeface="Lato"/>
              <a:sym typeface="Lato"/>
            </a:endParaRPr>
          </a:p>
        </p:txBody>
      </p:sp>
      <p:sp>
        <p:nvSpPr>
          <p:cNvPr id="283" name="Shape 283"/>
          <p:cNvSpPr/>
          <p:nvPr/>
        </p:nvSpPr>
        <p:spPr>
          <a:xfrm>
            <a:off x="729450" y="2176587"/>
            <a:ext cx="2494501" cy="2036088"/>
          </a:xfrm>
          <a:prstGeom prst="star5">
            <a:avLst>
              <a:gd name="adj" fmla="val 19098"/>
              <a:gd name="hf" fmla="val 105146"/>
              <a:gd name="vf" fmla="val 110557"/>
            </a:avLst>
          </a:prstGeom>
          <a:solidFill>
            <a:srgbClr val="FFFF00"/>
          </a:solidFill>
          <a:ln w="25400" cap="flat" cmpd="sng">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3406</a:t>
            </a:r>
            <a:endParaRPr/>
          </a:p>
        </p:txBody>
      </p:sp>
      <p:sp>
        <p:nvSpPr>
          <p:cNvPr id="284" name="Shape 284"/>
          <p:cNvSpPr/>
          <p:nvPr/>
        </p:nvSpPr>
        <p:spPr>
          <a:xfrm>
            <a:off x="3501185" y="2234737"/>
            <a:ext cx="2319865" cy="1949376"/>
          </a:xfrm>
          <a:prstGeom prst="star5">
            <a:avLst>
              <a:gd name="adj" fmla="val 19098"/>
              <a:gd name="hf" fmla="val 105146"/>
              <a:gd name="vf" fmla="val 110557"/>
            </a:avLst>
          </a:prstGeom>
          <a:solidFill>
            <a:srgbClr val="FFFF00"/>
          </a:solidFill>
          <a:ln w="25400" cap="flat" cmpd="sng">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2060</a:t>
            </a:r>
            <a:endParaRPr/>
          </a:p>
        </p:txBody>
      </p:sp>
      <p:sp>
        <p:nvSpPr>
          <p:cNvPr id="285" name="Shape 285"/>
          <p:cNvSpPr txBox="1">
            <a:spLocks noGrp="1"/>
          </p:cNvSpPr>
          <p:nvPr>
            <p:ph type="body" idx="1"/>
          </p:nvPr>
        </p:nvSpPr>
        <p:spPr>
          <a:xfrm>
            <a:off x="3223942" y="2079175"/>
            <a:ext cx="1927500" cy="2260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2800" b="1"/>
              <a:t>    </a:t>
            </a:r>
            <a:r>
              <a:rPr lang="en-US" sz="2800" b="1">
                <a:solidFill>
                  <a:srgbClr val="000000"/>
                </a:solidFill>
              </a:rPr>
              <a:t> </a:t>
            </a:r>
            <a:r>
              <a:rPr lang="en-US" sz="2800" b="1" i="0" u="none" strike="noStrike" cap="none">
                <a:solidFill>
                  <a:srgbClr val="000000"/>
                </a:solidFill>
                <a:latin typeface="Lato"/>
                <a:ea typeface="Lato"/>
                <a:cs typeface="Lato"/>
                <a:sym typeface="Lato"/>
              </a:rPr>
              <a:t>2</a:t>
            </a:r>
            <a:endParaRPr>
              <a:solidFill>
                <a:srgbClr val="000000"/>
              </a:solidFill>
            </a:endParaRPr>
          </a:p>
        </p:txBody>
      </p:sp>
      <p:sp>
        <p:nvSpPr>
          <p:cNvPr id="286" name="Shape 286"/>
          <p:cNvSpPr txBox="1"/>
          <p:nvPr/>
        </p:nvSpPr>
        <p:spPr>
          <a:xfrm>
            <a:off x="302080" y="4349816"/>
            <a:ext cx="319910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The most satisfied</a:t>
            </a:r>
            <a:endParaRPr/>
          </a:p>
        </p:txBody>
      </p:sp>
      <p:sp>
        <p:nvSpPr>
          <p:cNvPr id="287" name="Shape 287"/>
          <p:cNvSpPr txBox="1"/>
          <p:nvPr/>
        </p:nvSpPr>
        <p:spPr>
          <a:xfrm>
            <a:off x="4046400" y="4393502"/>
            <a:ext cx="1423335"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Happy</a:t>
            </a:r>
            <a:endParaRPr/>
          </a:p>
        </p:txBody>
      </p:sp>
      <p:sp>
        <p:nvSpPr>
          <p:cNvPr id="288" name="Shape 288"/>
          <p:cNvSpPr txBox="1"/>
          <p:nvPr/>
        </p:nvSpPr>
        <p:spPr>
          <a:xfrm>
            <a:off x="6313116" y="4349815"/>
            <a:ext cx="2105034"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i="0" u="none" strike="noStrike" cap="none">
                <a:solidFill>
                  <a:srgbClr val="000000"/>
                </a:solidFill>
                <a:latin typeface="Arial"/>
                <a:ea typeface="Arial"/>
                <a:cs typeface="Arial"/>
                <a:sym typeface="Arial"/>
              </a:rPr>
              <a:t>Complainers</a:t>
            </a:r>
            <a:endParaRPr/>
          </a:p>
        </p:txBody>
      </p:sp>
      <p:sp>
        <p:nvSpPr>
          <p:cNvPr id="289" name="Shape 289"/>
          <p:cNvSpPr/>
          <p:nvPr/>
        </p:nvSpPr>
        <p:spPr>
          <a:xfrm>
            <a:off x="6045085" y="2083448"/>
            <a:ext cx="2760000" cy="2222400"/>
          </a:xfrm>
          <a:prstGeom prst="star5">
            <a:avLst>
              <a:gd name="adj" fmla="val 19098"/>
              <a:gd name="hf" fmla="val 105146"/>
              <a:gd name="vf" fmla="val 110557"/>
            </a:avLst>
          </a:prstGeom>
          <a:solidFill>
            <a:schemeClr val="accent1"/>
          </a:solidFill>
          <a:ln w="25400" cap="flat" cmpd="sng">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1" i="0" u="none" strike="noStrike" cap="none">
                <a:solidFill>
                  <a:schemeClr val="dk1"/>
                </a:solidFill>
                <a:latin typeface="Arial"/>
                <a:ea typeface="Arial"/>
                <a:cs typeface="Arial"/>
                <a:sym typeface="Arial"/>
              </a:rPr>
              <a:t>21731</a:t>
            </a:r>
            <a:endParaRPr/>
          </a:p>
        </p:txBody>
      </p:sp>
      <p:sp>
        <p:nvSpPr>
          <p:cNvPr id="290" name="Shape 290"/>
          <p:cNvSpPr txBox="1"/>
          <p:nvPr/>
        </p:nvSpPr>
        <p:spPr>
          <a:xfrm>
            <a:off x="6234776" y="2083462"/>
            <a:ext cx="3834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Arial"/>
                <a:ea typeface="Arial"/>
                <a:cs typeface="Arial"/>
                <a:sym typeface="Arial"/>
              </a:rPr>
              <a:t>3</a:t>
            </a:r>
            <a:endParaRPr/>
          </a:p>
        </p:txBody>
      </p:sp>
      <p:sp>
        <p:nvSpPr>
          <p:cNvPr id="291" name="Shape 291"/>
          <p:cNvSpPr/>
          <p:nvPr/>
        </p:nvSpPr>
        <p:spPr>
          <a:xfrm>
            <a:off x="60642" y="1549413"/>
            <a:ext cx="914400" cy="914400"/>
          </a:xfrm>
          <a:prstGeom prst="smileyFace">
            <a:avLst>
              <a:gd name="adj" fmla="val 4653"/>
            </a:avLst>
          </a:prstGeom>
          <a:solidFill>
            <a:srgbClr val="FFFF00"/>
          </a:solidFill>
          <a:ln w="25400" cap="flat" cmpd="sng">
            <a:solidFill>
              <a:srgbClr val="40404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2" name="Shape 292"/>
          <p:cNvSpPr txBox="1"/>
          <p:nvPr/>
        </p:nvSpPr>
        <p:spPr>
          <a:xfrm>
            <a:off x="1128176" y="2176587"/>
            <a:ext cx="3834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a:t>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729450" y="1318650"/>
            <a:ext cx="7688700" cy="53520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rgbClr val="000000"/>
                </a:solidFill>
                <a:latin typeface="Raleway"/>
                <a:ea typeface="Raleway"/>
                <a:cs typeface="Raleway"/>
                <a:sym typeface="Raleway"/>
              </a:rPr>
              <a:t>Marketing Campaign Suggestions</a:t>
            </a:r>
            <a:endParaRPr sz="2600" b="1" i="0" u="none" strike="noStrike" cap="none">
              <a:solidFill>
                <a:srgbClr val="000000"/>
              </a:solidFill>
              <a:latin typeface="Raleway"/>
              <a:ea typeface="Raleway"/>
              <a:cs typeface="Raleway"/>
              <a:sym typeface="Raleway"/>
            </a:endParaRPr>
          </a:p>
        </p:txBody>
      </p:sp>
      <p:sp>
        <p:nvSpPr>
          <p:cNvPr id="298" name="Shape 29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1300"/>
              <a:buFont typeface="Lato"/>
              <a:buNone/>
            </a:pPr>
            <a:r>
              <a:rPr lang="en-US" sz="1800" b="1" i="0" u="none" strike="noStrike" cap="none" dirty="0">
                <a:solidFill>
                  <a:srgbClr val="000000"/>
                </a:solidFill>
                <a:latin typeface="Lato"/>
                <a:ea typeface="Lato"/>
                <a:cs typeface="Lato"/>
                <a:sym typeface="Lato"/>
              </a:rPr>
              <a:t>We recommend selecting segments 1 and 2 as our target segments for since they are the ones who rated the tablets most favorably. </a:t>
            </a:r>
            <a:r>
              <a:rPr lang="en-US" sz="1800" b="1" dirty="0">
                <a:solidFill>
                  <a:srgbClr val="000000"/>
                </a:solidFill>
              </a:rPr>
              <a:t>W</a:t>
            </a:r>
            <a:r>
              <a:rPr lang="en-US" sz="1800" b="1" i="0" u="none" strike="noStrike" cap="none" dirty="0">
                <a:solidFill>
                  <a:srgbClr val="000000"/>
                </a:solidFill>
                <a:latin typeface="Lato"/>
                <a:ea typeface="Lato"/>
                <a:cs typeface="Lato"/>
                <a:sym typeface="Lato"/>
              </a:rPr>
              <a:t>e expect them to rate our product high</a:t>
            </a:r>
            <a:r>
              <a:rPr lang="en-US" sz="1800" b="1" dirty="0">
                <a:solidFill>
                  <a:srgbClr val="000000"/>
                </a:solidFill>
              </a:rPr>
              <a:t>ly</a:t>
            </a:r>
            <a:r>
              <a:rPr lang="en-US" sz="1800" b="1" i="0" u="none" strike="noStrike" cap="none" dirty="0">
                <a:solidFill>
                  <a:srgbClr val="000000"/>
                </a:solidFill>
                <a:latin typeface="Lato"/>
                <a:ea typeface="Lato"/>
                <a:cs typeface="Lato"/>
                <a:sym typeface="Lato"/>
              </a:rPr>
              <a:t> </a:t>
            </a:r>
            <a:r>
              <a:rPr lang="en-US" sz="1800" b="1" dirty="0">
                <a:solidFill>
                  <a:srgbClr val="000000"/>
                </a:solidFill>
              </a:rPr>
              <a:t>as well</a:t>
            </a:r>
            <a:r>
              <a:rPr lang="en-US" sz="1800" b="1" i="0" u="none" strike="noStrike" cap="none" dirty="0">
                <a:solidFill>
                  <a:srgbClr val="000000"/>
                </a:solidFill>
                <a:latin typeface="Lato"/>
                <a:ea typeface="Lato"/>
                <a:cs typeface="Lato"/>
                <a:sym typeface="Lato"/>
              </a:rPr>
              <a:t> </a:t>
            </a:r>
            <a:r>
              <a:rPr lang="en-US" sz="1800" b="1" dirty="0">
                <a:solidFill>
                  <a:srgbClr val="000000"/>
                </a:solidFill>
              </a:rPr>
              <a:t>and, as shown in the previous analysis,</a:t>
            </a:r>
            <a:r>
              <a:rPr lang="en-US" sz="1800" b="1" i="0" u="none" strike="noStrike" cap="none" dirty="0">
                <a:solidFill>
                  <a:srgbClr val="000000"/>
                </a:solidFill>
                <a:latin typeface="Lato"/>
                <a:ea typeface="Lato"/>
                <a:cs typeface="Lato"/>
                <a:sym typeface="Lato"/>
              </a:rPr>
              <a:t> th</a:t>
            </a:r>
            <a:r>
              <a:rPr lang="en-US" sz="1800" b="1" dirty="0">
                <a:solidFill>
                  <a:srgbClr val="000000"/>
                </a:solidFill>
              </a:rPr>
              <a:t>at foundation of</a:t>
            </a:r>
            <a:r>
              <a:rPr lang="en-US" sz="1800" b="1" i="0" u="none" strike="noStrike" cap="none" dirty="0">
                <a:solidFill>
                  <a:srgbClr val="000000"/>
                </a:solidFill>
                <a:latin typeface="Lato"/>
                <a:ea typeface="Lato"/>
                <a:cs typeface="Lato"/>
                <a:sym typeface="Lato"/>
              </a:rPr>
              <a:t> high ratings will </a:t>
            </a:r>
            <a:r>
              <a:rPr lang="en-US" sz="1800" b="1" dirty="0">
                <a:solidFill>
                  <a:srgbClr val="000000"/>
                </a:solidFill>
              </a:rPr>
              <a:t>engender</a:t>
            </a:r>
            <a:r>
              <a:rPr lang="en-US" sz="1800" b="1" i="0" u="none" strike="noStrike" cap="none" dirty="0">
                <a:solidFill>
                  <a:srgbClr val="000000"/>
                </a:solidFill>
                <a:latin typeface="Lato"/>
                <a:ea typeface="Lato"/>
                <a:cs typeface="Lato"/>
                <a:sym typeface="Lato"/>
              </a:rPr>
              <a:t> more high ratings </a:t>
            </a:r>
            <a:r>
              <a:rPr lang="en-US" sz="1800" b="1" dirty="0">
                <a:solidFill>
                  <a:srgbClr val="000000"/>
                </a:solidFill>
              </a:rPr>
              <a:t>for our product</a:t>
            </a:r>
            <a:r>
              <a:rPr lang="en-US" sz="1800" b="1" i="0" u="none" strike="noStrike" cap="none" dirty="0">
                <a:solidFill>
                  <a:srgbClr val="000000"/>
                </a:solidFill>
                <a:latin typeface="Lato"/>
                <a:ea typeface="Lato"/>
                <a:cs typeface="Lato"/>
                <a:sym typeface="Lato"/>
              </a:rPr>
              <a:t>.</a:t>
            </a:r>
            <a:endParaRPr sz="1800" dirty="0">
              <a:solidFill>
                <a:srgbClr val="000000"/>
              </a:solidFill>
            </a:endParaRPr>
          </a:p>
          <a:p>
            <a:pPr marL="0" marR="0" lvl="0" indent="0" algn="l" rtl="0">
              <a:lnSpc>
                <a:spcPct val="115000"/>
              </a:lnSpc>
              <a:spcBef>
                <a:spcPts val="1600"/>
              </a:spcBef>
              <a:spcAft>
                <a:spcPts val="0"/>
              </a:spcAft>
              <a:buClr>
                <a:schemeClr val="accent1"/>
              </a:buClr>
              <a:buSzPts val="1300"/>
              <a:buFont typeface="Lato"/>
              <a:buNone/>
            </a:pPr>
            <a:r>
              <a:rPr lang="en-US" sz="1800" b="1" i="0" u="none" strike="noStrike" cap="none" dirty="0">
                <a:solidFill>
                  <a:srgbClr val="000000"/>
                </a:solidFill>
                <a:latin typeface="Lato"/>
                <a:ea typeface="Lato"/>
                <a:cs typeface="Lato"/>
                <a:sym typeface="Lato"/>
              </a:rPr>
              <a:t>Since those segments </a:t>
            </a:r>
            <a:r>
              <a:rPr lang="en-US" sz="1800" b="1" dirty="0">
                <a:solidFill>
                  <a:srgbClr val="000000"/>
                </a:solidFill>
              </a:rPr>
              <a:t>purchased</a:t>
            </a:r>
            <a:r>
              <a:rPr lang="en-US" sz="1800" b="1" i="0" u="none" strike="noStrike" cap="none" dirty="0">
                <a:solidFill>
                  <a:srgbClr val="000000"/>
                </a:solidFill>
                <a:latin typeface="Lato"/>
                <a:ea typeface="Lato"/>
                <a:cs typeface="Lato"/>
                <a:sym typeface="Lato"/>
              </a:rPr>
              <a:t> tablets</a:t>
            </a:r>
            <a:r>
              <a:rPr lang="en-US" sz="1800" b="1" dirty="0">
                <a:solidFill>
                  <a:srgbClr val="000000"/>
                </a:solidFill>
              </a:rPr>
              <a:t> in the price range of $</a:t>
            </a:r>
            <a:r>
              <a:rPr lang="en-US" sz="1800" b="1" i="0" u="none" strike="noStrike" cap="none" dirty="0">
                <a:solidFill>
                  <a:srgbClr val="000000"/>
                </a:solidFill>
                <a:latin typeface="Lato"/>
                <a:ea typeface="Lato"/>
                <a:cs typeface="Lato"/>
                <a:sym typeface="Lato"/>
              </a:rPr>
              <a:t>300 to $500, we are going to market them our tablet</a:t>
            </a:r>
            <a:r>
              <a:rPr lang="en-US" sz="1800" b="1" dirty="0">
                <a:solidFill>
                  <a:srgbClr val="000000"/>
                </a:solidFill>
              </a:rPr>
              <a:t>s</a:t>
            </a:r>
            <a:r>
              <a:rPr lang="en-US" sz="1800" b="1" i="0" u="none" strike="noStrike" cap="none" dirty="0">
                <a:solidFill>
                  <a:srgbClr val="000000"/>
                </a:solidFill>
                <a:latin typeface="Lato"/>
                <a:ea typeface="Lato"/>
                <a:cs typeface="Lato"/>
                <a:sym typeface="Lato"/>
              </a:rPr>
              <a:t> in the same price category</a:t>
            </a:r>
            <a:r>
              <a:rPr lang="en-US" sz="1800" b="1" dirty="0">
                <a:solidFill>
                  <a:srgbClr val="000000"/>
                </a:solidFill>
              </a:rPr>
              <a:t>, preferably on Amazon but also via</a:t>
            </a:r>
            <a:r>
              <a:rPr lang="en-US" sz="1800" b="1" i="0" u="none" strike="noStrike" cap="none" dirty="0">
                <a:solidFill>
                  <a:srgbClr val="000000"/>
                </a:solidFill>
                <a:latin typeface="Lato"/>
                <a:ea typeface="Lato"/>
                <a:cs typeface="Lato"/>
                <a:sym typeface="Lato"/>
              </a:rPr>
              <a:t> other online </a:t>
            </a:r>
            <a:r>
              <a:rPr lang="en-US" sz="1800" b="1" dirty="0">
                <a:solidFill>
                  <a:srgbClr val="000000"/>
                </a:solidFill>
              </a:rPr>
              <a:t>mediums.</a:t>
            </a:r>
            <a:endParaRPr sz="1300" b="0" i="0" u="none" strike="noStrike" cap="none" dirty="0">
              <a:solidFill>
                <a:schemeClr val="accen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Shape 30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4800" b="1">
                <a:solidFill>
                  <a:srgbClr val="E69138"/>
                </a:solidFill>
              </a:rPr>
              <a:t>Thank you!</a:t>
            </a:r>
            <a:endParaRPr sz="4800" b="1">
              <a:solidFill>
                <a:srgbClr val="E6913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1600" b="1" i="0" u="none" strike="noStrike" cap="none">
                <a:solidFill>
                  <a:schemeClr val="dk2"/>
                </a:solidFill>
                <a:latin typeface="Raleway"/>
                <a:ea typeface="Raleway"/>
                <a:cs typeface="Raleway"/>
                <a:sym typeface="Raleway"/>
              </a:rPr>
              <a:t>How do we best utilize the trend of UGC for marketing and increase profits for our company? </a:t>
            </a:r>
            <a:endParaRPr sz="2600" b="1" i="0" u="none" strike="noStrike" cap="none">
              <a:solidFill>
                <a:schemeClr val="dk2"/>
              </a:solidFill>
              <a:latin typeface="Raleway"/>
              <a:ea typeface="Raleway"/>
              <a:cs typeface="Raleway"/>
              <a:sym typeface="Raleway"/>
            </a:endParaRPr>
          </a:p>
        </p:txBody>
      </p:sp>
      <p:sp>
        <p:nvSpPr>
          <p:cNvPr id="99" name="Shape 9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accent1"/>
              </a:buClr>
              <a:buSzPts val="1300"/>
              <a:buFont typeface="Lato"/>
              <a:buChar char="●"/>
            </a:pPr>
            <a:r>
              <a:rPr lang="en-US" sz="1300" b="0" i="0" u="none" strike="noStrike" cap="none">
                <a:solidFill>
                  <a:schemeClr val="accent1"/>
                </a:solidFill>
                <a:latin typeface="Lato"/>
                <a:ea typeface="Lato"/>
                <a:cs typeface="Lato"/>
                <a:sym typeface="Lato"/>
              </a:rPr>
              <a:t>1.  Investigate the correlation between sales and rating</a:t>
            </a:r>
            <a:endParaRPr/>
          </a:p>
          <a:p>
            <a:pPr marL="457200" marR="0" lvl="0" indent="-311150" algn="l" rtl="0">
              <a:lnSpc>
                <a:spcPct val="115000"/>
              </a:lnSpc>
              <a:spcBef>
                <a:spcPts val="0"/>
              </a:spcBef>
              <a:spcAft>
                <a:spcPts val="0"/>
              </a:spcAft>
              <a:buClr>
                <a:schemeClr val="accent1"/>
              </a:buClr>
              <a:buSzPts val="1300"/>
              <a:buFont typeface="Lato"/>
              <a:buChar char="●"/>
            </a:pPr>
            <a:r>
              <a:rPr lang="en-US" sz="1300" b="0" i="0" u="none" strike="noStrike" cap="none">
                <a:solidFill>
                  <a:schemeClr val="accent1"/>
                </a:solidFill>
                <a:latin typeface="Lato"/>
                <a:ea typeface="Lato"/>
                <a:cs typeface="Lato"/>
                <a:sym typeface="Lato"/>
              </a:rPr>
              <a:t>2.  Assess the what previous net rating effect on rating evaluation</a:t>
            </a:r>
            <a:endParaRPr/>
          </a:p>
          <a:p>
            <a:pPr marL="457200" marR="0" lvl="0" indent="-311150" algn="l" rtl="0">
              <a:lnSpc>
                <a:spcPct val="115000"/>
              </a:lnSpc>
              <a:spcBef>
                <a:spcPts val="0"/>
              </a:spcBef>
              <a:spcAft>
                <a:spcPts val="0"/>
              </a:spcAft>
              <a:buClr>
                <a:schemeClr val="accent1"/>
              </a:buClr>
              <a:buSzPts val="1300"/>
              <a:buFont typeface="Lato"/>
              <a:buChar char="●"/>
            </a:pPr>
            <a:r>
              <a:rPr lang="en-US" sz="1300" b="0" i="0" u="none" strike="noStrike" cap="none">
                <a:solidFill>
                  <a:schemeClr val="accent1"/>
                </a:solidFill>
                <a:latin typeface="Lato"/>
                <a:ea typeface="Lato"/>
                <a:cs typeface="Lato"/>
                <a:sym typeface="Lato"/>
              </a:rPr>
              <a:t>3.  Provide the marketing solution for User-Generated Content</a:t>
            </a:r>
            <a:endParaRPr/>
          </a:p>
          <a:p>
            <a:pPr marL="0" marR="0" lvl="0" indent="0" algn="l" rtl="0">
              <a:lnSpc>
                <a:spcPct val="115000"/>
              </a:lnSpc>
              <a:spcBef>
                <a:spcPts val="0"/>
              </a:spcBef>
              <a:spcAft>
                <a:spcPts val="1600"/>
              </a:spcAft>
              <a:buClr>
                <a:schemeClr val="accent1"/>
              </a:buClr>
              <a:buSzPts val="1300"/>
              <a:buFont typeface="Lato"/>
              <a:buNone/>
            </a:pPr>
            <a:endParaRPr sz="1300" b="0" i="0" u="none" strike="noStrike" cap="none">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p:nvPr/>
        </p:nvSpPr>
        <p:spPr>
          <a:xfrm>
            <a:off x="15245" y="0"/>
            <a:ext cx="758700" cy="685800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lt1"/>
                </a:solidFill>
                <a:latin typeface="Arial"/>
                <a:ea typeface="Arial"/>
                <a:cs typeface="Arial"/>
                <a:sym typeface="Arial"/>
              </a:rPr>
              <a:t>Data</a:t>
            </a:r>
            <a:endParaRPr sz="1800" b="0" i="0" u="none" strike="noStrike" cap="none">
              <a:solidFill>
                <a:schemeClr val="lt1"/>
              </a:solidFill>
              <a:latin typeface="Arial"/>
              <a:ea typeface="Arial"/>
              <a:cs typeface="Arial"/>
              <a:sym typeface="Arial"/>
            </a:endParaRPr>
          </a:p>
        </p:txBody>
      </p:sp>
      <p:pic>
        <p:nvPicPr>
          <p:cNvPr id="105" name="Shape 105"/>
          <p:cNvPicPr preferRelativeResize="0"/>
          <p:nvPr/>
        </p:nvPicPr>
        <p:blipFill rotWithShape="1">
          <a:blip r:embed="rId3">
            <a:alphaModFix/>
          </a:blip>
          <a:srcRect/>
          <a:stretch/>
        </p:blipFill>
        <p:spPr>
          <a:xfrm>
            <a:off x="827213" y="2450"/>
            <a:ext cx="3831026" cy="2731124"/>
          </a:xfrm>
          <a:prstGeom prst="rect">
            <a:avLst/>
          </a:prstGeom>
          <a:noFill/>
          <a:ln>
            <a:noFill/>
          </a:ln>
        </p:spPr>
      </p:pic>
      <p:pic>
        <p:nvPicPr>
          <p:cNvPr id="106" name="Shape 106"/>
          <p:cNvPicPr preferRelativeResize="0"/>
          <p:nvPr/>
        </p:nvPicPr>
        <p:blipFill rotWithShape="1">
          <a:blip r:embed="rId4">
            <a:alphaModFix/>
          </a:blip>
          <a:srcRect/>
          <a:stretch/>
        </p:blipFill>
        <p:spPr>
          <a:xfrm>
            <a:off x="4559100" y="2450"/>
            <a:ext cx="4604976" cy="5138601"/>
          </a:xfrm>
          <a:prstGeom prst="rect">
            <a:avLst/>
          </a:prstGeom>
          <a:noFill/>
          <a:ln>
            <a:noFill/>
          </a:ln>
        </p:spPr>
      </p:pic>
      <p:pic>
        <p:nvPicPr>
          <p:cNvPr id="107" name="Shape 107"/>
          <p:cNvPicPr preferRelativeResize="0"/>
          <p:nvPr/>
        </p:nvPicPr>
        <p:blipFill rotWithShape="1">
          <a:blip r:embed="rId5">
            <a:alphaModFix/>
          </a:blip>
          <a:srcRect/>
          <a:stretch/>
        </p:blipFill>
        <p:spPr>
          <a:xfrm>
            <a:off x="853299" y="2674975"/>
            <a:ext cx="3626450" cy="2468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27950" y="1083200"/>
            <a:ext cx="76881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200"/>
              <a:buFont typeface="Raleway"/>
              <a:buNone/>
            </a:pPr>
            <a:r>
              <a:rPr lang="en-US" sz="4200" b="1" i="0" u="none" strike="noStrike" cap="none">
                <a:solidFill>
                  <a:schemeClr val="dk2"/>
                </a:solidFill>
                <a:latin typeface="Raleway"/>
                <a:ea typeface="Raleway"/>
                <a:cs typeface="Raleway"/>
                <a:sym typeface="Raleway"/>
              </a:rPr>
              <a:t>Previous Net Rating Effect on Rating</a:t>
            </a:r>
            <a:endParaRPr sz="4200" b="1" i="0" u="none" strike="noStrike" cap="none">
              <a:solidFill>
                <a:schemeClr val="dk2"/>
              </a:solidFill>
              <a:latin typeface="Raleway"/>
              <a:ea typeface="Raleway"/>
              <a:cs typeface="Raleway"/>
              <a:sym typeface="Raleway"/>
            </a:endParaRPr>
          </a:p>
        </p:txBody>
      </p:sp>
      <p:pic>
        <p:nvPicPr>
          <p:cNvPr id="156" name="Shape 156"/>
          <p:cNvPicPr preferRelativeResize="0"/>
          <p:nvPr/>
        </p:nvPicPr>
        <p:blipFill rotWithShape="1">
          <a:blip r:embed="rId3">
            <a:alphaModFix/>
          </a:blip>
          <a:srcRect/>
          <a:stretch/>
        </p:blipFill>
        <p:spPr>
          <a:xfrm>
            <a:off x="2638100" y="1826825"/>
            <a:ext cx="2204600" cy="3163450"/>
          </a:xfrm>
          <a:prstGeom prst="rect">
            <a:avLst/>
          </a:prstGeom>
          <a:noFill/>
          <a:ln>
            <a:noFill/>
          </a:ln>
        </p:spPr>
      </p:pic>
      <p:pic>
        <p:nvPicPr>
          <p:cNvPr id="157" name="Shape 157"/>
          <p:cNvPicPr preferRelativeResize="0"/>
          <p:nvPr/>
        </p:nvPicPr>
        <p:blipFill rotWithShape="1">
          <a:blip r:embed="rId4">
            <a:alphaModFix/>
          </a:blip>
          <a:srcRect/>
          <a:stretch/>
        </p:blipFill>
        <p:spPr>
          <a:xfrm>
            <a:off x="5012293" y="2747900"/>
            <a:ext cx="2907557" cy="224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A35A-44AF-9442-ABC7-15D926D8973F}"/>
              </a:ext>
            </a:extLst>
          </p:cNvPr>
          <p:cNvSpPr>
            <a:spLocks noGrp="1"/>
          </p:cNvSpPr>
          <p:nvPr>
            <p:ph type="ctrTitle"/>
          </p:nvPr>
        </p:nvSpPr>
        <p:spPr/>
        <p:txBody>
          <a:bodyPr/>
          <a:lstStyle/>
          <a:p>
            <a:r>
              <a:rPr lang="en-US" dirty="0"/>
              <a:t>Definitions</a:t>
            </a:r>
          </a:p>
        </p:txBody>
      </p:sp>
      <p:sp>
        <p:nvSpPr>
          <p:cNvPr id="3" name="Subtitle 2">
            <a:extLst>
              <a:ext uri="{FF2B5EF4-FFF2-40B4-BE49-F238E27FC236}">
                <a16:creationId xmlns:a16="http://schemas.microsoft.com/office/drawing/2014/main" id="{14E5F2FD-F7E3-1F4D-BAAB-B8816093F04C}"/>
              </a:ext>
            </a:extLst>
          </p:cNvPr>
          <p:cNvSpPr>
            <a:spLocks noGrp="1"/>
          </p:cNvSpPr>
          <p:nvPr>
            <p:ph type="subTitle" idx="1"/>
          </p:nvPr>
        </p:nvSpPr>
        <p:spPr>
          <a:xfrm>
            <a:off x="729450" y="2445950"/>
            <a:ext cx="7688100" cy="541200"/>
          </a:xfrm>
        </p:spPr>
        <p:txBody>
          <a:bodyPr/>
          <a:lstStyle/>
          <a:p>
            <a:r>
              <a:rPr lang="en-US" sz="2000" u="sng" dirty="0"/>
              <a:t>Previous Net Rating</a:t>
            </a:r>
            <a:r>
              <a:rPr lang="en-US" sz="2000" dirty="0"/>
              <a:t>: (Net Rating) The aggregate star rating for the product at the time that </a:t>
            </a:r>
            <a:r>
              <a:rPr lang="en-US" sz="2000" dirty="0" err="1"/>
              <a:t>reviewer</a:t>
            </a:r>
            <a:r>
              <a:rPr lang="en-US" sz="2000" baseline="-25000" dirty="0" err="1"/>
              <a:t>i</a:t>
            </a:r>
            <a:r>
              <a:rPr lang="en-US" sz="2000" dirty="0"/>
              <a:t> evaluates the rating she will assign the product as an individual, </a:t>
            </a:r>
          </a:p>
          <a:p>
            <a:r>
              <a:rPr lang="en-US" sz="2000" dirty="0"/>
              <a:t>       {𝑥 ∈ </a:t>
            </a:r>
            <a:r>
              <a:rPr lang="en-US" sz="2000" dirty="0" err="1"/>
              <a:t>ℝ</a:t>
            </a:r>
            <a:r>
              <a:rPr lang="en-US" sz="2000" dirty="0"/>
              <a:t> | 0 ≤ 𝑥 ≤ 5}.</a:t>
            </a:r>
          </a:p>
          <a:p>
            <a:r>
              <a:rPr lang="en-US" sz="2000" u="sng" dirty="0"/>
              <a:t>Rating Evaluation</a:t>
            </a:r>
            <a:r>
              <a:rPr lang="en-US" sz="2000" dirty="0"/>
              <a:t>: (Rating) The individual rating that </a:t>
            </a:r>
            <a:r>
              <a:rPr lang="en-US" sz="2000" dirty="0" err="1"/>
              <a:t>reviewer</a:t>
            </a:r>
            <a:r>
              <a:rPr lang="en-US" sz="2000" baseline="-25000" dirty="0" err="1"/>
              <a:t>i</a:t>
            </a:r>
            <a:r>
              <a:rPr lang="en-US" sz="2000" dirty="0"/>
              <a:t> assigns the product, {1,2,3,4,5}.</a:t>
            </a:r>
          </a:p>
        </p:txBody>
      </p:sp>
    </p:spTree>
    <p:extLst>
      <p:ext uri="{BB962C8B-B14F-4D97-AF65-F5344CB8AC3E}">
        <p14:creationId xmlns:p14="http://schemas.microsoft.com/office/powerpoint/2010/main" val="96294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4200"/>
              <a:buFont typeface="Raleway"/>
              <a:buNone/>
            </a:pPr>
            <a:r>
              <a:rPr lang="en-US" sz="4200" b="1" i="0" u="none" strike="noStrike" cap="none">
                <a:solidFill>
                  <a:schemeClr val="dk2"/>
                </a:solidFill>
                <a:latin typeface="Raleway"/>
                <a:ea typeface="Raleway"/>
                <a:cs typeface="Raleway"/>
                <a:sym typeface="Raleway"/>
              </a:rPr>
              <a:t>Research and Hypotheses</a:t>
            </a:r>
            <a:endParaRPr sz="4200" b="1" i="0" u="none" strike="noStrike" cap="none">
              <a:solidFill>
                <a:schemeClr val="dk2"/>
              </a:solidFill>
              <a:latin typeface="Raleway"/>
              <a:ea typeface="Raleway"/>
              <a:cs typeface="Raleway"/>
              <a:sym typeface="Raleway"/>
            </a:endParaRPr>
          </a:p>
        </p:txBody>
      </p:sp>
      <p:sp>
        <p:nvSpPr>
          <p:cNvPr id="163" name="Shape 163"/>
          <p:cNvSpPr txBox="1">
            <a:spLocks noGrp="1"/>
          </p:cNvSpPr>
          <p:nvPr>
            <p:ph type="subTitle" idx="1"/>
          </p:nvPr>
        </p:nvSpPr>
        <p:spPr>
          <a:xfrm>
            <a:off x="500125" y="1884200"/>
            <a:ext cx="7688100" cy="5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SzPts val="1600"/>
              <a:buFont typeface="Lato"/>
              <a:buNone/>
            </a:pPr>
            <a:endParaRPr sz="1800" b="0" i="0" u="sng" strike="noStrike" cap="none" dirty="0">
              <a:solidFill>
                <a:schemeClr val="accent1"/>
              </a:solidFill>
              <a:latin typeface="Lato"/>
              <a:ea typeface="Lato"/>
              <a:cs typeface="Lato"/>
              <a:sym typeface="Lato"/>
            </a:endParaRPr>
          </a:p>
          <a:p>
            <a:pPr marL="0" marR="0" lvl="0" indent="0" algn="l" rtl="0">
              <a:lnSpc>
                <a:spcPct val="100000"/>
              </a:lnSpc>
              <a:spcBef>
                <a:spcPts val="0"/>
              </a:spcBef>
              <a:spcAft>
                <a:spcPts val="0"/>
              </a:spcAft>
              <a:buClr>
                <a:schemeClr val="accent1"/>
              </a:buClr>
              <a:buSzPts val="1600"/>
              <a:buFont typeface="Lato"/>
              <a:buNone/>
            </a:pPr>
            <a:r>
              <a:rPr lang="en-US" sz="1800" b="0" i="0" u="sng" strike="noStrike" cap="none" dirty="0">
                <a:solidFill>
                  <a:schemeClr val="accent1"/>
                </a:solidFill>
                <a:latin typeface="Lato"/>
                <a:ea typeface="Lato"/>
                <a:cs typeface="Lato"/>
                <a:sym typeface="Lato"/>
              </a:rPr>
              <a:t>Hypotheses: </a:t>
            </a:r>
            <a:endParaRPr sz="1800" dirty="0"/>
          </a:p>
          <a:p>
            <a:pPr marL="800100" marR="0" lvl="1" indent="-342900" algn="l" rtl="0">
              <a:lnSpc>
                <a:spcPct val="100000"/>
              </a:lnSpc>
              <a:spcBef>
                <a:spcPts val="0"/>
              </a:spcBef>
              <a:spcAft>
                <a:spcPts val="0"/>
              </a:spcAft>
              <a:buClr>
                <a:schemeClr val="accent1"/>
              </a:buClr>
              <a:buSzPts val="1600"/>
              <a:buFont typeface="Arial"/>
              <a:buAutoNum type="arabicPeriod"/>
            </a:pPr>
            <a:r>
              <a:rPr lang="en-US" sz="1800" b="1" i="0" u="none" strike="noStrike" cap="none" dirty="0">
                <a:solidFill>
                  <a:schemeClr val="accent1"/>
                </a:solidFill>
                <a:latin typeface="Lato"/>
                <a:ea typeface="Lato"/>
                <a:cs typeface="Lato"/>
                <a:sym typeface="Lato"/>
              </a:rPr>
              <a:t>Rating evaluations will experience a conforming effect from previous net ratings </a:t>
            </a:r>
            <a:endParaRPr sz="1800" dirty="0"/>
          </a:p>
          <a:p>
            <a:pPr marL="800100" marR="0" lvl="1" indent="-342900" algn="l" rtl="0">
              <a:lnSpc>
                <a:spcPct val="100000"/>
              </a:lnSpc>
              <a:spcBef>
                <a:spcPts val="0"/>
              </a:spcBef>
              <a:spcAft>
                <a:spcPts val="0"/>
              </a:spcAft>
              <a:buClr>
                <a:schemeClr val="accent1"/>
              </a:buClr>
              <a:buSzPts val="1600"/>
              <a:buFont typeface="Arial"/>
              <a:buAutoNum type="arabicPeriod"/>
            </a:pPr>
            <a:r>
              <a:rPr lang="en-US" sz="1800" b="1" i="0" u="none" strike="noStrike" cap="none" dirty="0">
                <a:solidFill>
                  <a:schemeClr val="accent1"/>
                </a:solidFill>
                <a:latin typeface="Lato"/>
                <a:ea typeface="Lato"/>
                <a:cs typeface="Lato"/>
                <a:sym typeface="Lato"/>
              </a:rPr>
              <a:t>The quantity of a reviewer’s ratings will correlate negatively with previous net ratings conforming effect on rating evaluations</a:t>
            </a:r>
            <a:endParaRPr sz="1800" dirty="0"/>
          </a:p>
          <a:p>
            <a:pPr marL="800100" marR="0" lvl="1" indent="-241300" algn="l" rtl="0">
              <a:lnSpc>
                <a:spcPct val="100000"/>
              </a:lnSpc>
              <a:spcBef>
                <a:spcPts val="0"/>
              </a:spcBef>
              <a:spcAft>
                <a:spcPts val="0"/>
              </a:spcAft>
              <a:buClr>
                <a:schemeClr val="accent1"/>
              </a:buClr>
              <a:buSzPts val="1600"/>
              <a:buFont typeface="Arial"/>
              <a:buNone/>
            </a:pPr>
            <a:endParaRPr sz="1800" b="1" i="0" u="none" strike="noStrike" cap="none" dirty="0">
              <a:solidFill>
                <a:schemeClr val="accent1"/>
              </a:solidFill>
              <a:latin typeface="Lato"/>
              <a:ea typeface="Lato"/>
              <a:cs typeface="Lato"/>
              <a:sym typeface="Lato"/>
            </a:endParaRPr>
          </a:p>
          <a:p>
            <a:pPr marL="0" marR="0" lvl="0" indent="0" algn="l" rtl="0">
              <a:lnSpc>
                <a:spcPct val="100000"/>
              </a:lnSpc>
              <a:spcBef>
                <a:spcPts val="0"/>
              </a:spcBef>
              <a:spcAft>
                <a:spcPts val="0"/>
              </a:spcAft>
              <a:buClr>
                <a:schemeClr val="accent1"/>
              </a:buClr>
              <a:buSzPts val="1600"/>
              <a:buFont typeface="Lato"/>
              <a:buNone/>
            </a:pPr>
            <a:r>
              <a:rPr lang="en-US" sz="1800" b="0" i="0" u="none" strike="noStrike" cap="none" dirty="0">
                <a:solidFill>
                  <a:schemeClr val="accent1"/>
                </a:solidFill>
                <a:latin typeface="Lato"/>
                <a:ea typeface="Lato"/>
                <a:cs typeface="Lato"/>
                <a:sym typeface="Lato"/>
              </a:rPr>
              <a:t>Moe, Wendy W. and </a:t>
            </a:r>
            <a:r>
              <a:rPr lang="en-US" sz="1800" b="0" i="0" u="none" strike="noStrike" cap="none" dirty="0" err="1">
                <a:solidFill>
                  <a:schemeClr val="accent1"/>
                </a:solidFill>
                <a:latin typeface="Lato"/>
                <a:ea typeface="Lato"/>
                <a:cs typeface="Lato"/>
                <a:sym typeface="Lato"/>
              </a:rPr>
              <a:t>Schweidel</a:t>
            </a:r>
            <a:r>
              <a:rPr lang="en-US" sz="1800" b="0" i="0" u="none" strike="noStrike" cap="none" dirty="0">
                <a:solidFill>
                  <a:schemeClr val="accent1"/>
                </a:solidFill>
                <a:latin typeface="Lato"/>
                <a:ea typeface="Lato"/>
                <a:cs typeface="Lato"/>
                <a:sym typeface="Lato"/>
              </a:rPr>
              <a:t>, David A., Online Product Opinions: Incidence, Evaluation and Evolution (February 2011). Available at SSRN: </a:t>
            </a:r>
            <a:r>
              <a:rPr lang="en-US" sz="1800" b="0" i="0" u="sng" strike="noStrike" cap="none" dirty="0">
                <a:solidFill>
                  <a:schemeClr val="hlink"/>
                </a:solidFill>
                <a:latin typeface="Lato"/>
                <a:ea typeface="Lato"/>
                <a:cs typeface="Lato"/>
                <a:sym typeface="Lato"/>
                <a:hlinkClick r:id="rId3"/>
              </a:rPr>
              <a:t>https://ssrn.com/abstract=1525205</a:t>
            </a:r>
            <a:r>
              <a:rPr lang="en-US" sz="1800" b="0" i="0" u="none" strike="noStrike" cap="none" dirty="0">
                <a:solidFill>
                  <a:schemeClr val="accent1"/>
                </a:solidFill>
                <a:latin typeface="Lato"/>
                <a:ea typeface="Lato"/>
                <a:cs typeface="Lato"/>
                <a:sym typeface="Lato"/>
              </a:rPr>
              <a:t> or </a:t>
            </a:r>
            <a:r>
              <a:rPr lang="en-US" sz="1800" b="0" i="0" u="sng" strike="noStrike" cap="none" dirty="0">
                <a:solidFill>
                  <a:schemeClr val="hlink"/>
                </a:solidFill>
                <a:latin typeface="Lato"/>
                <a:ea typeface="Lato"/>
                <a:cs typeface="Lato"/>
                <a:sym typeface="Lato"/>
                <a:hlinkClick r:id="rId4"/>
              </a:rPr>
              <a:t>http://dx.doi.org/10.2139/ssrn.1525205</a:t>
            </a:r>
            <a:endParaRPr sz="1800" b="0" i="0" u="sng" strike="noStrike" cap="none" dirty="0">
              <a:solidFill>
                <a:schemeClr val="accent1"/>
              </a:solidFill>
              <a:latin typeface="Lato"/>
              <a:ea typeface="Lato"/>
              <a:cs typeface="Lato"/>
              <a:sym typeface="Lato"/>
            </a:endParaRPr>
          </a:p>
          <a:p>
            <a:pPr marL="285750" marR="0" lvl="0" indent="-184150" algn="l" rtl="0">
              <a:lnSpc>
                <a:spcPct val="100000"/>
              </a:lnSpc>
              <a:spcBef>
                <a:spcPts val="0"/>
              </a:spcBef>
              <a:spcAft>
                <a:spcPts val="0"/>
              </a:spcAft>
              <a:buClr>
                <a:schemeClr val="accent1"/>
              </a:buClr>
              <a:buSzPts val="1600"/>
              <a:buFont typeface="Arial"/>
              <a:buNone/>
            </a:pPr>
            <a:endParaRPr sz="1600" b="0" i="0" u="none" strike="noStrike" cap="none" dirty="0">
              <a:solidFill>
                <a:schemeClr val="accent1"/>
              </a:solidFill>
              <a:latin typeface="Lato"/>
              <a:ea typeface="Lato"/>
              <a:cs typeface="Lato"/>
              <a:sym typeface="Lato"/>
            </a:endParaRPr>
          </a:p>
          <a:p>
            <a:pPr marL="0" marR="0" lvl="0" indent="0" algn="l" rtl="0">
              <a:lnSpc>
                <a:spcPct val="100000"/>
              </a:lnSpc>
              <a:spcBef>
                <a:spcPts val="0"/>
              </a:spcBef>
              <a:spcAft>
                <a:spcPts val="0"/>
              </a:spcAft>
              <a:buClr>
                <a:schemeClr val="accent1"/>
              </a:buClr>
              <a:buSzPts val="1600"/>
              <a:buFont typeface="Lato"/>
              <a:buNone/>
            </a:pPr>
            <a:endParaRPr sz="1600" b="0" i="0" u="none" strike="noStrike" cap="none" dirty="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chemeClr val="dk2"/>
                </a:solidFill>
                <a:latin typeface="Raleway"/>
                <a:ea typeface="Raleway"/>
                <a:cs typeface="Raleway"/>
                <a:sym typeface="Raleway"/>
              </a:rPr>
              <a:t>Model Specification</a:t>
            </a:r>
            <a:endParaRPr sz="2600" b="1" i="0" u="none" strike="noStrike" cap="none">
              <a:solidFill>
                <a:schemeClr val="dk2"/>
              </a:solidFill>
              <a:latin typeface="Raleway"/>
              <a:ea typeface="Raleway"/>
              <a:cs typeface="Raleway"/>
              <a:sym typeface="Raleway"/>
            </a:endParaRPr>
          </a:p>
        </p:txBody>
      </p:sp>
      <p:sp>
        <p:nvSpPr>
          <p:cNvPr id="169" name="Shape 16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accent1"/>
              </a:buClr>
              <a:buSzPts val="1300"/>
              <a:buFont typeface="Lato"/>
              <a:buNone/>
            </a:pPr>
            <a:r>
              <a:rPr lang="en-US" sz="1800" b="1" i="0" u="none" strike="noStrike" cap="none" dirty="0">
                <a:solidFill>
                  <a:srgbClr val="0070C0"/>
                </a:solidFill>
                <a:sym typeface="Lato"/>
              </a:rPr>
              <a:t>What is the best way to measure the net rating impact to get most intuitive result?</a:t>
            </a:r>
            <a:endParaRPr sz="1800" b="1" dirty="0">
              <a:solidFill>
                <a:srgbClr val="0070C0"/>
              </a:solidFill>
            </a:endParaRPr>
          </a:p>
          <a:p>
            <a:pPr marL="0" marR="0" lvl="0" indent="0" algn="l" rtl="0">
              <a:lnSpc>
                <a:spcPct val="115000"/>
              </a:lnSpc>
              <a:spcBef>
                <a:spcPts val="1600"/>
              </a:spcBef>
              <a:spcAft>
                <a:spcPts val="0"/>
              </a:spcAft>
              <a:buClr>
                <a:schemeClr val="accent1"/>
              </a:buClr>
              <a:buSzPts val="1300"/>
              <a:buFont typeface="Lato"/>
              <a:buNone/>
            </a:pPr>
            <a:r>
              <a:rPr lang="en-US" sz="1800" b="0" i="0" u="none" strike="noStrike" cap="none" dirty="0">
                <a:solidFill>
                  <a:schemeClr val="accent1"/>
                </a:solidFill>
                <a:latin typeface="Lato"/>
                <a:ea typeface="Lato"/>
                <a:cs typeface="Lato"/>
                <a:sym typeface="Lato"/>
              </a:rPr>
              <a:t>Possible Approaches:</a:t>
            </a:r>
            <a:endParaRPr sz="1800" dirty="0"/>
          </a:p>
          <a:p>
            <a:pPr marL="0" marR="0" lvl="0" indent="0" algn="l" rtl="0">
              <a:lnSpc>
                <a:spcPct val="115000"/>
              </a:lnSpc>
              <a:spcBef>
                <a:spcPts val="1600"/>
              </a:spcBef>
              <a:spcAft>
                <a:spcPts val="0"/>
              </a:spcAft>
              <a:buClr>
                <a:schemeClr val="accent1"/>
              </a:buClr>
              <a:buSzPts val="1300"/>
              <a:buFont typeface="Lato"/>
              <a:buNone/>
            </a:pPr>
            <a:r>
              <a:rPr lang="en-US" sz="1800" b="0" i="0" u="none" strike="noStrike" cap="none" dirty="0">
                <a:solidFill>
                  <a:schemeClr val="accent1"/>
                </a:solidFill>
                <a:latin typeface="Lato"/>
                <a:ea typeface="Lato"/>
                <a:cs typeface="Lato"/>
                <a:sym typeface="Lato"/>
              </a:rPr>
              <a:t>Binary Logit: Y=1 if rating-</a:t>
            </a:r>
            <a:r>
              <a:rPr lang="en-US" sz="1800" b="0" i="0" u="none" strike="noStrike" cap="none" dirty="0" err="1">
                <a:solidFill>
                  <a:schemeClr val="accent1"/>
                </a:solidFill>
                <a:latin typeface="Lato"/>
                <a:ea typeface="Lato"/>
                <a:cs typeface="Lato"/>
                <a:sym typeface="Lato"/>
              </a:rPr>
              <a:t>net_rating</a:t>
            </a:r>
            <a:r>
              <a:rPr lang="en-US" sz="1800" b="0" i="0" u="none" strike="noStrike" cap="none" dirty="0">
                <a:solidFill>
                  <a:schemeClr val="accent1"/>
                </a:solidFill>
                <a:latin typeface="Lato"/>
                <a:ea typeface="Lato"/>
                <a:cs typeface="Lato"/>
                <a:sym typeface="Lato"/>
              </a:rPr>
              <a:t>&lt;=.75  , else 0 </a:t>
            </a:r>
            <a:endParaRPr sz="1800" dirty="0"/>
          </a:p>
          <a:p>
            <a:pPr marL="0" marR="0" lvl="0" indent="0" algn="l" rtl="0">
              <a:lnSpc>
                <a:spcPct val="115000"/>
              </a:lnSpc>
              <a:spcBef>
                <a:spcPts val="1600"/>
              </a:spcBef>
              <a:spcAft>
                <a:spcPts val="1600"/>
              </a:spcAft>
              <a:buClr>
                <a:schemeClr val="accent1"/>
              </a:buClr>
              <a:buSzPts val="1300"/>
              <a:buFont typeface="Lato"/>
              <a:buNone/>
            </a:pPr>
            <a:r>
              <a:rPr lang="en-US" sz="1800" b="0" i="0" u="none" strike="noStrike" cap="none" dirty="0">
                <a:solidFill>
                  <a:schemeClr val="accent1"/>
                </a:solidFill>
                <a:latin typeface="Lato"/>
                <a:ea typeface="Lato"/>
                <a:cs typeface="Lato"/>
                <a:sym typeface="Lato"/>
              </a:rPr>
              <a:t>Ordinal </a:t>
            </a:r>
            <a:r>
              <a:rPr lang="en-US" sz="1800" b="0" i="0" u="none" strike="noStrike" cap="none" dirty="0" err="1">
                <a:solidFill>
                  <a:schemeClr val="accent1"/>
                </a:solidFill>
                <a:latin typeface="Lato"/>
                <a:ea typeface="Lato"/>
                <a:cs typeface="Lato"/>
                <a:sym typeface="Lato"/>
              </a:rPr>
              <a:t>Probit</a:t>
            </a:r>
            <a:r>
              <a:rPr lang="en-US" sz="1800" b="0" i="0" u="none" strike="noStrike" cap="none" dirty="0">
                <a:solidFill>
                  <a:schemeClr val="accent1"/>
                </a:solidFill>
                <a:latin typeface="Lato"/>
                <a:ea typeface="Lato"/>
                <a:cs typeface="Lato"/>
                <a:sym typeface="Lato"/>
              </a:rPr>
              <a:t>: Put net rating into buckets of 1, 2, 3, 4 and 5 as factor variables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2600"/>
              <a:buFont typeface="Raleway"/>
              <a:buNone/>
            </a:pPr>
            <a:r>
              <a:rPr lang="en-US" sz="2600" b="1" i="0" u="none" strike="noStrike" cap="none">
                <a:solidFill>
                  <a:schemeClr val="dk2"/>
                </a:solidFill>
                <a:latin typeface="Raleway"/>
                <a:ea typeface="Raleway"/>
                <a:cs typeface="Raleway"/>
                <a:sym typeface="Raleway"/>
              </a:rPr>
              <a:t>Selected Ordinal Probit Model</a:t>
            </a:r>
            <a:endParaRPr sz="2600" b="1" i="0" u="none" strike="noStrike" cap="none">
              <a:solidFill>
                <a:schemeClr val="dk2"/>
              </a:solidFill>
              <a:latin typeface="Raleway"/>
              <a:ea typeface="Raleway"/>
              <a:cs typeface="Raleway"/>
              <a:sym typeface="Raleway"/>
            </a:endParaRPr>
          </a:p>
        </p:txBody>
      </p:sp>
      <p:sp>
        <p:nvSpPr>
          <p:cNvPr id="175" name="Shape 17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0"/>
              </a:spcBef>
              <a:spcAft>
                <a:spcPts val="0"/>
              </a:spcAft>
              <a:buClr>
                <a:schemeClr val="accent1"/>
              </a:buClr>
              <a:buSzPts val="1300"/>
              <a:buFont typeface="Lato"/>
              <a:buNone/>
            </a:pPr>
            <a:r>
              <a:rPr lang="en-US" sz="2000" b="1" i="0" u="none" strike="noStrike" cap="none" dirty="0">
                <a:solidFill>
                  <a:schemeClr val="accent1"/>
                </a:solidFill>
                <a:latin typeface="Lato"/>
                <a:ea typeface="Lato"/>
                <a:cs typeface="Lato"/>
                <a:sym typeface="Lato"/>
              </a:rPr>
              <a:t>1.) k parameters: Y=β</a:t>
            </a:r>
            <a:r>
              <a:rPr lang="en-US" sz="2000" b="1" i="0" u="none" strike="noStrike" cap="none" baseline="-25000" dirty="0">
                <a:solidFill>
                  <a:schemeClr val="accent1"/>
                </a:solidFill>
                <a:latin typeface="Lato"/>
                <a:ea typeface="Lato"/>
                <a:cs typeface="Lato"/>
                <a:sym typeface="Lato"/>
              </a:rPr>
              <a:t>0 </a:t>
            </a:r>
            <a:r>
              <a:rPr lang="en-US" sz="2000" b="1" i="0" u="none" strike="noStrike" cap="none" dirty="0">
                <a:solidFill>
                  <a:schemeClr val="accent1"/>
                </a:solidFill>
                <a:latin typeface="Lato"/>
                <a:ea typeface="Lato"/>
                <a:cs typeface="Lato"/>
                <a:sym typeface="Lato"/>
              </a:rPr>
              <a:t>+β</a:t>
            </a:r>
            <a:r>
              <a:rPr lang="en-US" sz="2000" b="1" i="0" u="none" strike="noStrike" cap="none" baseline="-25000" dirty="0">
                <a:solidFill>
                  <a:schemeClr val="accent1"/>
                </a:solidFill>
                <a:latin typeface="Lato"/>
                <a:ea typeface="Lato"/>
                <a:cs typeface="Lato"/>
                <a:sym typeface="Lato"/>
              </a:rPr>
              <a:t>1 </a:t>
            </a:r>
            <a:r>
              <a:rPr lang="en-US" sz="2000" b="1" i="0" u="none" strike="noStrike" cap="none" dirty="0">
                <a:solidFill>
                  <a:schemeClr val="accent1"/>
                </a:solidFill>
                <a:latin typeface="Lato"/>
                <a:ea typeface="Lato"/>
                <a:cs typeface="Lato"/>
                <a:sym typeface="Lato"/>
              </a:rPr>
              <a:t>X</a:t>
            </a:r>
            <a:r>
              <a:rPr lang="en-US" sz="2000" b="1" i="0" u="none" strike="noStrike" cap="none" baseline="-25000" dirty="0">
                <a:solidFill>
                  <a:schemeClr val="accent1"/>
                </a:solidFill>
                <a:latin typeface="Lato"/>
                <a:ea typeface="Lato"/>
                <a:cs typeface="Lato"/>
                <a:sym typeface="Lato"/>
              </a:rPr>
              <a:t>1</a:t>
            </a:r>
            <a:r>
              <a:rPr lang="en-US" sz="2000" b="1" i="0" u="none" strike="noStrike" cap="none" dirty="0">
                <a:solidFill>
                  <a:schemeClr val="accent1"/>
                </a:solidFill>
                <a:latin typeface="Lato"/>
                <a:ea typeface="Lato"/>
                <a:cs typeface="Lato"/>
                <a:sym typeface="Lato"/>
              </a:rPr>
              <a:t>+…+β</a:t>
            </a:r>
            <a:r>
              <a:rPr lang="en-US" sz="2000" b="1" i="0" u="none" strike="noStrike" cap="none" baseline="-25000" dirty="0" err="1">
                <a:solidFill>
                  <a:schemeClr val="accent1"/>
                </a:solidFill>
                <a:latin typeface="Lato"/>
                <a:ea typeface="Lato"/>
                <a:cs typeface="Lato"/>
                <a:sym typeface="Lato"/>
              </a:rPr>
              <a:t>k</a:t>
            </a:r>
            <a:r>
              <a:rPr lang="en-US" sz="2000" b="1" i="0" u="none" strike="noStrike" cap="none" dirty="0" err="1">
                <a:solidFill>
                  <a:schemeClr val="accent1"/>
                </a:solidFill>
                <a:latin typeface="Lato"/>
                <a:ea typeface="Lato"/>
                <a:cs typeface="Lato"/>
                <a:sym typeface="Lato"/>
              </a:rPr>
              <a:t>X</a:t>
            </a:r>
            <a:r>
              <a:rPr lang="en-US" sz="2000" b="1" i="0" u="none" strike="noStrike" cap="none" baseline="-25000" dirty="0" err="1">
                <a:solidFill>
                  <a:schemeClr val="accent1"/>
                </a:solidFill>
                <a:latin typeface="Lato"/>
                <a:ea typeface="Lato"/>
                <a:cs typeface="Lato"/>
                <a:sym typeface="Lato"/>
              </a:rPr>
              <a:t>k</a:t>
            </a:r>
            <a:r>
              <a:rPr lang="en-US" sz="2000" b="1" i="0" u="none" strike="noStrike" cap="none" dirty="0">
                <a:solidFill>
                  <a:schemeClr val="accent1"/>
                </a:solidFill>
                <a:latin typeface="Lato"/>
                <a:ea typeface="Lato"/>
                <a:cs typeface="Lato"/>
                <a:sym typeface="Lato"/>
              </a:rPr>
              <a:t> +e       -&gt;      2.) j orders: y= α</a:t>
            </a:r>
            <a:r>
              <a:rPr lang="en-US" sz="2000" b="1" i="0" u="none" strike="noStrike" cap="none" baseline="-25000" dirty="0">
                <a:solidFill>
                  <a:schemeClr val="accent1"/>
                </a:solidFill>
                <a:latin typeface="Lato"/>
                <a:ea typeface="Lato"/>
                <a:cs typeface="Lato"/>
                <a:sym typeface="Lato"/>
              </a:rPr>
              <a:t>0</a:t>
            </a:r>
            <a:r>
              <a:rPr lang="en-US" sz="2000" b="1" i="0" u="none" strike="noStrike" cap="none" dirty="0">
                <a:solidFill>
                  <a:schemeClr val="accent1"/>
                </a:solidFill>
                <a:latin typeface="Lato"/>
                <a:ea typeface="Lato"/>
                <a:cs typeface="Lato"/>
                <a:sym typeface="Lato"/>
              </a:rPr>
              <a:t>+ α</a:t>
            </a:r>
            <a:r>
              <a:rPr lang="en-US" sz="2000" b="1" i="0" u="none" strike="noStrike" cap="none" baseline="-25000" dirty="0">
                <a:solidFill>
                  <a:schemeClr val="accent1"/>
                </a:solidFill>
                <a:latin typeface="Lato"/>
                <a:ea typeface="Lato"/>
                <a:cs typeface="Lato"/>
                <a:sym typeface="Lato"/>
              </a:rPr>
              <a:t>1</a:t>
            </a:r>
            <a:r>
              <a:rPr lang="en-US" sz="2000" b="1" i="0" u="none" strike="noStrike" cap="none" dirty="0">
                <a:solidFill>
                  <a:schemeClr val="accent1"/>
                </a:solidFill>
                <a:latin typeface="Lato"/>
                <a:ea typeface="Lato"/>
                <a:cs typeface="Lato"/>
                <a:sym typeface="Lato"/>
              </a:rPr>
              <a:t>x</a:t>
            </a:r>
            <a:r>
              <a:rPr lang="en-US" sz="2000" b="1" i="0" u="none" strike="noStrike" cap="none" baseline="-25000" dirty="0">
                <a:solidFill>
                  <a:schemeClr val="accent1"/>
                </a:solidFill>
                <a:latin typeface="Lato"/>
                <a:ea typeface="Lato"/>
                <a:cs typeface="Lato"/>
                <a:sym typeface="Lato"/>
              </a:rPr>
              <a:t>1</a:t>
            </a:r>
            <a:r>
              <a:rPr lang="en-US" sz="2000" b="1" i="0" u="none" strike="noStrike" cap="none" dirty="0">
                <a:solidFill>
                  <a:schemeClr val="accent1"/>
                </a:solidFill>
                <a:latin typeface="Lato"/>
                <a:ea typeface="Lato"/>
                <a:cs typeface="Lato"/>
                <a:sym typeface="Lato"/>
              </a:rPr>
              <a:t>+…+ α</a:t>
            </a:r>
            <a:r>
              <a:rPr lang="en-US" sz="2000" b="1" i="0" u="none" strike="noStrike" cap="none" baseline="-25000" dirty="0">
                <a:solidFill>
                  <a:schemeClr val="accent1"/>
                </a:solidFill>
                <a:latin typeface="Lato"/>
                <a:ea typeface="Lato"/>
                <a:cs typeface="Lato"/>
                <a:sym typeface="Lato"/>
              </a:rPr>
              <a:t>j-1</a:t>
            </a:r>
            <a:r>
              <a:rPr lang="en-US" sz="2000" b="1" i="0" u="none" strike="noStrike" cap="none" dirty="0">
                <a:solidFill>
                  <a:schemeClr val="accent1"/>
                </a:solidFill>
                <a:latin typeface="Lato"/>
                <a:ea typeface="Lato"/>
                <a:cs typeface="Lato"/>
                <a:sym typeface="Lato"/>
              </a:rPr>
              <a:t>x</a:t>
            </a:r>
            <a:r>
              <a:rPr lang="en-US" sz="2000" b="1" i="0" u="none" strike="noStrike" cap="none" baseline="-25000" dirty="0">
                <a:solidFill>
                  <a:schemeClr val="accent1"/>
                </a:solidFill>
                <a:latin typeface="Lato"/>
                <a:ea typeface="Lato"/>
                <a:cs typeface="Lato"/>
                <a:sym typeface="Lato"/>
              </a:rPr>
              <a:t>j-1</a:t>
            </a:r>
            <a:r>
              <a:rPr lang="en-US" sz="2000" b="1" dirty="0"/>
              <a:t>u</a:t>
            </a:r>
            <a:r>
              <a:rPr lang="en-US" sz="2000" b="1" i="0" u="none" strike="noStrike" cap="none" baseline="-25000" dirty="0">
                <a:solidFill>
                  <a:schemeClr val="accent1"/>
                </a:solidFill>
                <a:latin typeface="Lato"/>
                <a:ea typeface="Lato"/>
                <a:cs typeface="Lato"/>
                <a:sym typeface="Lato"/>
              </a:rPr>
              <a:t> </a:t>
            </a:r>
            <a:endParaRPr sz="2000" b="1" i="0" u="none" strike="noStrike" cap="none" dirty="0">
              <a:solidFill>
                <a:schemeClr val="accent1"/>
              </a:solidFill>
              <a:latin typeface="Lato"/>
              <a:ea typeface="Lato"/>
              <a:cs typeface="Lato"/>
              <a:sym typeface="Lato"/>
            </a:endParaRPr>
          </a:p>
          <a:p>
            <a:pPr marL="0" marR="0" lvl="0" indent="0" algn="l" rtl="0">
              <a:lnSpc>
                <a:spcPct val="115000"/>
              </a:lnSpc>
              <a:spcBef>
                <a:spcPts val="1600"/>
              </a:spcBef>
              <a:spcAft>
                <a:spcPts val="0"/>
              </a:spcAft>
              <a:buClr>
                <a:schemeClr val="accent1"/>
              </a:buClr>
              <a:buSzPts val="1300"/>
              <a:buFont typeface="Lato"/>
              <a:buNone/>
            </a:pPr>
            <a:r>
              <a:rPr lang="en-US" sz="2000" b="0" i="0" u="none" strike="noStrike" cap="none" dirty="0">
                <a:solidFill>
                  <a:schemeClr val="accent1"/>
                </a:solidFill>
                <a:latin typeface="Lato"/>
                <a:ea typeface="Lato"/>
                <a:cs typeface="Lato"/>
                <a:sym typeface="Lato"/>
              </a:rPr>
              <a:t>Ordinal </a:t>
            </a:r>
            <a:r>
              <a:rPr lang="en-US" sz="2000" b="0" i="0" u="none" strike="noStrike" cap="none" dirty="0" err="1">
                <a:solidFill>
                  <a:schemeClr val="accent1"/>
                </a:solidFill>
                <a:latin typeface="Lato"/>
                <a:ea typeface="Lato"/>
                <a:cs typeface="Lato"/>
                <a:sym typeface="Lato"/>
              </a:rPr>
              <a:t>Probit</a:t>
            </a:r>
            <a:r>
              <a:rPr lang="en-US" sz="2000" b="0" i="0" u="none" strike="noStrike" cap="none" dirty="0">
                <a:solidFill>
                  <a:schemeClr val="accent1"/>
                </a:solidFill>
                <a:latin typeface="Lato"/>
                <a:ea typeface="Lato"/>
                <a:cs typeface="Lato"/>
                <a:sym typeface="Lato"/>
              </a:rPr>
              <a:t>: Put net rating into buckets of 1, 2, 3, 4 and 5 as factor variables</a:t>
            </a:r>
            <a:endParaRPr sz="2000" dirty="0"/>
          </a:p>
          <a:p>
            <a:pPr marL="0" marR="0" lvl="0" indent="0" algn="l" rtl="0">
              <a:lnSpc>
                <a:spcPct val="115000"/>
              </a:lnSpc>
              <a:spcBef>
                <a:spcPts val="3200"/>
              </a:spcBef>
              <a:spcAft>
                <a:spcPts val="0"/>
              </a:spcAft>
              <a:buClr>
                <a:schemeClr val="accent1"/>
              </a:buClr>
              <a:buSzPts val="1300"/>
              <a:buFont typeface="Lato"/>
              <a:buNone/>
            </a:pPr>
            <a:r>
              <a:rPr lang="en-US" sz="2000" b="0" i="0" u="none" strike="noStrike" cap="none" dirty="0">
                <a:solidFill>
                  <a:schemeClr val="accent1"/>
                </a:solidFill>
                <a:latin typeface="Lato"/>
                <a:ea typeface="Lato"/>
                <a:cs typeface="Lato"/>
                <a:sym typeface="Lato"/>
              </a:rPr>
              <a:t>Model 2 returns the each ordinal range. Model 1 returns parameter estimates. </a:t>
            </a:r>
            <a:endParaRPr sz="2000" dirty="0"/>
          </a:p>
          <a:p>
            <a:pPr marL="0" marR="0" lvl="0" indent="0" algn="l" rtl="0">
              <a:lnSpc>
                <a:spcPct val="115000"/>
              </a:lnSpc>
              <a:spcBef>
                <a:spcPts val="3200"/>
              </a:spcBef>
              <a:spcAft>
                <a:spcPts val="0"/>
              </a:spcAft>
              <a:buClr>
                <a:schemeClr val="accent1"/>
              </a:buClr>
              <a:buSzPts val="1300"/>
              <a:buFont typeface="Lato"/>
              <a:buNone/>
            </a:pPr>
            <a:endParaRPr sz="1600" b="0" i="0" u="none" strike="noStrike" cap="none" dirty="0">
              <a:solidFill>
                <a:schemeClr val="accent1"/>
              </a:solidFill>
              <a:latin typeface="Lato"/>
              <a:ea typeface="Lato"/>
              <a:cs typeface="Lato"/>
              <a:sym typeface="Lato"/>
            </a:endParaRPr>
          </a:p>
          <a:p>
            <a:pPr marL="0" marR="0" lvl="0" indent="0" algn="l" rtl="0">
              <a:lnSpc>
                <a:spcPct val="115000"/>
              </a:lnSpc>
              <a:spcBef>
                <a:spcPts val="3200"/>
              </a:spcBef>
              <a:spcAft>
                <a:spcPts val="1600"/>
              </a:spcAft>
              <a:buClr>
                <a:schemeClr val="accent1"/>
              </a:buClr>
              <a:buSzPts val="1300"/>
              <a:buFont typeface="Lato"/>
              <a:buNone/>
            </a:pPr>
            <a:endParaRPr sz="1600" b="0" i="0" u="none" strike="noStrike" cap="none" dirty="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836</Words>
  <Application>Microsoft Macintosh PowerPoint</Application>
  <PresentationFormat>On-screen Show (16:9)</PresentationFormat>
  <Paragraphs>85</Paragraphs>
  <Slides>27</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Raleway</vt:lpstr>
      <vt:lpstr>Lato</vt:lpstr>
      <vt:lpstr>Streamline</vt:lpstr>
      <vt:lpstr>Tablet Data</vt:lpstr>
      <vt:lpstr>Background</vt:lpstr>
      <vt:lpstr>How do we best utilize the trend of UGC for marketing and increase profits for our company? </vt:lpstr>
      <vt:lpstr>PowerPoint Presentation</vt:lpstr>
      <vt:lpstr>Previous Net Rating Effect on Rating</vt:lpstr>
      <vt:lpstr>Definitions</vt:lpstr>
      <vt:lpstr>Research and Hypotheses</vt:lpstr>
      <vt:lpstr>Model Specification</vt:lpstr>
      <vt:lpstr>Selected Ordinal Probit Model</vt:lpstr>
      <vt:lpstr>Control vs. Experiment Group</vt:lpstr>
      <vt:lpstr>Dependent Variable</vt:lpstr>
      <vt:lpstr>Key Independent Variables</vt:lpstr>
      <vt:lpstr>Final Model</vt:lpstr>
      <vt:lpstr>PowerPoint Presentation</vt:lpstr>
      <vt:lpstr>Reviewer Experience Effect</vt:lpstr>
      <vt:lpstr>PowerPoint Presentation</vt:lpstr>
      <vt:lpstr>PowerPoint Presentation</vt:lpstr>
      <vt:lpstr>PowerPoint Presentation</vt:lpstr>
      <vt:lpstr>Challenges</vt:lpstr>
      <vt:lpstr>Limitations</vt:lpstr>
      <vt:lpstr>Segmentation</vt:lpstr>
      <vt:lpstr>Data cleaning and preparation</vt:lpstr>
      <vt:lpstr>Determining the optimal number of clusters</vt:lpstr>
      <vt:lpstr>PowerPoint Presentation</vt:lpstr>
      <vt:lpstr>K-Means Clustering</vt:lpstr>
      <vt:lpstr>Marketing Campaign Suggestions</vt:lpstr>
      <vt:lpstr>PowerPoint Presentation</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Tablet Data</dc:title>
  <cp:lastModifiedBy>Greg Murray</cp:lastModifiedBy>
  <cp:revision>16</cp:revision>
  <dcterms:modified xsi:type="dcterms:W3CDTF">2018-03-25T21:34:10Z</dcterms:modified>
</cp:coreProperties>
</file>