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f4de5db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f4de5db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2942420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2942420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629424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629424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6294242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6294242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6294242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6294242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62942420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62942420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62942420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62942420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62942420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62942420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62942420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62942420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f4de5db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f4de5db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atic.googleusercontent.com/media/research.google.com/en//pubs/archive/46001.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Bayesian Unified Market Measurement Model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Simulations to Establish BUMM POC</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940462" y="0"/>
            <a:ext cx="7263074"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7" name="Google Shape;147;p23"/>
          <p:cNvSpPr txBox="1"/>
          <p:nvPr>
            <p:ph idx="1" type="body"/>
          </p:nvPr>
        </p:nvSpPr>
        <p:spPr>
          <a:xfrm>
            <a:off x="729450" y="1853850"/>
            <a:ext cx="7688700" cy="3289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sz="1800"/>
              <a:t>BUMM consistently performed significantly better than either of the 2 alternative models in terms of the digital channel performance in recreating revenue. When it did not perform better, the difference in performance was small to moderate.</a:t>
            </a:r>
            <a:endParaRPr sz="1800"/>
          </a:p>
          <a:p>
            <a:pPr indent="-334327" lvl="0" marL="457200" rtl="0" algn="l">
              <a:spcBef>
                <a:spcPts val="0"/>
              </a:spcBef>
              <a:spcAft>
                <a:spcPts val="0"/>
              </a:spcAft>
              <a:buSzPct val="100000"/>
              <a:buChar char="●"/>
            </a:pPr>
            <a:r>
              <a:rPr lang="en" sz="1800"/>
              <a:t>BUMM performance can be sensitive to the </a:t>
            </a:r>
            <a:r>
              <a:rPr i="1" lang="en" sz="1800"/>
              <a:t>beta</a:t>
            </a:r>
            <a:r>
              <a:rPr lang="en" sz="1800"/>
              <a:t> and </a:t>
            </a:r>
            <a:r>
              <a:rPr i="1" lang="en" sz="1800"/>
              <a:t>alpha</a:t>
            </a:r>
            <a:r>
              <a:rPr lang="en" sz="1800"/>
              <a:t> deflation factors</a:t>
            </a:r>
            <a:endParaRPr sz="1800"/>
          </a:p>
          <a:p>
            <a:pPr indent="-334327" lvl="0" marL="457200" rtl="0" algn="l">
              <a:spcBef>
                <a:spcPts val="0"/>
              </a:spcBef>
              <a:spcAft>
                <a:spcPts val="0"/>
              </a:spcAft>
              <a:buSzPct val="100000"/>
              <a:buChar char="●"/>
            </a:pPr>
            <a:r>
              <a:rPr lang="en" sz="1800"/>
              <a:t>Surprisingly, the traditional channels estimates only improved marginally</a:t>
            </a:r>
            <a:endParaRPr sz="1800"/>
          </a:p>
          <a:p>
            <a:pPr indent="-334327" lvl="0" marL="457200" rtl="0" algn="l">
              <a:spcBef>
                <a:spcPts val="0"/>
              </a:spcBef>
              <a:spcAft>
                <a:spcPts val="0"/>
              </a:spcAft>
              <a:buSzPct val="100000"/>
              <a:buChar char="●"/>
            </a:pPr>
            <a:r>
              <a:rPr lang="en" sz="1800"/>
              <a:t>NEXT STEPS: </a:t>
            </a:r>
            <a:r>
              <a:rPr lang="en" sz="1800" u="sng"/>
              <a:t>Lots</a:t>
            </a:r>
            <a:r>
              <a:rPr lang="en" sz="1800"/>
              <a:t> of exploring and assumption testing</a:t>
            </a:r>
            <a:endParaRPr sz="1800"/>
          </a:p>
          <a:p>
            <a:pPr indent="-334327" lvl="1" marL="914400" rtl="0" algn="l">
              <a:spcBef>
                <a:spcPts val="0"/>
              </a:spcBef>
              <a:spcAft>
                <a:spcPts val="0"/>
              </a:spcAft>
              <a:buSzPct val="100000"/>
              <a:buChar char="○"/>
            </a:pPr>
            <a:r>
              <a:rPr lang="en" sz="1800"/>
              <a:t>test more use cases (and edge cases especially) and determine what factors affect BUMM performance (“why is it sometimes near perfect?”)</a:t>
            </a:r>
            <a:endParaRPr sz="1800"/>
          </a:p>
          <a:p>
            <a:pPr indent="-334327" lvl="1" marL="914400" rtl="0" algn="l">
              <a:spcBef>
                <a:spcPts val="0"/>
              </a:spcBef>
              <a:spcAft>
                <a:spcPts val="0"/>
              </a:spcAft>
              <a:buSzPct val="100000"/>
              <a:buChar char="○"/>
            </a:pPr>
            <a:r>
              <a:rPr lang="en" sz="1800"/>
              <a:t>Scale to more channels</a:t>
            </a:r>
            <a:endParaRPr sz="1800"/>
          </a:p>
          <a:p>
            <a:pPr indent="0" lvl="0" marL="914400" rtl="0" algn="l">
              <a:spcBef>
                <a:spcPts val="120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Market Measurement Models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Digital channel measurements from MTA models </a:t>
            </a:r>
            <a:r>
              <a:rPr lang="en" sz="1800"/>
              <a:t>are robust and accurate but </a:t>
            </a:r>
            <a:r>
              <a:rPr lang="en" sz="1800"/>
              <a:t>almost always suffer from omitted variable bias (give undue partial credit to digital channels that should go to non-digital)</a:t>
            </a:r>
            <a:endParaRPr sz="1800"/>
          </a:p>
          <a:p>
            <a:pPr indent="-342900" lvl="0" marL="457200" rtl="0" algn="l">
              <a:spcBef>
                <a:spcPts val="0"/>
              </a:spcBef>
              <a:spcAft>
                <a:spcPts val="0"/>
              </a:spcAft>
              <a:buSzPts val="1800"/>
              <a:buAutoNum type="arabicPeriod"/>
            </a:pPr>
            <a:r>
              <a:rPr lang="en" sz="1800"/>
              <a:t>MMM’s do not suffer from omitted variable (channels) bias but have inherently low signal to noise ratio data.</a:t>
            </a:r>
            <a:endParaRPr sz="1800"/>
          </a:p>
          <a:p>
            <a:pPr indent="0" lvl="0" marL="0" rtl="0" algn="l">
              <a:spcBef>
                <a:spcPts val="12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Combine MTA and MMM models so as to mitigate each model’s weakness:</a:t>
            </a:r>
            <a:endParaRPr b="1" sz="1800"/>
          </a:p>
          <a:p>
            <a:pPr indent="0" lvl="0" marL="0" rtl="0" algn="l">
              <a:spcBef>
                <a:spcPts val="1200"/>
              </a:spcBef>
              <a:spcAft>
                <a:spcPts val="0"/>
              </a:spcAft>
              <a:buNone/>
            </a:pPr>
            <a:r>
              <a:t/>
            </a:r>
            <a:endParaRPr/>
          </a:p>
          <a:p>
            <a:pPr indent="0" lvl="0" marL="457200" rtl="0" algn="l">
              <a:spcBef>
                <a:spcPts val="1200"/>
              </a:spcBef>
              <a:spcAft>
                <a:spcPts val="0"/>
              </a:spcAft>
              <a:buNone/>
            </a:pPr>
            <a:r>
              <a:rPr lang="en" sz="1800"/>
              <a:t>MTA              digital channel priors </a:t>
            </a:r>
            <a:endParaRPr sz="1800"/>
          </a:p>
          <a:p>
            <a:pPr indent="0" lvl="0" marL="457200" rtl="0" algn="l">
              <a:spcBef>
                <a:spcPts val="1200"/>
              </a:spcBef>
              <a:spcAft>
                <a:spcPts val="1200"/>
              </a:spcAft>
              <a:buNone/>
            </a:pPr>
            <a:r>
              <a:rPr lang="en" sz="1800"/>
              <a:t>digital channel priors</a:t>
            </a:r>
            <a:r>
              <a:rPr lang="en" sz="1800"/>
              <a:t> + all channels’ impression data             MMM</a:t>
            </a:r>
            <a:endParaRPr sz="1800"/>
          </a:p>
        </p:txBody>
      </p:sp>
      <p:sp>
        <p:nvSpPr>
          <p:cNvPr id="100" name="Google Shape;100;p15"/>
          <p:cNvSpPr/>
          <p:nvPr/>
        </p:nvSpPr>
        <p:spPr>
          <a:xfrm>
            <a:off x="6485875" y="3825225"/>
            <a:ext cx="459000" cy="23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1" name="Google Shape;101;p15"/>
          <p:cNvSpPr/>
          <p:nvPr/>
        </p:nvSpPr>
        <p:spPr>
          <a:xfrm>
            <a:off x="1841700" y="3342700"/>
            <a:ext cx="459000" cy="23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34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Overview</a:t>
            </a:r>
            <a:endParaRPr/>
          </a:p>
        </p:txBody>
      </p:sp>
      <p:sp>
        <p:nvSpPr>
          <p:cNvPr id="107" name="Google Shape;107;p16"/>
          <p:cNvSpPr txBox="1"/>
          <p:nvPr>
            <p:ph idx="1" type="body"/>
          </p:nvPr>
        </p:nvSpPr>
        <p:spPr>
          <a:xfrm>
            <a:off x="727650" y="2114175"/>
            <a:ext cx="7688700" cy="3853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MMM model framework borrows from Google’s 2017 paper </a:t>
            </a:r>
            <a:r>
              <a:rPr lang="en" sz="1500" u="sng">
                <a:solidFill>
                  <a:schemeClr val="hlink"/>
                </a:solidFill>
                <a:hlinkClick r:id="rId3"/>
              </a:rPr>
              <a:t>https://static.googleusercontent.com/media/research.google.com/en//pubs/archive/46001.pdf</a:t>
            </a:r>
            <a:endParaRPr sz="1500"/>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7066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Step 1: </a:t>
            </a:r>
            <a:r>
              <a:rPr lang="en"/>
              <a:t>MTA-derived Digital Channel Priors Simulation</a:t>
            </a:r>
            <a:endParaRPr b="0" sz="1300">
              <a:solidFill>
                <a:schemeClr val="accent1"/>
              </a:solidFill>
              <a:latin typeface="Lato"/>
              <a:ea typeface="Lato"/>
              <a:cs typeface="Lato"/>
              <a:sym typeface="Lato"/>
            </a:endParaRPr>
          </a:p>
          <a:p>
            <a:pPr indent="0" lvl="0" marL="0" rtl="0" algn="l">
              <a:spcBef>
                <a:spcPts val="1200"/>
              </a:spcBef>
              <a:spcAft>
                <a:spcPts val="0"/>
              </a:spcAft>
              <a:buNone/>
            </a:pPr>
            <a:r>
              <a:t/>
            </a:r>
            <a:endParaRPr b="0" sz="1300">
              <a:solidFill>
                <a:schemeClr val="accent1"/>
              </a:solidFill>
              <a:latin typeface="Lato"/>
              <a:ea typeface="Lato"/>
              <a:cs typeface="Lato"/>
              <a:sym typeface="Lato"/>
            </a:endParaRPr>
          </a:p>
        </p:txBody>
      </p:sp>
      <p:sp>
        <p:nvSpPr>
          <p:cNvPr id="113" name="Google Shape;113;p17"/>
          <p:cNvSpPr txBox="1"/>
          <p:nvPr>
            <p:ph idx="1" type="body"/>
          </p:nvPr>
        </p:nvSpPr>
        <p:spPr>
          <a:xfrm>
            <a:off x="727650" y="1718425"/>
            <a:ext cx="7688700" cy="3825600"/>
          </a:xfrm>
          <a:prstGeom prst="rect">
            <a:avLst/>
          </a:prstGeom>
        </p:spPr>
        <p:txBody>
          <a:bodyPr anchorCtr="0" anchor="t" bIns="91425" lIns="91425" spcFirstLastPara="1" rIns="91425" wrap="square" tIns="91425">
            <a:normAutofit fontScale="70000" lnSpcReduction="20000"/>
          </a:bodyPr>
          <a:lstStyle/>
          <a:p>
            <a:pPr indent="-340169" lvl="0" marL="457200" rtl="0" algn="l">
              <a:spcBef>
                <a:spcPts val="0"/>
              </a:spcBef>
              <a:spcAft>
                <a:spcPts val="0"/>
              </a:spcAft>
              <a:buSzPct val="100000"/>
              <a:buAutoNum type="arabicPeriod"/>
            </a:pPr>
            <a:r>
              <a:rPr lang="en" sz="2509"/>
              <a:t>Impressions for 3 channels, one “digital” and two “traditional”, are drawn from distinct normal distributions for 200 days (observations)</a:t>
            </a:r>
            <a:endParaRPr sz="2509"/>
          </a:p>
          <a:p>
            <a:pPr indent="-340169" lvl="0" marL="457200" rtl="0" algn="l">
              <a:spcBef>
                <a:spcPts val="0"/>
              </a:spcBef>
              <a:spcAft>
                <a:spcPts val="0"/>
              </a:spcAft>
              <a:buSzPct val="100000"/>
              <a:buAutoNum type="arabicPeriod"/>
            </a:pPr>
            <a:r>
              <a:rPr lang="en" sz="2509"/>
              <a:t>Parameters for each channel are drawn from distinct distributions of appropriate distribution families</a:t>
            </a:r>
            <a:endParaRPr sz="2509"/>
          </a:p>
          <a:p>
            <a:pPr indent="-340169" lvl="0" marL="457200" rtl="0" algn="l">
              <a:spcBef>
                <a:spcPts val="0"/>
              </a:spcBef>
              <a:spcAft>
                <a:spcPts val="0"/>
              </a:spcAft>
              <a:buSzPct val="100000"/>
              <a:buAutoNum type="arabicPeriod"/>
            </a:pPr>
            <a:r>
              <a:rPr lang="en" sz="2509"/>
              <a:t>Revenue for the “digital” channel for each of the 200 days is simulated according the to data generating function (DGF)  from the Google MMM framework using the “digital” channel’s impressions and some fraction (~5-25%) of the “traditional” channels impressions, with Gaussian white noise added. </a:t>
            </a:r>
            <a:endParaRPr sz="2509"/>
          </a:p>
          <a:p>
            <a:pPr indent="-340169" lvl="0" marL="457200" rtl="0" algn="l">
              <a:spcBef>
                <a:spcPts val="0"/>
              </a:spcBef>
              <a:spcAft>
                <a:spcPts val="0"/>
              </a:spcAft>
              <a:buSzPct val="100000"/>
              <a:buAutoNum type="arabicPeriod"/>
            </a:pPr>
            <a:r>
              <a:rPr lang="en" sz="2509"/>
              <a:t>The simulated revenue from step 3.) and the impressions for the “digital” channel are fed into an MMM with no intercept term and only 1 channel to extract estimated parameter values for the “digital channel”</a:t>
            </a:r>
            <a:endParaRPr sz="2509"/>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Using the Priors</a:t>
            </a:r>
            <a:endParaRPr/>
          </a:p>
        </p:txBody>
      </p:sp>
      <p:sp>
        <p:nvSpPr>
          <p:cNvPr id="119" name="Google Shape;119;p18"/>
          <p:cNvSpPr txBox="1"/>
          <p:nvPr>
            <p:ph idx="1" type="body"/>
          </p:nvPr>
        </p:nvSpPr>
        <p:spPr>
          <a:xfrm>
            <a:off x="729450" y="1942200"/>
            <a:ext cx="7688700" cy="3201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sz="1800"/>
              <a:t>A second MMM model is fit using the original impressions from all 3 channels</a:t>
            </a:r>
            <a:endParaRPr sz="1800"/>
          </a:p>
          <a:p>
            <a:pPr indent="-326630" lvl="1" marL="914400" rtl="0" algn="l">
              <a:spcBef>
                <a:spcPts val="0"/>
              </a:spcBef>
              <a:spcAft>
                <a:spcPts val="0"/>
              </a:spcAft>
              <a:buSzPct val="100000"/>
              <a:buAutoNum type="alphaLcPeriod"/>
            </a:pPr>
            <a:r>
              <a:rPr lang="en" sz="1816"/>
              <a:t>Priors derived in  step 1  are used for the “digital” channel and diffuse (un-informative) priors are used for the “traditional” channels</a:t>
            </a:r>
            <a:endParaRPr sz="1816"/>
          </a:p>
          <a:p>
            <a:pPr indent="-326630" lvl="2" marL="1371600" rtl="0" algn="l">
              <a:spcBef>
                <a:spcPts val="0"/>
              </a:spcBef>
              <a:spcAft>
                <a:spcPts val="0"/>
              </a:spcAft>
              <a:buSzPct val="100000"/>
              <a:buAutoNum type="romanLcPeriod"/>
            </a:pPr>
            <a:r>
              <a:rPr lang="en" sz="1816"/>
              <a:t>“Beta” parameter mean is artificially reduced by 50-90% deflation factor upon input into the model since it is known to be biased upwards </a:t>
            </a:r>
            <a:endParaRPr sz="1816"/>
          </a:p>
          <a:p>
            <a:pPr indent="-326630" lvl="1" marL="914400" rtl="0" algn="l">
              <a:spcBef>
                <a:spcPts val="0"/>
              </a:spcBef>
              <a:spcAft>
                <a:spcPts val="0"/>
              </a:spcAft>
              <a:buSzPct val="100000"/>
              <a:buAutoNum type="alphaLcPeriod"/>
            </a:pPr>
            <a:r>
              <a:rPr lang="en" sz="1816"/>
              <a:t>Composite (mixed) revenue from all 3 channels for 200 days is simulated according to the same DGF as in step 1  using 100% of all the channels’ impressions. Gaussian white noise is added</a:t>
            </a:r>
            <a:endParaRPr sz="1816"/>
          </a:p>
          <a:p>
            <a:pPr indent="-326630" lvl="1" marL="914400" rtl="0" algn="l">
              <a:spcBef>
                <a:spcPts val="0"/>
              </a:spcBef>
              <a:spcAft>
                <a:spcPts val="0"/>
              </a:spcAft>
              <a:buSzPct val="100000"/>
              <a:buAutoNum type="alphaLcPeriod"/>
            </a:pPr>
            <a:r>
              <a:rPr lang="en" sz="1816"/>
              <a:t>The revenue generated in b.)  and the impressions for all 3 channels are fed into  an MMM model to fit. </a:t>
            </a:r>
            <a:endParaRPr sz="1816"/>
          </a:p>
          <a:p>
            <a:pPr indent="0" lvl="0" marL="45720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Compare to Prior-less MMM</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A third MMM model is fit methodologically identical to step 2 but without using the MTA-derived priors for the digital channel. </a:t>
            </a:r>
            <a:endParaRPr sz="1600"/>
          </a:p>
          <a:p>
            <a:pPr indent="-330200" lvl="0" marL="457200" rtl="0" algn="l">
              <a:spcBef>
                <a:spcPts val="0"/>
              </a:spcBef>
              <a:spcAft>
                <a:spcPts val="0"/>
              </a:spcAft>
              <a:buSzPts val="1600"/>
              <a:buAutoNum type="arabicPeriod"/>
            </a:pPr>
            <a:r>
              <a:rPr lang="en" sz="1600"/>
              <a:t>Revenues attributed to each channel is compared between the MTA-Prior MMM and the Prior-less MMM in terms of MAPE</a:t>
            </a:r>
            <a:endParaRPr sz="1600"/>
          </a:p>
          <a:p>
            <a:pPr indent="-330200" lvl="1" marL="914400" rtl="0" algn="l">
              <a:spcBef>
                <a:spcPts val="0"/>
              </a:spcBef>
              <a:spcAft>
                <a:spcPts val="0"/>
              </a:spcAft>
              <a:buSzPts val="1600"/>
              <a:buAutoNum type="alphaLcPeriod"/>
            </a:pPr>
            <a:r>
              <a:rPr i="1" lang="en" sz="1600"/>
              <a:t>mean(abs(Y_chnl_hat-Y_chnl_actual)/Y_chnl_actual)</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588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Digital Channel Revenue Recreation</a:t>
            </a:r>
            <a:endParaRPr/>
          </a:p>
        </p:txBody>
      </p:sp>
      <p:sp>
        <p:nvSpPr>
          <p:cNvPr id="131" name="Google Shape;131;p20"/>
          <p:cNvSpPr txBox="1"/>
          <p:nvPr>
            <p:ph idx="1" type="body"/>
          </p:nvPr>
        </p:nvSpPr>
        <p:spPr>
          <a:xfrm>
            <a:off x="454050" y="1042250"/>
            <a:ext cx="8235900" cy="40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100"/>
              <a:t>*simulated runs drew randomly from various influential variables like noise variance, amount of MTA bias, and impressions, as well as parameters alpha, beta, k, slope</a:t>
            </a:r>
            <a:endParaRPr i="1" sz="2100"/>
          </a:p>
          <a:p>
            <a:pPr indent="-361950" lvl="0" marL="457200" rtl="0" algn="l">
              <a:spcBef>
                <a:spcPts val="1200"/>
              </a:spcBef>
              <a:spcAft>
                <a:spcPts val="0"/>
              </a:spcAft>
              <a:buSzPts val="2100"/>
              <a:buChar char="●"/>
            </a:pPr>
            <a:r>
              <a:rPr lang="en" sz="2100"/>
              <a:t>BUMM MAPE better than Priors MAPE 92% of simulated runs 56/61)</a:t>
            </a:r>
            <a:endParaRPr sz="2100"/>
          </a:p>
          <a:p>
            <a:pPr indent="-361950" lvl="0" marL="457200" rtl="0" algn="l">
              <a:spcBef>
                <a:spcPts val="0"/>
              </a:spcBef>
              <a:spcAft>
                <a:spcPts val="0"/>
              </a:spcAft>
              <a:buSzPts val="2100"/>
              <a:buChar char="●"/>
            </a:pPr>
            <a:r>
              <a:rPr lang="en" sz="2100"/>
              <a:t>BUMM MAPE better than Regular MMM MAPE 85% of simulated runs (52/61)</a:t>
            </a:r>
            <a:endParaRPr sz="2100"/>
          </a:p>
          <a:p>
            <a:pPr indent="-361950" lvl="0" marL="457200" rtl="0" algn="l">
              <a:spcBef>
                <a:spcPts val="0"/>
              </a:spcBef>
              <a:spcAft>
                <a:spcPts val="0"/>
              </a:spcAft>
              <a:buSzPts val="2100"/>
              <a:buChar char="●"/>
            </a:pPr>
            <a:r>
              <a:rPr lang="en" sz="2100"/>
              <a:t>See scatter plots for performance comparisons (slides 9-10)</a:t>
            </a:r>
            <a:endParaRPr sz="2100"/>
          </a:p>
          <a:p>
            <a:pPr indent="0" lvl="0" marL="0" rtl="0" algn="l">
              <a:spcBef>
                <a:spcPts val="1200"/>
              </a:spcBef>
              <a:spcAft>
                <a:spcPts val="1200"/>
              </a:spcAft>
              <a:buNone/>
            </a:pPr>
            <a:r>
              <a:t/>
            </a:r>
            <a:endParaRPr b="1"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967662" y="0"/>
            <a:ext cx="720867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