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Kiran Sing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6-14T03:02:23.347">
    <p:pos x="6000" y="0"/>
    <p:text>Kiran: 1-4
Srinivas: 5-7
Sarita 8-10
Greg: 10-11
Sarita: 13 /Questions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6-13T17:40:00.651">
    <p:pos x="6000" y="0"/>
    <p:text>to be added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a0ba9a83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a0ba9a8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c3d608392_3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c3d608392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bd22c30eb_5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bd22c30eb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c3d608392_3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c3d608392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bea48f2d0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bea48f2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bea48f2d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bea48f2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bea48f2d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bea48f2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c3d608392_3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c3d60839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 crisis in 2008</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
              <a:t>Financial </a:t>
            </a:r>
            <a:r>
              <a:rPr lang="en"/>
              <a:t>regulators need to ensure accuracy and consistency to ensure fairness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regulators another tool in the form of consistency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3d608392_3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3d60839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Roboto"/>
                <a:ea typeface="Roboto"/>
                <a:cs typeface="Roboto"/>
                <a:sym typeface="Roboto"/>
              </a:rPr>
              <a:t>Why is it Important ?  </a:t>
            </a:r>
            <a:endParaRPr sz="1600">
              <a:latin typeface="Roboto"/>
              <a:ea typeface="Roboto"/>
              <a:cs typeface="Roboto"/>
              <a:sym typeface="Roboto"/>
            </a:endParaRPr>
          </a:p>
          <a:p>
            <a:pPr indent="0" lvl="0" marL="0" rtl="0" algn="l">
              <a:lnSpc>
                <a:spcPct val="115000"/>
              </a:lnSpc>
              <a:spcBef>
                <a:spcPts val="1600"/>
              </a:spcBef>
              <a:spcAft>
                <a:spcPts val="0"/>
              </a:spcAft>
              <a:buNone/>
            </a:pPr>
            <a:r>
              <a:rPr lang="en" sz="1600">
                <a:latin typeface="Roboto"/>
                <a:ea typeface="Roboto"/>
                <a:cs typeface="Roboto"/>
                <a:sym typeface="Roboto"/>
              </a:rPr>
              <a:t>Many domains need a consistent methodology execution in their workflow. For example in, Home Mortgage Approval System, </a:t>
            </a:r>
            <a:r>
              <a:rPr lang="en" sz="1600">
                <a:solidFill>
                  <a:srgbClr val="FF0000"/>
                </a:solidFill>
                <a:latin typeface="Roboto"/>
                <a:ea typeface="Roboto"/>
                <a:cs typeface="Roboto"/>
                <a:sym typeface="Roboto"/>
              </a:rPr>
              <a:t>Lenders should demonstrate they implement consistent methodology</a:t>
            </a:r>
            <a:r>
              <a:rPr lang="en" sz="1600">
                <a:latin typeface="Roboto"/>
                <a:ea typeface="Roboto"/>
                <a:cs typeface="Roboto"/>
                <a:sym typeface="Roboto"/>
              </a:rPr>
              <a:t> in their execution that lead to either approval or denial decisions. In this project we used Home Mortgage Data 2014 to come up with Accuracy and Consistency scores for few classifier models.</a:t>
            </a:r>
            <a:endParaRPr sz="1600">
              <a:latin typeface="Roboto"/>
              <a:ea typeface="Roboto"/>
              <a:cs typeface="Roboto"/>
              <a:sym typeface="Roboto"/>
            </a:endParaRPr>
          </a:p>
          <a:p>
            <a:pPr indent="0" lvl="0" marL="0" rtl="0" algn="l">
              <a:lnSpc>
                <a:spcPct val="115000"/>
              </a:lnSpc>
              <a:spcBef>
                <a:spcPts val="1600"/>
              </a:spcBef>
              <a:spcAft>
                <a:spcPts val="0"/>
              </a:spcAft>
              <a:buNone/>
            </a:pPr>
            <a:r>
              <a:rPr lang="en" sz="1600">
                <a:latin typeface="Roboto"/>
                <a:ea typeface="Roboto"/>
                <a:cs typeface="Roboto"/>
                <a:sym typeface="Roboto"/>
              </a:rPr>
              <a:t>Financial Regulators can choose a model which has the best accuracy and consistency score to do their analysis to find out non-compliant lenders.</a:t>
            </a:r>
            <a:endParaRPr sz="1600">
              <a:latin typeface="Roboto"/>
              <a:ea typeface="Roboto"/>
              <a:cs typeface="Roboto"/>
              <a:sym typeface="Roboto"/>
            </a:endParaRPr>
          </a:p>
          <a:p>
            <a:pPr indent="0" lvl="0" marL="0" rtl="0" algn="l">
              <a:lnSpc>
                <a:spcPct val="115000"/>
              </a:lnSpc>
              <a:spcBef>
                <a:spcPts val="1600"/>
              </a:spcBef>
              <a:spcAft>
                <a:spcPts val="1600"/>
              </a:spcAft>
              <a:buNone/>
            </a:pPr>
            <a:r>
              <a:t/>
            </a:r>
            <a:endParaRPr sz="16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c3d608392_3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c3d60839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bd22c30eb_5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bd22c30eb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c5e5cc8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c5e5cc8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bd22c30eb_5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bd22c30eb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a0ba9a83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a0ba9a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66200"/>
            <a:ext cx="82221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Examining the Accuracy vs. Consistency Tradeoff of Classifier Models</a:t>
            </a:r>
            <a:endParaRPr sz="3600"/>
          </a:p>
        </p:txBody>
      </p:sp>
      <p:sp>
        <p:nvSpPr>
          <p:cNvPr id="86" name="Google Shape;86;p13"/>
          <p:cNvSpPr txBox="1"/>
          <p:nvPr>
            <p:ph idx="1" type="subTitle"/>
          </p:nvPr>
        </p:nvSpPr>
        <p:spPr>
          <a:xfrm>
            <a:off x="598100" y="2942225"/>
            <a:ext cx="8222100" cy="8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PlanetR - </a:t>
            </a:r>
            <a:r>
              <a:rPr lang="en"/>
              <a:t>Sarita</a:t>
            </a:r>
            <a:r>
              <a:rPr lang="en"/>
              <a:t> </a:t>
            </a:r>
            <a:r>
              <a:rPr lang="en"/>
              <a:t>I</a:t>
            </a:r>
            <a:r>
              <a:rPr lang="en"/>
              <a:t>nguava, Sofia</a:t>
            </a:r>
            <a:r>
              <a:rPr lang="en"/>
              <a:t> K</a:t>
            </a:r>
            <a:r>
              <a:rPr lang="en"/>
              <a:t>enny, Greg Murray, Kiran Singh, </a:t>
            </a:r>
            <a:r>
              <a:rPr lang="en"/>
              <a:t>Srinivasan Vasudevan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597113" y="117400"/>
            <a:ext cx="7949776" cy="490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71825" y="421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grpSp>
        <p:nvGrpSpPr>
          <p:cNvPr id="164" name="Google Shape;164;p23"/>
          <p:cNvGrpSpPr/>
          <p:nvPr/>
        </p:nvGrpSpPr>
        <p:grpSpPr>
          <a:xfrm>
            <a:off x="431942" y="1304874"/>
            <a:ext cx="8354198" cy="3385994"/>
            <a:chOff x="431925" y="1304875"/>
            <a:chExt cx="2628925" cy="3416400"/>
          </a:xfrm>
        </p:grpSpPr>
        <p:sp>
          <p:nvSpPr>
            <p:cNvPr id="165" name="Google Shape;165;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3"/>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 name="Google Shape;168;p23"/>
          <p:cNvSpPr txBox="1"/>
          <p:nvPr>
            <p:ph idx="4294967295" type="body"/>
          </p:nvPr>
        </p:nvSpPr>
        <p:spPr>
          <a:xfrm>
            <a:off x="670950" y="1762375"/>
            <a:ext cx="7876200" cy="2949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lang="en" sz="1600">
                <a:solidFill>
                  <a:srgbClr val="000000"/>
                </a:solidFill>
              </a:rPr>
              <a:t>Accuracy is similar across all models</a:t>
            </a:r>
            <a:endParaRPr sz="1600">
              <a:solidFill>
                <a:srgbClr val="000000"/>
              </a:solidFill>
            </a:endParaRPr>
          </a:p>
          <a:p>
            <a:pPr indent="-330200" lvl="1" marL="914400" rtl="0" algn="l">
              <a:lnSpc>
                <a:spcPct val="200000"/>
              </a:lnSpc>
              <a:spcBef>
                <a:spcPts val="0"/>
              </a:spcBef>
              <a:spcAft>
                <a:spcPts val="0"/>
              </a:spcAft>
              <a:buClr>
                <a:srgbClr val="000000"/>
              </a:buClr>
              <a:buSzPts val="1600"/>
              <a:buChar char="○"/>
            </a:pPr>
            <a:r>
              <a:rPr lang="en" sz="1600">
                <a:solidFill>
                  <a:srgbClr val="000000"/>
                </a:solidFill>
              </a:rPr>
              <a:t>The data had significant omitted variables: credit score, debt, etc.</a:t>
            </a:r>
            <a:endParaRPr sz="1600">
              <a:solidFill>
                <a:srgbClr val="000000"/>
              </a:solidFill>
            </a:endParaRPr>
          </a:p>
          <a:p>
            <a:pPr indent="-330200" lvl="1" marL="914400" rtl="0" algn="l">
              <a:lnSpc>
                <a:spcPct val="200000"/>
              </a:lnSpc>
              <a:spcBef>
                <a:spcPts val="0"/>
              </a:spcBef>
              <a:spcAft>
                <a:spcPts val="0"/>
              </a:spcAft>
              <a:buClr>
                <a:srgbClr val="000000"/>
              </a:buClr>
              <a:buSzPts val="1600"/>
              <a:buChar char="○"/>
            </a:pPr>
            <a:r>
              <a:rPr lang="en" sz="1600">
                <a:solidFill>
                  <a:srgbClr val="000000"/>
                </a:solidFill>
              </a:rPr>
              <a:t>Accuracy is marginally improved vs. that of a naive </a:t>
            </a:r>
            <a:r>
              <a:rPr lang="en" sz="1600">
                <a:solidFill>
                  <a:srgbClr val="000000"/>
                </a:solidFill>
              </a:rPr>
              <a:t>model (75%)</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Consistency winner: Logit</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71825" y="401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grpSp>
        <p:nvGrpSpPr>
          <p:cNvPr id="174" name="Google Shape;174;p24"/>
          <p:cNvGrpSpPr/>
          <p:nvPr/>
        </p:nvGrpSpPr>
        <p:grpSpPr>
          <a:xfrm>
            <a:off x="431942" y="1304874"/>
            <a:ext cx="8354198" cy="3385994"/>
            <a:chOff x="431925" y="1304875"/>
            <a:chExt cx="2628925" cy="3416400"/>
          </a:xfrm>
        </p:grpSpPr>
        <p:sp>
          <p:nvSpPr>
            <p:cNvPr id="175" name="Google Shape;175;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4"/>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4"/>
          <p:cNvSpPr txBox="1"/>
          <p:nvPr>
            <p:ph idx="4294967295" type="body"/>
          </p:nvPr>
        </p:nvSpPr>
        <p:spPr>
          <a:xfrm>
            <a:off x="674710" y="1845446"/>
            <a:ext cx="7876200" cy="2769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Expand the scope</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Test more predictive algorithms</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More robust data and test different domains (consult domain experts)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Infer the underlying mechanisms behind models which impact Accuracy &amp; Consistency</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Explore an application regarding mergers &amp; acquisitions; lenders may be interested in other lenders with similar approval or rejection patterns.</a:t>
            </a:r>
            <a:endParaRPr sz="1600">
              <a:solidFill>
                <a:srgbClr val="000000"/>
              </a:solidFill>
            </a:endParaRPr>
          </a:p>
          <a:p>
            <a:pPr indent="0" lvl="0" marL="0" rtl="0" algn="l">
              <a:lnSpc>
                <a:spcPct val="150000"/>
              </a:lnSpc>
              <a:spcBef>
                <a:spcPts val="1600"/>
              </a:spcBef>
              <a:spcAft>
                <a:spcPts val="1600"/>
              </a:spcAft>
              <a:buNone/>
            </a:pPr>
            <a:r>
              <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pSp>
        <p:nvGrpSpPr>
          <p:cNvPr id="193" name="Google Shape;193;p27"/>
          <p:cNvGrpSpPr/>
          <p:nvPr/>
        </p:nvGrpSpPr>
        <p:grpSpPr>
          <a:xfrm>
            <a:off x="431942" y="1304874"/>
            <a:ext cx="8354198" cy="3385994"/>
            <a:chOff x="431925" y="1304875"/>
            <a:chExt cx="2628925" cy="3416400"/>
          </a:xfrm>
        </p:grpSpPr>
        <p:sp>
          <p:nvSpPr>
            <p:cNvPr id="194" name="Google Shape;194;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7"/>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97" name="Google Shape;197;p27"/>
          <p:cNvPicPr preferRelativeResize="0"/>
          <p:nvPr/>
        </p:nvPicPr>
        <p:blipFill>
          <a:blip r:embed="rId3">
            <a:alphaModFix/>
          </a:blip>
          <a:stretch>
            <a:fillRect/>
          </a:stretch>
        </p:blipFill>
        <p:spPr>
          <a:xfrm>
            <a:off x="224225" y="667650"/>
            <a:ext cx="8695549" cy="413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28"/>
          <p:cNvGrpSpPr/>
          <p:nvPr/>
        </p:nvGrpSpPr>
        <p:grpSpPr>
          <a:xfrm>
            <a:off x="431942" y="1304874"/>
            <a:ext cx="8354198" cy="3385994"/>
            <a:chOff x="431925" y="1304875"/>
            <a:chExt cx="2628925" cy="3416400"/>
          </a:xfrm>
        </p:grpSpPr>
        <p:sp>
          <p:nvSpPr>
            <p:cNvPr id="203" name="Google Shape;203;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8"/>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206" name="Google Shape;206;p28"/>
          <p:cNvPicPr preferRelativeResize="0"/>
          <p:nvPr/>
        </p:nvPicPr>
        <p:blipFill>
          <a:blip r:embed="rId3">
            <a:alphaModFix/>
          </a:blip>
          <a:stretch>
            <a:fillRect/>
          </a:stretch>
        </p:blipFill>
        <p:spPr>
          <a:xfrm>
            <a:off x="255850" y="409100"/>
            <a:ext cx="8649974" cy="440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43195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grpSp>
        <p:nvGrpSpPr>
          <p:cNvPr id="92" name="Google Shape;92;p14"/>
          <p:cNvGrpSpPr/>
          <p:nvPr/>
        </p:nvGrpSpPr>
        <p:grpSpPr>
          <a:xfrm>
            <a:off x="431942" y="1304874"/>
            <a:ext cx="8354198" cy="3385994"/>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 name="Google Shape;96;p14"/>
          <p:cNvSpPr txBox="1"/>
          <p:nvPr>
            <p:ph idx="4294967295" type="body"/>
          </p:nvPr>
        </p:nvSpPr>
        <p:spPr>
          <a:xfrm>
            <a:off x="674710" y="1845446"/>
            <a:ext cx="7876200" cy="276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Objective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Methodology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Analysis &amp; Insights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Future Scope</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4354550" y="637625"/>
            <a:ext cx="4683300" cy="41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a:t>
            </a:r>
            <a:r>
              <a:rPr lang="en" sz="2400"/>
              <a:t>the best response to the housing bubble would have been </a:t>
            </a:r>
            <a:r>
              <a:rPr b="1" lang="en" sz="2400"/>
              <a:t>regulatory</a:t>
            </a:r>
            <a:r>
              <a:rPr lang="en" sz="2400"/>
              <a:t>, not monetary.”</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Ben Bernanke, Ex-Chairman of the Federal Reserve Board, </a:t>
            </a:r>
            <a:r>
              <a:rPr lang="en" sz="2400"/>
              <a:t>2010</a:t>
            </a:r>
            <a:endParaRPr sz="2400"/>
          </a:p>
        </p:txBody>
      </p:sp>
      <p:pic>
        <p:nvPicPr>
          <p:cNvPr id="102" name="Google Shape;102;p15"/>
          <p:cNvPicPr preferRelativeResize="0"/>
          <p:nvPr/>
        </p:nvPicPr>
        <p:blipFill>
          <a:blip r:embed="rId3">
            <a:alphaModFix/>
          </a:blip>
          <a:stretch>
            <a:fillRect/>
          </a:stretch>
        </p:blipFill>
        <p:spPr>
          <a:xfrm>
            <a:off x="243425" y="152400"/>
            <a:ext cx="3451301"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71825" y="401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grpSp>
        <p:nvGrpSpPr>
          <p:cNvPr id="108" name="Google Shape;108;p16"/>
          <p:cNvGrpSpPr/>
          <p:nvPr/>
        </p:nvGrpSpPr>
        <p:grpSpPr>
          <a:xfrm>
            <a:off x="431942" y="1304874"/>
            <a:ext cx="8354198" cy="3385994"/>
            <a:chOff x="431925" y="1304875"/>
            <a:chExt cx="2628925" cy="3416400"/>
          </a:xfrm>
        </p:grpSpPr>
        <p:sp>
          <p:nvSpPr>
            <p:cNvPr id="109" name="Google Shape;10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6"/>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 name="Google Shape;112;p16"/>
          <p:cNvSpPr txBox="1"/>
          <p:nvPr>
            <p:ph idx="4294967295" type="body"/>
          </p:nvPr>
        </p:nvSpPr>
        <p:spPr>
          <a:xfrm>
            <a:off x="674710" y="1845446"/>
            <a:ext cx="7876200" cy="27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Problem: Classifiers are evaluated based on Accuracy (Confusion Matrix). There is no measure to define the consistency of a classifier. </a:t>
            </a:r>
            <a:endParaRPr sz="1600">
              <a:solidFill>
                <a:srgbClr val="000000"/>
              </a:solidFill>
            </a:endParaRPr>
          </a:p>
          <a:p>
            <a:pPr indent="0" lvl="0" marL="0" rtl="0" algn="l">
              <a:spcBef>
                <a:spcPts val="1600"/>
              </a:spcBef>
              <a:spcAft>
                <a:spcPts val="0"/>
              </a:spcAft>
              <a:buNone/>
            </a:pPr>
            <a:r>
              <a:rPr lang="en" sz="1600">
                <a:solidFill>
                  <a:srgbClr val="000000"/>
                </a:solidFill>
              </a:rPr>
              <a:t>Solution: </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Define “Consistency” and examine the Consistency vs. Accuracy tradeoff.</a:t>
            </a:r>
            <a:endParaRPr sz="1600">
              <a:solidFill>
                <a:srgbClr val="000000"/>
              </a:solidFill>
            </a:endParaRPr>
          </a:p>
          <a:p>
            <a:pPr indent="0" lvl="0" marL="0" rtl="0" algn="l">
              <a:spcBef>
                <a:spcPts val="1600"/>
              </a:spcBef>
              <a:spcAft>
                <a:spcPts val="0"/>
              </a:spcAft>
              <a:buNone/>
            </a:pPr>
            <a:r>
              <a:rPr lang="en" sz="1600">
                <a:solidFill>
                  <a:srgbClr val="000000"/>
                </a:solidFill>
              </a:rPr>
              <a:t>Why is it important?</a:t>
            </a:r>
            <a:endParaRPr sz="1600">
              <a:solidFill>
                <a:srgbClr val="000000"/>
              </a:solidFill>
            </a:endParaRPr>
          </a:p>
          <a:p>
            <a:pPr indent="0" lvl="0" marL="0" rtl="0" algn="l">
              <a:spcBef>
                <a:spcPts val="1600"/>
              </a:spcBef>
              <a:spcAft>
                <a:spcPts val="1600"/>
              </a:spcAft>
              <a:buNone/>
            </a:pPr>
            <a:r>
              <a:rPr lang="en" sz="1600">
                <a:solidFill>
                  <a:srgbClr val="000000"/>
                </a:solidFill>
              </a:rPr>
              <a:t>Lending Regulators can choose a model which has the best accuracy </a:t>
            </a:r>
            <a:r>
              <a:rPr lang="en" sz="1600" u="sng">
                <a:solidFill>
                  <a:srgbClr val="000000"/>
                </a:solidFill>
              </a:rPr>
              <a:t>and </a:t>
            </a:r>
            <a:r>
              <a:rPr lang="en" sz="1600">
                <a:solidFill>
                  <a:srgbClr val="000000"/>
                </a:solidFill>
              </a:rPr>
              <a:t>consistency score in order to assess lenders fairly and accurately.</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71825" y="401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grpSp>
        <p:nvGrpSpPr>
          <p:cNvPr id="118" name="Google Shape;118;p17"/>
          <p:cNvGrpSpPr/>
          <p:nvPr/>
        </p:nvGrpSpPr>
        <p:grpSpPr>
          <a:xfrm>
            <a:off x="431942" y="1304874"/>
            <a:ext cx="8354198" cy="3385994"/>
            <a:chOff x="431925" y="1304875"/>
            <a:chExt cx="2628925" cy="3416400"/>
          </a:xfrm>
        </p:grpSpPr>
        <p:sp>
          <p:nvSpPr>
            <p:cNvPr id="119" name="Google Shape;119;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7"/>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 name="Google Shape;122;p17"/>
          <p:cNvSpPr txBox="1"/>
          <p:nvPr>
            <p:ph idx="4294967295" type="body"/>
          </p:nvPr>
        </p:nvSpPr>
        <p:spPr>
          <a:xfrm>
            <a:off x="674710" y="1845446"/>
            <a:ext cx="7876200" cy="27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U.S. </a:t>
            </a:r>
            <a:r>
              <a:rPr lang="en" sz="1600">
                <a:solidFill>
                  <a:srgbClr val="000000"/>
                </a:solidFill>
              </a:rPr>
              <a:t>Home Mortgage Data from </a:t>
            </a:r>
            <a:r>
              <a:rPr lang="en" sz="1600">
                <a:solidFill>
                  <a:srgbClr val="000000"/>
                </a:solidFill>
              </a:rPr>
              <a:t>2014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11</a:t>
            </a:r>
            <a:r>
              <a:rPr lang="en" sz="1600">
                <a:solidFill>
                  <a:srgbClr val="000000"/>
                </a:solidFill>
              </a:rPr>
              <a:t>.7 million loan records reported by 7,062 financial institutions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Applications for home purchase, for home improvement, and for refinancing.</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Accuracy data = all loans</a:t>
            </a:r>
            <a:endParaRPr sz="1600">
              <a:solidFill>
                <a:srgbClr val="000000"/>
              </a:solidFill>
            </a:endParaRPr>
          </a:p>
          <a:p>
            <a:pPr indent="0" lvl="0" marL="0" rtl="0" algn="l">
              <a:spcBef>
                <a:spcPts val="0"/>
              </a:spcBef>
              <a:spcAft>
                <a:spcPts val="0"/>
              </a:spcAft>
              <a:buNone/>
            </a:pPr>
            <a:r>
              <a:rPr lang="en" sz="1600">
                <a:solidFill>
                  <a:srgbClr val="000000"/>
                </a:solidFill>
              </a:rPr>
              <a:t>Consistency data = calculated from loans of top 20 financial institutions</a:t>
            </a:r>
            <a:endParaRPr sz="1600">
              <a:solidFill>
                <a:srgbClr val="000000"/>
              </a:solidFill>
            </a:endParaRPr>
          </a:p>
          <a:p>
            <a:pPr indent="0" lvl="0" marL="0" rtl="0" algn="l">
              <a:spcBef>
                <a:spcPts val="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71825" y="401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grpSp>
        <p:nvGrpSpPr>
          <p:cNvPr id="128" name="Google Shape;128;p18"/>
          <p:cNvGrpSpPr/>
          <p:nvPr/>
        </p:nvGrpSpPr>
        <p:grpSpPr>
          <a:xfrm>
            <a:off x="431942" y="1304874"/>
            <a:ext cx="8354198" cy="3385994"/>
            <a:chOff x="431925" y="1304875"/>
            <a:chExt cx="2628925" cy="3416400"/>
          </a:xfrm>
        </p:grpSpPr>
        <p:sp>
          <p:nvSpPr>
            <p:cNvPr id="129" name="Google Shape;129;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8"/>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 name="Google Shape;132;p18"/>
          <p:cNvSpPr txBox="1"/>
          <p:nvPr>
            <p:ph idx="4294967295" type="body"/>
          </p:nvPr>
        </p:nvSpPr>
        <p:spPr>
          <a:xfrm>
            <a:off x="674710" y="1845446"/>
            <a:ext cx="7876200" cy="27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Accuracy</a:t>
            </a:r>
            <a:r>
              <a:rPr lang="en" sz="1600">
                <a:solidFill>
                  <a:srgbClr val="000000"/>
                </a:solidFill>
              </a:rPr>
              <a:t> from confusion matrix</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Consistency = Average of standard deviation of loan approval predictions across lenders.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Sample of 20 top lenders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Train the model with one lender, test on the other 19 lenders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Repeat for all lenders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Measure standard deviation of loan approval predictions across each lenders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From the average standard deviation, derive a “consistency score”</a:t>
            </a:r>
            <a:r>
              <a:rPr lang="en" sz="1600">
                <a:solidFill>
                  <a:srgbClr val="000000"/>
                </a:solidFill>
              </a:rPr>
              <a:t>  </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19"/>
          <p:cNvPicPr preferRelativeResize="0"/>
          <p:nvPr/>
        </p:nvPicPr>
        <p:blipFill>
          <a:blip r:embed="rId3">
            <a:alphaModFix/>
          </a:blip>
          <a:stretch>
            <a:fillRect/>
          </a:stretch>
        </p:blipFill>
        <p:spPr>
          <a:xfrm>
            <a:off x="804725" y="46112"/>
            <a:ext cx="7534557" cy="5051275"/>
          </a:xfrm>
          <a:prstGeom prst="rect">
            <a:avLst/>
          </a:prstGeom>
          <a:noFill/>
          <a:ln>
            <a:noFill/>
          </a:ln>
        </p:spPr>
      </p:pic>
      <p:sp>
        <p:nvSpPr>
          <p:cNvPr id="138" name="Google Shape;138;p19"/>
          <p:cNvSpPr txBox="1"/>
          <p:nvPr>
            <p:ph type="title"/>
          </p:nvPr>
        </p:nvSpPr>
        <p:spPr>
          <a:xfrm>
            <a:off x="76525" y="60700"/>
            <a:ext cx="22146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Logit Example: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71825" y="401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Model Features</a:t>
            </a:r>
            <a:endParaRPr/>
          </a:p>
        </p:txBody>
      </p:sp>
      <p:grpSp>
        <p:nvGrpSpPr>
          <p:cNvPr id="144" name="Google Shape;144;p20"/>
          <p:cNvGrpSpPr/>
          <p:nvPr/>
        </p:nvGrpSpPr>
        <p:grpSpPr>
          <a:xfrm>
            <a:off x="431942" y="1304874"/>
            <a:ext cx="8354198" cy="3385994"/>
            <a:chOff x="431925" y="1304875"/>
            <a:chExt cx="2628925" cy="3416400"/>
          </a:xfrm>
        </p:grpSpPr>
        <p:sp>
          <p:nvSpPr>
            <p:cNvPr id="145" name="Google Shape;145;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0"/>
          <p:cNvSpPr txBox="1"/>
          <p:nvPr>
            <p:ph idx="4294967295" type="body"/>
          </p:nvPr>
        </p:nvSpPr>
        <p:spPr>
          <a:xfrm>
            <a:off x="668673" y="1304875"/>
            <a:ext cx="7926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 name="Google Shape;148;p20"/>
          <p:cNvSpPr txBox="1"/>
          <p:nvPr>
            <p:ph idx="4294967295" type="body"/>
          </p:nvPr>
        </p:nvSpPr>
        <p:spPr>
          <a:xfrm>
            <a:off x="674710" y="1845446"/>
            <a:ext cx="7876200" cy="27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Approved (binary)= Applicant income + Demographics + Location + Loan Specifics</a:t>
            </a:r>
            <a:endParaRPr sz="1600">
              <a:solidFill>
                <a:srgbClr val="000000"/>
              </a:solidFill>
            </a:endParaRPr>
          </a:p>
          <a:p>
            <a:pPr indent="0" lvl="0" marL="0" rtl="0" algn="l">
              <a:spcBef>
                <a:spcPts val="1600"/>
              </a:spcBef>
              <a:spcAft>
                <a:spcPts val="0"/>
              </a:spcAft>
              <a:buNone/>
            </a:pPr>
            <a:r>
              <a:t/>
            </a:r>
            <a:endParaRPr sz="1600">
              <a:solidFill>
                <a:srgbClr val="000000"/>
              </a:solidFill>
            </a:endParaRPr>
          </a:p>
          <a:p>
            <a:pPr indent="0" lvl="0" marL="0" rtl="0" algn="l">
              <a:spcBef>
                <a:spcPts val="1600"/>
              </a:spcBef>
              <a:spcAft>
                <a:spcPts val="1600"/>
              </a:spcAft>
              <a:buNone/>
            </a:pPr>
            <a:r>
              <a:rPr lang="en" sz="1600">
                <a:solidFill>
                  <a:srgbClr val="000000"/>
                </a:solidFill>
              </a:rPr>
              <a:t>Models considered: LDA, SVM, C4.5, Logit, naive-Bayes</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1"/>
          <p:cNvPicPr preferRelativeResize="0"/>
          <p:nvPr/>
        </p:nvPicPr>
        <p:blipFill>
          <a:blip r:embed="rId3">
            <a:alphaModFix/>
          </a:blip>
          <a:stretch>
            <a:fillRect/>
          </a:stretch>
        </p:blipFill>
        <p:spPr>
          <a:xfrm>
            <a:off x="506362" y="69825"/>
            <a:ext cx="8131275" cy="500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