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7" r:id="rId16"/>
    <p:sldId id="279" r:id="rId17"/>
    <p:sldId id="276" r:id="rId18"/>
    <p:sldId id="280" r:id="rId19"/>
    <p:sldId id="281" r:id="rId20"/>
    <p:sldId id="283" r:id="rId21"/>
    <p:sldId id="282" r:id="rId22"/>
    <p:sldId id="284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4660"/>
  </p:normalViewPr>
  <p:slideViewPr>
    <p:cSldViewPr snapToGrid="0">
      <p:cViewPr>
        <p:scale>
          <a:sx n="60" d="100"/>
          <a:sy n="60" d="100"/>
        </p:scale>
        <p:origin x="-846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9C02E6-3623-94DF-ADA1-2CE5C32F9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6F29F64-6010-696C-EB93-7216F41C8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4C82061-A86B-5A7E-B3D2-2F0B101F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2C649F9-957F-732D-E6EE-7177357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E07FD1C-C29B-7ACB-31C2-CD13EC62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3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441EF6-1489-6C17-AE03-22F6B31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343CD420-7661-B313-8B9C-E5BD06679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8E9B859-312C-A1BE-97D0-51E1CC5F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FEF3612-99A3-66FB-2B04-1B412F42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CD33D41-B118-CE7D-E8C4-F41DBA5C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27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82583DFA-A911-107B-1832-9857C434E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991CEE88-FABE-66F0-49BB-D5FEF51E5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8D1E457-0931-1E36-260D-C8E0070C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E8159DB-C56F-3335-3623-C9C2CD81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A96BEB1-D2EF-640A-982E-CE3AF3E9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1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5D5558-0510-113B-3431-40277F3D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F372B53-ABAD-D55F-F926-F0683332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33E1837-8623-E630-C200-3CC42DA4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ADA6BB6-4006-AB47-743F-C2E754B7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3B3FC28-449A-E5CF-4C60-AA109605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5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E44072F-F895-E878-9FBD-FED0A179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0E8693D-EE85-A747-BC1B-D272EEDC1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463CD7B-882A-5226-0837-92C3A24A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80FBEC-803B-49D9-86B0-BEEE86E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0D6B449-9AA1-3308-A1C1-888F24A1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BA7A18C-1021-BBAA-9A55-E5687D53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FE9B281-C128-1924-DCDC-2E1F7574F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A836CC2F-BA54-061C-DBF4-46C358A3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1AF1601E-97F3-C695-2816-6D9B8A15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1ED914F-A318-BF22-2990-CC5A21F3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B2B5745E-F926-C80C-1816-373E5CFD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58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EFFA58-B767-7C6D-DF8F-2E9B7BB0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E229FE3-CDDD-0A33-ACFD-A8F3410B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A1EC428C-7346-849A-3C86-B0EDE73DB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3FC921AD-90F3-0AF4-97C5-74BC66161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44E5438B-53C1-AB55-87D8-0DDB7E2B0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7231ED0F-2283-D093-67B0-3318CA47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941300C-D0CF-B771-8D8B-8123BC0C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FBC20D37-8F8C-EBB7-62AB-82786D22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37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F28DC9C-9348-CA40-6668-6EFCF427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1F7897C8-7BEF-6186-475B-DB65A86D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AAC61390-0EE5-A7E7-B90C-F1125E22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58301DB-408D-30F3-F905-C4DBEF48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51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1819065B-8BDC-92A7-9060-4AA0A630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EF08D531-484C-F59D-10B1-5481D2CB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D1A3599D-444B-E729-9283-86D27D20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99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6AEAD98-2024-E2B8-E4BB-788C28A5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FE19254-3178-B0DD-0DA0-48D1F869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D39CCFF-C996-0C20-E2DF-C599F61A7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D53D8DA-6FA5-5BC3-FF02-4A35488D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012CD135-B92E-D950-18D1-511D3EE3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D3BFF7E-706C-42F0-1182-1E28AA4D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43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AD4629C-5235-D5CD-EC05-1E071DFE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FF55EC6A-D548-D869-92E2-0ED447221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4039C667-1D3D-8DA1-C414-BD2900708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265CB301-E1ED-D26D-2DA4-E67EFF6E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0B08DB11-3697-3640-05D9-82E992CE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88D9B975-6F69-97D5-2F11-0B03E1CE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96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A529607A-6CD3-0F5A-13F2-82E1D1FA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B88AB682-76F0-0069-5E6B-68F8C280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D663F2C-E541-3004-DD9F-7043366D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1DE9-98A3-45F0-AAF0-B697FA282544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6BE495A-1AD7-0F1B-47DC-8823CD9CE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E892-ED9C-F09D-BE5C-C5B7D53B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42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andro.escobar@up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D9ACB-8018-89F2-5F46-5097E7115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Projetos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141B7B9-A56A-B213-215D-0635EEF0E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Escobar</a:t>
            </a:r>
          </a:p>
          <a:p>
            <a:r>
              <a:rPr lang="en-US" dirty="0">
                <a:hlinkClick r:id="rId2"/>
              </a:rPr>
              <a:t>Leandro.escobar@up.edu.br</a:t>
            </a:r>
            <a:endParaRPr lang="en-US" dirty="0"/>
          </a:p>
          <a:p>
            <a:r>
              <a:rPr lang="en-US" dirty="0"/>
              <a:t>41 98423 5242 (</a:t>
            </a:r>
            <a:r>
              <a:rPr lang="en-US" dirty="0" err="1"/>
              <a:t>contato</a:t>
            </a:r>
            <a:r>
              <a:rPr lang="en-US" dirty="0"/>
              <a:t> </a:t>
            </a:r>
            <a:r>
              <a:rPr lang="en-US" dirty="0" err="1"/>
              <a:t>preferencial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23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abstratos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756736"/>
            <a:ext cx="112933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Considerando o cenário da classe base </a:t>
            </a:r>
            <a:r>
              <a:rPr lang="pt-BR" sz="1400" b="1" i="1" dirty="0" err="1" smtClean="0"/>
              <a:t>funcionario</a:t>
            </a:r>
            <a:r>
              <a:rPr lang="pt-BR" sz="1400" dirty="0" smtClean="0"/>
              <a:t>, não parece lógico implementar o método  </a:t>
            </a:r>
            <a:r>
              <a:rPr lang="pt-BR" sz="1400" b="1" i="1" dirty="0" err="1" smtClean="0"/>
              <a:t>getBonificacao</a:t>
            </a:r>
            <a:r>
              <a:rPr lang="pt-BR" sz="1400" b="1" i="1" dirty="0" smtClean="0"/>
              <a:t>()</a:t>
            </a:r>
            <a:r>
              <a:rPr lang="pt-BR" sz="1400" dirty="0" smtClean="0"/>
              <a:t>, uma vez que cada diferente sub classe tem sua implementação particular.</a:t>
            </a:r>
          </a:p>
          <a:p>
            <a:r>
              <a:rPr lang="pt-BR" sz="1400" dirty="0" smtClean="0"/>
              <a:t>No entanto, retirar o método da classe base, reduz sua assinatura e impede o funcionamento do método </a:t>
            </a:r>
            <a:r>
              <a:rPr lang="pt-BR" sz="1400" b="1" i="1" dirty="0" err="1" smtClean="0"/>
              <a:t>registraFuncionario</a:t>
            </a:r>
            <a:r>
              <a:rPr lang="pt-BR" sz="1400" b="1" i="1" dirty="0" smtClean="0"/>
              <a:t>()</a:t>
            </a:r>
            <a:r>
              <a:rPr lang="pt-BR" sz="1400" dirty="0" smtClean="0"/>
              <a:t> da classe </a:t>
            </a:r>
            <a:r>
              <a:rPr lang="pt-BR" sz="1400" b="1" i="1" dirty="0" smtClean="0"/>
              <a:t>financeiro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b="1" dirty="0" smtClean="0"/>
              <a:t>Solução: </a:t>
            </a:r>
          </a:p>
          <a:p>
            <a:pPr marL="342900" indent="-342900">
              <a:buAutoNum type="alphaLcPeriod"/>
            </a:pPr>
            <a:r>
              <a:rPr lang="pt-BR" sz="1400" dirty="0" smtClean="0"/>
              <a:t>manter o método na classe </a:t>
            </a:r>
            <a:r>
              <a:rPr lang="pt-BR" sz="1400" dirty="0" err="1" smtClean="0"/>
              <a:t>abstrada</a:t>
            </a:r>
            <a:r>
              <a:rPr lang="pt-BR" sz="1400" dirty="0" smtClean="0"/>
              <a:t>, sem implementação</a:t>
            </a:r>
          </a:p>
          <a:p>
            <a:pPr marL="342900" indent="-342900">
              <a:buAutoNum type="alphaLcPeriod"/>
            </a:pPr>
            <a:r>
              <a:rPr lang="pt-BR" sz="1400" dirty="0" err="1" smtClean="0"/>
              <a:t>Sobreescrever</a:t>
            </a:r>
            <a:r>
              <a:rPr lang="pt-BR" sz="1400" dirty="0" smtClean="0"/>
              <a:t> o método de acordo com a lógica particular de cada classe especializada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5998442" y="2435113"/>
            <a:ext cx="0" cy="351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4" y="2408923"/>
            <a:ext cx="5099808" cy="361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02" y="2399135"/>
            <a:ext cx="3825885" cy="121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02" y="3815896"/>
            <a:ext cx="5112526" cy="141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8549588" y="5537850"/>
            <a:ext cx="2827540" cy="43088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O método </a:t>
            </a:r>
            <a:r>
              <a:rPr lang="pt-BR" sz="1100" b="1" i="1" dirty="0" err="1" smtClean="0">
                <a:solidFill>
                  <a:schemeClr val="accent2">
                    <a:lumMod val="75000"/>
                  </a:schemeClr>
                </a:solidFill>
              </a:rPr>
              <a:t>getBonificacao</a:t>
            </a:r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() deve ser </a:t>
            </a:r>
            <a:r>
              <a:rPr lang="pt-BR" sz="1100" b="1" i="1" dirty="0" err="1" smtClean="0">
                <a:solidFill>
                  <a:schemeClr val="accent2">
                    <a:lumMod val="75000"/>
                  </a:schemeClr>
                </a:solidFill>
              </a:rPr>
              <a:t>sobreescrito</a:t>
            </a:r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 nas classes especializadas.</a:t>
            </a:r>
            <a:endParaRPr lang="pt-BR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9175531" y="2941649"/>
            <a:ext cx="2601310" cy="2811645"/>
            <a:chOff x="9175531" y="3461927"/>
            <a:chExt cx="2601310" cy="2811645"/>
          </a:xfrm>
        </p:grpSpPr>
        <p:cxnSp>
          <p:nvCxnSpPr>
            <p:cNvPr id="7" name="Conector reto 6"/>
            <p:cNvCxnSpPr/>
            <p:nvPr/>
          </p:nvCxnSpPr>
          <p:spPr>
            <a:xfrm flipV="1">
              <a:off x="11776841" y="3461927"/>
              <a:ext cx="0" cy="281164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1377128" y="6273571"/>
              <a:ext cx="39971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H="1">
              <a:off x="9333185" y="3461927"/>
              <a:ext cx="244365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H="1">
              <a:off x="9175531" y="4982230"/>
              <a:ext cx="26013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15"/>
          <p:cNvSpPr/>
          <p:nvPr/>
        </p:nvSpPr>
        <p:spPr>
          <a:xfrm>
            <a:off x="1040524" y="3257213"/>
            <a:ext cx="4957917" cy="558683"/>
          </a:xfrm>
          <a:prstGeom prst="rect">
            <a:avLst/>
          </a:prstGeom>
          <a:solidFill>
            <a:schemeClr val="accent2">
              <a:lumMod val="75000"/>
              <a:alpha val="12157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443078" y="6172531"/>
            <a:ext cx="8111934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smtClean="0">
                <a:solidFill>
                  <a:schemeClr val="accent2">
                    <a:lumMod val="75000"/>
                  </a:schemeClr>
                </a:solidFill>
              </a:rPr>
              <a:t>Verifique o funcionamento da classe</a:t>
            </a:r>
            <a:r>
              <a:rPr lang="pt-BR" sz="2000" b="1" i="1" dirty="0" smtClean="0">
                <a:solidFill>
                  <a:schemeClr val="accent2">
                    <a:lumMod val="75000"/>
                  </a:schemeClr>
                </a:solidFill>
              </a:rPr>
              <a:t> financeiro</a:t>
            </a:r>
            <a:endParaRPr lang="pt-BR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Atividade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756736"/>
            <a:ext cx="107047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1. A </a:t>
            </a:r>
            <a:r>
              <a:rPr lang="pt-BR" sz="2000" dirty="0" err="1" smtClean="0"/>
              <a:t>UniLE</a:t>
            </a:r>
            <a:r>
              <a:rPr lang="pt-BR" sz="2000" dirty="0" smtClean="0"/>
              <a:t> é uma famosa instituição de ensino superior onde há cursos de diferentes níveis com diferentes regras de determinação de resultados para as disciplinas.</a:t>
            </a:r>
          </a:p>
          <a:p>
            <a:r>
              <a:rPr lang="pt-BR" sz="2000" dirty="0" smtClean="0"/>
              <a:t>Disciplinas da graduação possuem notas que variam de 0 a 10 e o resultado é determinado por:</a:t>
            </a:r>
          </a:p>
          <a:p>
            <a:r>
              <a:rPr lang="pt-BR" sz="2000" dirty="0" smtClean="0"/>
              <a:t>_ se a média das notas é maior ou igual a 7, o aluno é aprovado</a:t>
            </a:r>
          </a:p>
          <a:p>
            <a:r>
              <a:rPr lang="pt-BR" sz="2000" dirty="0" smtClean="0"/>
              <a:t>_ se a média das notas é menor que 7, o aluno é reprovado</a:t>
            </a:r>
          </a:p>
          <a:p>
            <a:endParaRPr lang="pt-BR" sz="2000" dirty="0"/>
          </a:p>
          <a:p>
            <a:r>
              <a:rPr lang="pt-BR" sz="2000" dirty="0" smtClean="0"/>
              <a:t>Disciplinas da especialização possuem conceitos {A, B, C ou D} e </a:t>
            </a:r>
          </a:p>
          <a:p>
            <a:r>
              <a:rPr lang="pt-BR" sz="2000" dirty="0" smtClean="0"/>
              <a:t>_ o resultado o aluno é reprovado sempre que houver conceito “D”.</a:t>
            </a:r>
          </a:p>
          <a:p>
            <a:endParaRPr lang="pt-BR" sz="2000" dirty="0" smtClean="0"/>
          </a:p>
          <a:p>
            <a:r>
              <a:rPr lang="pt-BR" sz="2000" dirty="0" smtClean="0"/>
              <a:t>Com atenção aos princípios SOLID, desenhe e implemente as classes disciplina e aluno, de maneira a determinar se o aluno será aprovado ou reprovado.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16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Implementam somente as assinaturas de atributos e métodos.</a:t>
            </a:r>
          </a:p>
          <a:p>
            <a:r>
              <a:rPr lang="pt-BR" dirty="0" smtClean="0"/>
              <a:t>Determina um contrato que uma classe deve  seguir, garantindo um “carga” mínima ou comum para diferentes objetos</a:t>
            </a:r>
          </a:p>
          <a:p>
            <a:endParaRPr lang="pt-BR" dirty="0"/>
          </a:p>
          <a:p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>
            <a:off x="3594976" y="2502086"/>
            <a:ext cx="0" cy="351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26" y="2545474"/>
            <a:ext cx="2571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70" y="2517227"/>
            <a:ext cx="35147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32" y="2471904"/>
            <a:ext cx="35623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reto 18"/>
          <p:cNvCxnSpPr/>
          <p:nvPr/>
        </p:nvCxnSpPr>
        <p:spPr>
          <a:xfrm>
            <a:off x="7489059" y="2487670"/>
            <a:ext cx="0" cy="351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Consumir interfaces permite receber os diferentes tipos, desde que respeitado o “contrato”.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4" y="1893669"/>
            <a:ext cx="5508796" cy="190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4" y="4288548"/>
            <a:ext cx="5141011" cy="215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6195848" y="4301309"/>
            <a:ext cx="5659821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pt-BR" sz="2400" dirty="0" smtClean="0"/>
              <a:t>As interfaces são mais restritivas que as classes abstratas.</a:t>
            </a:r>
          </a:p>
          <a:p>
            <a:r>
              <a:rPr lang="pt-BR" sz="2400" dirty="0" smtClean="0"/>
              <a:t>A estratégia de empacotamento da aplicação é beneficiada pelo uso de interfaces.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Factory method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Definir uma interface para criação de um objeto, mas delega às suas subclasses definirem qual classe será instanciada.</a:t>
            </a:r>
          </a:p>
          <a:p>
            <a:r>
              <a:rPr lang="pt-BR" dirty="0" smtClean="0"/>
              <a:t>Permite que uma classe deixe a definição dos tipos específicos como responsabilidade de suas subclasses</a:t>
            </a:r>
          </a:p>
          <a:p>
            <a:endParaRPr lang="pt-BR" b="1" u="sng" dirty="0" smtClean="0"/>
          </a:p>
          <a:p>
            <a:r>
              <a:rPr lang="pt-BR" b="1" u="sng" dirty="0" smtClean="0"/>
              <a:t>Quando usar:</a:t>
            </a:r>
          </a:p>
          <a:p>
            <a:r>
              <a:rPr lang="pt-BR" dirty="0" smtClean="0"/>
              <a:t>Quando se deseja </a:t>
            </a:r>
            <a:r>
              <a:rPr lang="pt-BR" dirty="0"/>
              <a:t>criar objetos de um tipo específico, mas não deseja que o código cliente dependa das classes concretas desses objetos. Ele é amplamente utilizado em estruturas de frameworks, bibliotecas e </a:t>
            </a:r>
            <a:r>
              <a:rPr lang="pt-BR" dirty="0" err="1"/>
              <a:t>APIs</a:t>
            </a:r>
            <a:r>
              <a:rPr lang="pt-BR" dirty="0"/>
              <a:t> para criar objetos de maneira flexível e extensível.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5" name="Picture 2" descr="Diagrama de classe do padrão Factory&#10;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81" y="3443057"/>
            <a:ext cx="527685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Factory method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Implementação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20" y="1024758"/>
            <a:ext cx="7756633" cy="550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4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2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Factory method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504480"/>
            <a:ext cx="996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Implementação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87" y="414795"/>
            <a:ext cx="22574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55" y="966605"/>
            <a:ext cx="17335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55" y="1744365"/>
            <a:ext cx="35528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56" y="3038608"/>
            <a:ext cx="35718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31" y="1252513"/>
            <a:ext cx="3657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31" y="2794735"/>
            <a:ext cx="37909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reto 5"/>
          <p:cNvCxnSpPr>
            <a:stCxn id="3" idx="2"/>
          </p:cNvCxnSpPr>
          <p:nvPr/>
        </p:nvCxnSpPr>
        <p:spPr>
          <a:xfrm flipH="1">
            <a:off x="5880537" y="873812"/>
            <a:ext cx="1" cy="3461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2317531" y="4335494"/>
            <a:ext cx="7252138" cy="47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12" y="4532587"/>
            <a:ext cx="44767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lipse 9"/>
          <p:cNvSpPr/>
          <p:nvPr/>
        </p:nvSpPr>
        <p:spPr>
          <a:xfrm>
            <a:off x="407310" y="861389"/>
            <a:ext cx="428262" cy="428262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1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729469" y="260884"/>
            <a:ext cx="428262" cy="428262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2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466153" y="4532587"/>
            <a:ext cx="428262" cy="428262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3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Factory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Encapsula </a:t>
            </a:r>
            <a:r>
              <a:rPr lang="pt-BR" dirty="0" smtClean="0"/>
              <a:t>grupos de fábricas e controla como o cliente acessará tais fábricas.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2050" name="Picture 2" descr="Diagrama de classes do Abstract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84" y="1671089"/>
            <a:ext cx="7884839" cy="365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Observer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padrão </a:t>
            </a:r>
            <a:r>
              <a:rPr lang="pt-BR" b="1" i="1" dirty="0" err="1"/>
              <a:t>Observer</a:t>
            </a:r>
            <a:r>
              <a:rPr lang="pt-BR" dirty="0"/>
              <a:t> é usado para criar uma relação de dependência um-para-muitos entre objetos, de modo que quando um objeto muda de estado, todos os seus observadores são notificados e atualizados automaticamente.</a:t>
            </a: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11" y="2612642"/>
            <a:ext cx="6850172" cy="367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4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Observer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62154" y="740972"/>
            <a:ext cx="3626067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package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100" dirty="0">
              <a:latin typeface="Consolas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import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java.util.ArrayList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import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java.util.List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100" dirty="0">
              <a:latin typeface="Consolas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Subject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observers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State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100" dirty="0">
              <a:latin typeface="Consolas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getState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State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sz="1100" dirty="0">
              <a:latin typeface="Consolas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setState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/>
              </a:rPr>
              <a:t>state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State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100" b="1" dirty="0" err="1">
                <a:solidFill>
                  <a:srgbClr val="6A3E3E"/>
                </a:solidFill>
                <a:latin typeface="Consolas"/>
              </a:rPr>
              <a:t>state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100" dirty="0" err="1">
                <a:solidFill>
                  <a:srgbClr val="000000"/>
                </a:solidFill>
                <a:latin typeface="Consolas"/>
              </a:rPr>
              <a:t>notifyAllObservers</a:t>
            </a:r>
            <a:r>
              <a:rPr lang="pt-BR" sz="11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attach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100" dirty="0" err="1">
                <a:solidFill>
                  <a:srgbClr val="0000C0"/>
                </a:solidFill>
                <a:latin typeface="Consolas"/>
              </a:rPr>
              <a:t>observers</a:t>
            </a:r>
            <a:r>
              <a:rPr lang="pt-BR" sz="11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t-B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100" dirty="0" err="1">
                <a:solidFill>
                  <a:srgbClr val="6A3E3E"/>
                </a:solidFill>
                <a:latin typeface="Consolas"/>
              </a:rPr>
              <a:t>observer</a:t>
            </a:r>
            <a:r>
              <a:rPr lang="pt-BR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notifyAllObservers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observers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pt-BR" sz="1100" dirty="0" err="1">
                <a:solidFill>
                  <a:srgbClr val="6A3E3E"/>
                </a:solidFill>
                <a:latin typeface="Consolas"/>
              </a:rPr>
              <a:t>observer</a:t>
            </a:r>
            <a:r>
              <a:rPr lang="pt-BR" sz="1100" dirty="0" err="1">
                <a:solidFill>
                  <a:srgbClr val="000000"/>
                </a:solidFill>
                <a:latin typeface="Consolas"/>
              </a:rPr>
              <a:t>.update</a:t>
            </a:r>
            <a:r>
              <a:rPr lang="pt-BR" sz="11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1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4524703" y="551786"/>
            <a:ext cx="0" cy="614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729654" y="186974"/>
            <a:ext cx="26468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package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100" dirty="0">
              <a:latin typeface="Consolas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abstract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protected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Subject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subject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abstract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update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4729653" y="1326501"/>
            <a:ext cx="6731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729653" y="1458756"/>
            <a:ext cx="726352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package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100" dirty="0">
              <a:latin typeface="Consolas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ConcreteObserver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Observer {</a:t>
            </a:r>
          </a:p>
          <a:p>
            <a:r>
              <a:rPr lang="pt-BR" sz="11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sz="1100" u="sng" dirty="0" err="1">
                <a:solidFill>
                  <a:srgbClr val="3F7F5F"/>
                </a:solidFill>
                <a:latin typeface="Consolas"/>
              </a:rPr>
              <a:t>Construtuor</a:t>
            </a:r>
            <a:endParaRPr lang="pt-BR" sz="1100" u="sng" dirty="0">
              <a:solidFill>
                <a:srgbClr val="3F7F5F"/>
              </a:solidFill>
              <a:latin typeface="Consolas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ConcreteObserver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Subject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/>
              </a:rPr>
              <a:t>subject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subject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100" b="1" dirty="0" err="1">
                <a:solidFill>
                  <a:srgbClr val="6A3E3E"/>
                </a:solidFill>
                <a:latin typeface="Consolas"/>
              </a:rPr>
              <a:t>subject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subject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.attach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pt-BR" sz="1100" dirty="0">
              <a:latin typeface="Consolas"/>
            </a:endParaRPr>
          </a:p>
          <a:p>
            <a:r>
              <a:rPr lang="pt-BR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pt-BR" sz="11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t-BR" sz="1100" dirty="0">
              <a:solidFill>
                <a:srgbClr val="646464"/>
              </a:solidFill>
              <a:latin typeface="Consolas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update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1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1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sz="11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1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BR" sz="1100" b="1" i="1" dirty="0" err="1">
                <a:solidFill>
                  <a:srgbClr val="2A00FF"/>
                </a:solidFill>
                <a:latin typeface="Consolas"/>
              </a:rPr>
              <a:t>Observer</a:t>
            </a:r>
            <a:r>
              <a:rPr lang="pt-BR" sz="1100" b="1" i="1" dirty="0">
                <a:solidFill>
                  <a:srgbClr val="2A00FF"/>
                </a:solidFill>
                <a:latin typeface="Consolas"/>
              </a:rPr>
              <a:t> recebeu uma atualização. Novo estado: "</a:t>
            </a:r>
            <a:r>
              <a:rPr lang="pt-BR" sz="11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100" b="1" i="1" dirty="0" err="1">
                <a:solidFill>
                  <a:srgbClr val="0000C0"/>
                </a:solidFill>
                <a:latin typeface="Consolas"/>
              </a:rPr>
              <a:t>subject</a:t>
            </a:r>
            <a:r>
              <a:rPr lang="pt-BR" sz="1100" b="1" i="1" dirty="0" err="1">
                <a:solidFill>
                  <a:srgbClr val="000000"/>
                </a:solidFill>
                <a:latin typeface="Consolas"/>
              </a:rPr>
              <a:t>.getState</a:t>
            </a:r>
            <a:r>
              <a:rPr lang="pt-BR" sz="11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100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4729654" y="3920969"/>
            <a:ext cx="6731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729653" y="4184272"/>
            <a:ext cx="6452407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err="1">
                <a:solidFill>
                  <a:srgbClr val="7F0055"/>
                </a:solidFill>
                <a:latin typeface="Consolas"/>
              </a:rPr>
              <a:t>package</a:t>
            </a:r>
            <a:r>
              <a:rPr lang="pt-BR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05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050" dirty="0">
              <a:latin typeface="Consolas"/>
            </a:endParaRPr>
          </a:p>
          <a:p>
            <a:r>
              <a:rPr lang="pt-BR" sz="105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BR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b="1" dirty="0" err="1">
                <a:solidFill>
                  <a:srgbClr val="000000"/>
                </a:solidFill>
                <a:latin typeface="Consolas"/>
              </a:rPr>
              <a:t>consumidor_do_observer</a:t>
            </a:r>
            <a:r>
              <a:rPr lang="pt-BR" sz="105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05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05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Subject</a:t>
            </a:r>
            <a:r>
              <a:rPr lang="pt-BR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dirty="0">
                <a:solidFill>
                  <a:srgbClr val="6A3E3E"/>
                </a:solidFill>
                <a:latin typeface="Consolas"/>
              </a:rPr>
              <a:t>observado</a:t>
            </a:r>
            <a:r>
              <a:rPr lang="pt-BR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05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b="1" dirty="0" err="1">
                <a:solidFill>
                  <a:srgbClr val="000000"/>
                </a:solidFill>
                <a:latin typeface="Consolas"/>
              </a:rPr>
              <a:t>Subject</a:t>
            </a:r>
            <a:r>
              <a:rPr lang="pt-BR" sz="105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ConcreteObserver</a:t>
            </a:r>
            <a:r>
              <a:rPr lang="pt-BR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u="sng" dirty="0">
                <a:solidFill>
                  <a:srgbClr val="6A3E3E"/>
                </a:solidFill>
                <a:latin typeface="Consolas"/>
              </a:rPr>
              <a:t>obervador1</a:t>
            </a:r>
            <a:r>
              <a:rPr lang="pt-BR" sz="1050" u="sng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05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sz="1050" b="1" u="sng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b="1" u="sng" dirty="0" err="1">
                <a:solidFill>
                  <a:srgbClr val="000000"/>
                </a:solidFill>
                <a:latin typeface="Consolas"/>
              </a:rPr>
              <a:t>ConcreteObserver</a:t>
            </a:r>
            <a:r>
              <a:rPr lang="pt-BR" sz="1050" b="1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050" b="1" u="sng" dirty="0">
                <a:solidFill>
                  <a:srgbClr val="6A3E3E"/>
                </a:solidFill>
                <a:latin typeface="Consolas"/>
              </a:rPr>
              <a:t>observado</a:t>
            </a:r>
            <a:r>
              <a:rPr lang="pt-BR" sz="1050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ConcreteObserver</a:t>
            </a:r>
            <a:r>
              <a:rPr lang="pt-BR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u="sng" dirty="0">
                <a:solidFill>
                  <a:srgbClr val="6A3E3E"/>
                </a:solidFill>
                <a:latin typeface="Consolas"/>
              </a:rPr>
              <a:t>obervador2</a:t>
            </a:r>
            <a:r>
              <a:rPr lang="pt-BR" sz="1050" u="sng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05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sz="1050" b="1" u="sng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b="1" u="sng" dirty="0" err="1">
                <a:solidFill>
                  <a:srgbClr val="000000"/>
                </a:solidFill>
                <a:latin typeface="Consolas"/>
              </a:rPr>
              <a:t>ConcreteObserver</a:t>
            </a:r>
            <a:r>
              <a:rPr lang="pt-BR" sz="1050" b="1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050" b="1" u="sng" dirty="0">
                <a:solidFill>
                  <a:srgbClr val="6A3E3E"/>
                </a:solidFill>
                <a:latin typeface="Consolas"/>
              </a:rPr>
              <a:t>observado</a:t>
            </a:r>
            <a:r>
              <a:rPr lang="pt-BR" sz="1050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05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050" b="1" i="1" dirty="0">
                <a:solidFill>
                  <a:srgbClr val="2A00FF"/>
                </a:solidFill>
                <a:latin typeface="Consolas"/>
              </a:rPr>
              <a:t>"Antes de atualizar o estado do observado"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6A3E3E"/>
                </a:solidFill>
                <a:latin typeface="Consolas"/>
              </a:rPr>
              <a:t>observado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.setState</a:t>
            </a:r>
            <a:r>
              <a:rPr lang="pt-BR" sz="1050" dirty="0">
                <a:solidFill>
                  <a:srgbClr val="000000"/>
                </a:solidFill>
                <a:latin typeface="Consolas"/>
              </a:rPr>
              <a:t>(10);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05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050" b="1" i="1" dirty="0">
                <a:solidFill>
                  <a:srgbClr val="2A00FF"/>
                </a:solidFill>
                <a:latin typeface="Consolas"/>
              </a:rPr>
              <a:t>"Depois de atualizar o estado do observado"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05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050" b="1" i="1" dirty="0">
                <a:solidFill>
                  <a:srgbClr val="2A00FF"/>
                </a:solidFill>
                <a:latin typeface="Consolas"/>
              </a:rPr>
              <a:t>"Antes de nova atualização o estado do observado"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6A3E3E"/>
                </a:solidFill>
                <a:latin typeface="Consolas"/>
              </a:rPr>
              <a:t>observado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.setState</a:t>
            </a:r>
            <a:r>
              <a:rPr lang="pt-BR" sz="1050" dirty="0">
                <a:solidFill>
                  <a:srgbClr val="000000"/>
                </a:solidFill>
                <a:latin typeface="Consolas"/>
              </a:rPr>
              <a:t>(20);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05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050" b="1" i="1" dirty="0">
                <a:solidFill>
                  <a:srgbClr val="2A00FF"/>
                </a:solidFill>
                <a:latin typeface="Consolas"/>
              </a:rPr>
              <a:t>"Depois de atualizar pela segunda vez o estado do observado"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}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4747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Herança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A02C60C-762E-74B5-8F36-3E5057B8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779"/>
            <a:ext cx="10515600" cy="5421184"/>
          </a:xfrm>
        </p:spPr>
        <p:txBody>
          <a:bodyPr>
            <a:normAutofit/>
          </a:bodyPr>
          <a:lstStyle/>
          <a:p>
            <a:r>
              <a:rPr lang="pt-BR" dirty="0" smtClean="0"/>
              <a:t>Técnica cuja finalidade é implementar métodos e propriedades comuns a diversas classes uma só vez;</a:t>
            </a:r>
          </a:p>
          <a:p>
            <a:r>
              <a:rPr lang="pt-BR" dirty="0" smtClean="0"/>
              <a:t>Evita-se a repetição de código igual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2716882"/>
            <a:ext cx="8250238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910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Decorator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padrão </a:t>
            </a:r>
            <a:r>
              <a:rPr lang="pt-BR" b="1" i="1" dirty="0" err="1" smtClean="0"/>
              <a:t>Decorator</a:t>
            </a:r>
            <a:r>
              <a:rPr lang="pt-BR" dirty="0" smtClean="0"/>
              <a:t>, é um padrão estrutural, utilizado para adicionar responsabilidades adicionais a objetos de forma dinâmica, sem que seja necessário alterar sua estrutura. </a:t>
            </a:r>
          </a:p>
          <a:p>
            <a:endParaRPr lang="pt-BR" dirty="0"/>
          </a:p>
          <a:p>
            <a:r>
              <a:rPr lang="pt-BR" sz="1400" dirty="0"/>
              <a:t>A ideia principal do </a:t>
            </a:r>
            <a:r>
              <a:rPr lang="pt-BR" sz="1400" b="1" i="1" dirty="0" err="1" smtClean="0"/>
              <a:t>Decorator</a:t>
            </a:r>
            <a:r>
              <a:rPr lang="pt-BR" sz="1400" b="1" i="1" dirty="0" smtClean="0"/>
              <a:t> </a:t>
            </a:r>
            <a:r>
              <a:rPr lang="pt-BR" sz="1400" dirty="0"/>
              <a:t>é criar uma série de classes de decoração que envolvem o objeto original. Cada classe de decoração adiciona funcionalidades adicionais ao objeto, tornando-o composto por várias camadas de decoração. Isso permite que você adicione ou remova responsabilidades sem modificar o código do objeto original.</a:t>
            </a:r>
          </a:p>
          <a:p>
            <a:endParaRPr lang="pt-BR" sz="1400" dirty="0"/>
          </a:p>
          <a:p>
            <a:r>
              <a:rPr lang="pt-BR" sz="1400" dirty="0" smtClean="0"/>
              <a:t>O </a:t>
            </a:r>
            <a:r>
              <a:rPr lang="pt-BR" sz="1400" b="1" i="1" dirty="0" err="1"/>
              <a:t>D</a:t>
            </a:r>
            <a:r>
              <a:rPr lang="pt-BR" sz="1400" b="1" i="1" dirty="0" err="1" smtClean="0"/>
              <a:t>ecorator</a:t>
            </a:r>
            <a:r>
              <a:rPr lang="pt-BR" sz="1400" b="1" i="1" dirty="0" smtClean="0"/>
              <a:t> </a:t>
            </a:r>
            <a:r>
              <a:rPr lang="pt-BR" sz="1400" dirty="0" smtClean="0"/>
              <a:t> possui os seguintes componentes: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1. </a:t>
            </a:r>
            <a:r>
              <a:rPr lang="pt-BR" sz="1400" dirty="0" smtClean="0"/>
              <a:t>Componente </a:t>
            </a:r>
            <a:r>
              <a:rPr lang="pt-BR" sz="1400" dirty="0"/>
              <a:t>Abstrato (</a:t>
            </a:r>
            <a:r>
              <a:rPr lang="pt-BR" sz="1100" i="1" dirty="0" err="1"/>
              <a:t>Component</a:t>
            </a:r>
            <a:r>
              <a:rPr lang="pt-BR" sz="1400" dirty="0" smtClean="0"/>
              <a:t>) : </a:t>
            </a:r>
            <a:r>
              <a:rPr lang="pt-BR" sz="1400" dirty="0"/>
              <a:t>Define a interface comum para todos os objetos que podem ser decorados. É a classe base que pode ser estendida com funcionalidades adicionais.</a:t>
            </a:r>
          </a:p>
          <a:p>
            <a:endParaRPr lang="pt-BR" sz="1400" dirty="0"/>
          </a:p>
          <a:p>
            <a:r>
              <a:rPr lang="pt-BR" sz="1400" dirty="0"/>
              <a:t>2. </a:t>
            </a:r>
            <a:r>
              <a:rPr lang="pt-BR" sz="1400" dirty="0" smtClean="0"/>
              <a:t>Componente </a:t>
            </a:r>
            <a:r>
              <a:rPr lang="pt-BR" sz="1400" dirty="0"/>
              <a:t>Concreto (</a:t>
            </a:r>
            <a:r>
              <a:rPr lang="pt-BR" sz="1100" i="1" dirty="0" err="1"/>
              <a:t>ConcreteComponent</a:t>
            </a:r>
            <a:r>
              <a:rPr lang="pt-BR" sz="1400" dirty="0" smtClean="0"/>
              <a:t>): </a:t>
            </a:r>
            <a:r>
              <a:rPr lang="pt-BR" sz="1400" dirty="0"/>
              <a:t>Implementa a interface do Componente Abstrato e define a classe de objeto original que pode ser decorada.</a:t>
            </a:r>
          </a:p>
          <a:p>
            <a:endParaRPr lang="pt-BR" sz="1400" dirty="0"/>
          </a:p>
          <a:p>
            <a:r>
              <a:rPr lang="pt-BR" sz="1400" dirty="0"/>
              <a:t>3. </a:t>
            </a:r>
            <a:r>
              <a:rPr lang="pt-BR" sz="1400" dirty="0" smtClean="0"/>
              <a:t>Decorador </a:t>
            </a:r>
            <a:r>
              <a:rPr lang="pt-BR" sz="1400" dirty="0"/>
              <a:t>Abstrato (</a:t>
            </a:r>
            <a:r>
              <a:rPr lang="pt-BR" sz="1100" i="1" dirty="0" err="1"/>
              <a:t>Decorator</a:t>
            </a:r>
            <a:r>
              <a:rPr lang="pt-BR" sz="1400" dirty="0" smtClean="0"/>
              <a:t>) : </a:t>
            </a:r>
            <a:r>
              <a:rPr lang="pt-BR" sz="1400" dirty="0"/>
              <a:t>É a classe abstrata que herda do Componente Abstrato e mantém uma referência a um objeto Componente. Essa classe define uma interface para todas as classes de decoração concretas.</a:t>
            </a:r>
          </a:p>
          <a:p>
            <a:endParaRPr lang="pt-BR" sz="1400" dirty="0"/>
          </a:p>
          <a:p>
            <a:r>
              <a:rPr lang="pt-BR" sz="1400" dirty="0"/>
              <a:t>4. </a:t>
            </a:r>
            <a:r>
              <a:rPr lang="pt-BR" sz="1400" dirty="0" smtClean="0"/>
              <a:t>Decorador </a:t>
            </a:r>
            <a:r>
              <a:rPr lang="pt-BR" sz="1400" dirty="0"/>
              <a:t>Concreto (</a:t>
            </a:r>
            <a:r>
              <a:rPr lang="pt-BR" sz="1100" i="1" dirty="0" err="1"/>
              <a:t>ConcreteDecorator</a:t>
            </a:r>
            <a:r>
              <a:rPr lang="pt-BR" sz="1400" dirty="0" smtClean="0"/>
              <a:t>) : </a:t>
            </a:r>
            <a:r>
              <a:rPr lang="pt-BR" sz="1400" dirty="0"/>
              <a:t>Implementa o Decorador Abstrato e adiciona funcionalidades adicionais ao objeto Componente. Ela também pode chamar as operações do objeto Componente antes ou depois de adicionar sua funcionalidade.</a:t>
            </a:r>
          </a:p>
          <a:p>
            <a:endParaRPr lang="pt-BR" sz="1400" dirty="0"/>
          </a:p>
          <a:p>
            <a:r>
              <a:rPr lang="pt-BR" sz="1400" dirty="0"/>
              <a:t>O padrão </a:t>
            </a:r>
            <a:r>
              <a:rPr lang="pt-BR" sz="1400" dirty="0" err="1"/>
              <a:t>Decorator</a:t>
            </a:r>
            <a:r>
              <a:rPr lang="pt-BR" sz="1400" dirty="0"/>
              <a:t> é útil </a:t>
            </a:r>
            <a:r>
              <a:rPr lang="pt-BR" sz="1400" dirty="0" smtClean="0"/>
              <a:t>há </a:t>
            </a:r>
            <a:r>
              <a:rPr lang="pt-BR" sz="1400" dirty="0"/>
              <a:t>um conjunto de classes com comportamento semelhante, mas </a:t>
            </a:r>
            <a:r>
              <a:rPr lang="pt-BR" sz="1400" dirty="0" smtClean="0"/>
              <a:t>deseja-se </a:t>
            </a:r>
            <a:r>
              <a:rPr lang="pt-BR" sz="1400" dirty="0"/>
              <a:t>adicionar variações específicas a cada uma delas sem criar uma explosão de subclasses. Ele promove o princípio aberto/fechado, permitindo </a:t>
            </a:r>
            <a:r>
              <a:rPr lang="pt-BR" sz="1400" dirty="0" smtClean="0"/>
              <a:t>a adição de </a:t>
            </a:r>
            <a:r>
              <a:rPr lang="pt-BR" sz="1400" dirty="0"/>
              <a:t>novas funcionalidades sem modificar o código existente</a:t>
            </a:r>
            <a:r>
              <a:rPr lang="pt-BR" sz="1400" dirty="0" smtClean="0"/>
              <a:t>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025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Decorator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34" y="651863"/>
            <a:ext cx="10074166" cy="590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9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Decorator - </a:t>
            </a:r>
            <a:r>
              <a:rPr lang="en-US" sz="2700" dirty="0" err="1" smtClean="0"/>
              <a:t>exemplo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284482" y="78270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sz="1200" u="sng" dirty="0">
                <a:solidFill>
                  <a:srgbClr val="3F7F5F"/>
                </a:solidFill>
                <a:latin typeface="Consolas"/>
              </a:rPr>
              <a:t>Componente abstrato</a:t>
            </a:r>
          </a:p>
          <a:p>
            <a:r>
              <a:rPr lang="pt-BR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iBebida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Descricao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Preco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200" dirty="0"/>
          </a:p>
        </p:txBody>
      </p:sp>
      <p:sp>
        <p:nvSpPr>
          <p:cNvPr id="7" name="Retângulo 6"/>
          <p:cNvSpPr/>
          <p:nvPr/>
        </p:nvSpPr>
        <p:spPr>
          <a:xfrm>
            <a:off x="3284482" y="1835691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sz="1200" u="sng" dirty="0">
                <a:solidFill>
                  <a:srgbClr val="3F7F5F"/>
                </a:solidFill>
                <a:latin typeface="Consolas"/>
              </a:rPr>
              <a:t>Componentes concreto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Cafe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iBebida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pt-BR" sz="1200" dirty="0">
              <a:latin typeface="Consolas"/>
            </a:endParaRPr>
          </a:p>
          <a:p>
            <a:r>
              <a:rPr lang="pt-BR" sz="1200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pt-BR" sz="12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t-BR" sz="1200" dirty="0">
              <a:solidFill>
                <a:srgbClr val="646464"/>
              </a:solidFill>
              <a:latin typeface="Consolas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Descricao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2A00FF"/>
                </a:solidFill>
                <a:latin typeface="Consolas"/>
              </a:rPr>
              <a:t>"Café "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endParaRPr lang="pt-BR" sz="1200" dirty="0">
              <a:latin typeface="Consolas"/>
            </a:endParaRPr>
          </a:p>
          <a:p>
            <a:r>
              <a:rPr lang="pt-BR" sz="1200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pt-BR" sz="12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t-BR" sz="1200" dirty="0">
              <a:solidFill>
                <a:srgbClr val="646464"/>
              </a:solidFill>
              <a:latin typeface="Consolas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Preco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3.0;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132035" y="14753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1/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284482" y="4471839"/>
            <a:ext cx="7847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sz="1200" u="sng" dirty="0">
                <a:solidFill>
                  <a:srgbClr val="3F7F5F"/>
                </a:solidFill>
                <a:latin typeface="Consolas"/>
              </a:rPr>
              <a:t>Decorador abstrato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CondimentDecorator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iBebida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iBebida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/>
              </a:rPr>
              <a:t>bebida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 </a:t>
            </a:r>
          </a:p>
          <a:p>
            <a:r>
              <a:rPr lang="pt-BR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CondimentDecorator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iBebida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/>
              </a:rPr>
              <a:t>bebida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pt-BR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200" b="1" dirty="0" err="1" smtClean="0">
                <a:solidFill>
                  <a:srgbClr val="0000C0"/>
                </a:solidFill>
                <a:latin typeface="Consolas"/>
              </a:rPr>
              <a:t>bebida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200" b="1" dirty="0" smtClean="0">
                <a:solidFill>
                  <a:srgbClr val="6A3E3E"/>
                </a:solidFill>
                <a:latin typeface="Consolas"/>
              </a:rPr>
              <a:t>bebida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2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3284482" y="1835691"/>
            <a:ext cx="7499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436882" y="4471839"/>
            <a:ext cx="7499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Decorator - </a:t>
            </a:r>
            <a:r>
              <a:rPr lang="en-US" sz="2700" dirty="0" err="1" smtClean="0"/>
              <a:t>exemplo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349062" y="809851"/>
            <a:ext cx="82926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u="sng" dirty="0">
                <a:solidFill>
                  <a:srgbClr val="3F7F5F"/>
                </a:solidFill>
                <a:latin typeface="Consolas"/>
              </a:rPr>
              <a:t>Decorador concreto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LeiteDecorador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CondimentDecorator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LeiteDecorador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iBebida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>
                <a:solidFill>
                  <a:srgbClr val="6A3E3E"/>
                </a:solidFill>
                <a:latin typeface="Consolas"/>
              </a:rPr>
              <a:t>bebida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 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 smtClean="0">
                <a:solidFill>
                  <a:srgbClr val="6A3E3E"/>
                </a:solidFill>
                <a:latin typeface="Consolas"/>
              </a:rPr>
              <a:t>bebida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>
              <a:latin typeface="Consolas"/>
            </a:endParaRPr>
          </a:p>
          <a:p>
            <a:r>
              <a:rPr lang="pt-BR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pt-BR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t-BR" dirty="0">
              <a:solidFill>
                <a:srgbClr val="646464"/>
              </a:solidFill>
              <a:latin typeface="Consolas"/>
            </a:endParaRP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Descricao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C0"/>
                </a:solidFill>
                <a:latin typeface="Consolas"/>
              </a:rPr>
              <a:t>bebida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.Descricao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", Leite"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>
              <a:latin typeface="Consolas"/>
            </a:endParaRPr>
          </a:p>
          <a:p>
            <a:r>
              <a:rPr lang="pt-BR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pt-BR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t-BR" dirty="0">
              <a:solidFill>
                <a:srgbClr val="646464"/>
              </a:solidFill>
              <a:latin typeface="Consolas"/>
            </a:endParaRP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Preco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C0"/>
                </a:solidFill>
                <a:latin typeface="Consolas"/>
              </a:rPr>
              <a:t>bebida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.Preco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 + 0.5;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132035" y="14753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7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Decorator - </a:t>
            </a:r>
            <a:r>
              <a:rPr lang="en-US" sz="2700" dirty="0" err="1" smtClean="0"/>
              <a:t>exemplo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349062" y="809851"/>
            <a:ext cx="82926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u="sng" dirty="0">
                <a:solidFill>
                  <a:srgbClr val="3F7F5F"/>
                </a:solidFill>
                <a:latin typeface="Consolas"/>
              </a:rPr>
              <a:t>Decorador concreto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AcucarDecorator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CondimentDecorator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pt-BR" dirty="0">
              <a:latin typeface="Consolas"/>
            </a:endParaRP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AcucarDecorator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iBebida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>
                <a:solidFill>
                  <a:srgbClr val="6A3E3E"/>
                </a:solidFill>
                <a:latin typeface="Consolas"/>
              </a:rPr>
              <a:t>bebida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 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 smtClean="0">
                <a:solidFill>
                  <a:srgbClr val="6A3E3E"/>
                </a:solidFill>
                <a:latin typeface="Consolas"/>
              </a:rPr>
              <a:t>bebida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>
              <a:latin typeface="Consolas"/>
            </a:endParaRPr>
          </a:p>
          <a:p>
            <a:r>
              <a:rPr lang="pt-BR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pt-BR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t-BR" dirty="0">
              <a:solidFill>
                <a:srgbClr val="646464"/>
              </a:solidFill>
              <a:latin typeface="Consolas"/>
            </a:endParaRP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Descricao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C0"/>
                </a:solidFill>
                <a:latin typeface="Consolas"/>
              </a:rPr>
              <a:t>bebida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.Descricao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", </a:t>
            </a:r>
            <a:r>
              <a:rPr lang="pt-BR" b="1" dirty="0" err="1">
                <a:solidFill>
                  <a:srgbClr val="2A00FF"/>
                </a:solidFill>
                <a:latin typeface="Consolas"/>
              </a:rPr>
              <a:t>acucar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>
              <a:latin typeface="Consolas"/>
            </a:endParaRPr>
          </a:p>
          <a:p>
            <a:r>
              <a:rPr lang="pt-BR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pt-BR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t-BR" dirty="0">
              <a:solidFill>
                <a:srgbClr val="646464"/>
              </a:solidFill>
              <a:latin typeface="Consolas"/>
            </a:endParaRP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Preco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 smtClean="0">
                <a:solidFill>
                  <a:srgbClr val="0000C0"/>
                </a:solidFill>
                <a:latin typeface="Consolas"/>
              </a:rPr>
              <a:t>bebida</a:t>
            </a:r>
            <a:r>
              <a:rPr lang="pt-BR" b="1" dirty="0" err="1" smtClean="0">
                <a:solidFill>
                  <a:srgbClr val="000000"/>
                </a:solidFill>
                <a:latin typeface="Consolas"/>
              </a:rPr>
              <a:t>.Preco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() + 0.1;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132035" y="14753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0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Decorator - </a:t>
            </a:r>
            <a:r>
              <a:rPr lang="en-US" sz="2700" dirty="0" err="1" smtClean="0"/>
              <a:t>exemplo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349062" y="809851"/>
            <a:ext cx="82926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u="sng" dirty="0">
                <a:solidFill>
                  <a:srgbClr val="3F7F5F"/>
                </a:solidFill>
                <a:latin typeface="Consolas"/>
              </a:rPr>
              <a:t>Consumidor do </a:t>
            </a:r>
            <a:r>
              <a:rPr lang="pt-BR" u="sng" dirty="0" err="1">
                <a:solidFill>
                  <a:srgbClr val="3F7F5F"/>
                </a:solidFill>
                <a:latin typeface="Consolas"/>
              </a:rPr>
              <a:t>Decorator</a:t>
            </a:r>
            <a:endParaRPr lang="pt-BR" u="sng" dirty="0">
              <a:solidFill>
                <a:srgbClr val="3F7F5F"/>
              </a:solidFill>
              <a:latin typeface="Consolas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ConsumidorDecorator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pt-BR" dirty="0">
              <a:latin typeface="Consolas"/>
            </a:endParaRPr>
          </a:p>
          <a:p>
            <a:r>
              <a:rPr lang="pt-BR" dirty="0" smtClean="0">
                <a:solidFill>
                  <a:srgbClr val="3F7F5F"/>
                </a:solidFill>
                <a:latin typeface="Consolas"/>
              </a:rPr>
              <a:t>      //</a:t>
            </a:r>
            <a:r>
              <a:rPr lang="pt-BR" u="sng" dirty="0">
                <a:solidFill>
                  <a:srgbClr val="3F7F5F"/>
                </a:solidFill>
                <a:latin typeface="Consolas"/>
              </a:rPr>
              <a:t>Preparar um café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nsolas"/>
              </a:rPr>
              <a:t>iBebida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Cafe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/>
              </a:rPr>
              <a:t>"Bebida pedida: "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 +</a:t>
            </a:r>
            <a:r>
              <a:rPr lang="pt-BR" b="1" i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i="1" dirty="0" err="1">
                <a:solidFill>
                  <a:srgbClr val="000000"/>
                </a:solidFill>
                <a:latin typeface="Consolas"/>
              </a:rPr>
              <a:t>.Descricao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/>
              </a:rPr>
              <a:t>"Custo        : "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 +</a:t>
            </a:r>
            <a:r>
              <a:rPr lang="pt-BR" b="1" i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i="1" dirty="0" err="1">
                <a:solidFill>
                  <a:srgbClr val="000000"/>
                </a:solidFill>
                <a:latin typeface="Consolas"/>
              </a:rPr>
              <a:t>.Preco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pt-BR" dirty="0">
              <a:latin typeface="Consolas"/>
            </a:endParaRPr>
          </a:p>
          <a:p>
            <a:r>
              <a:rPr lang="pt-BR" dirty="0" smtClean="0">
                <a:solidFill>
                  <a:srgbClr val="3F7F5F"/>
                </a:solidFill>
                <a:latin typeface="Consolas"/>
              </a:rPr>
              <a:t>      //</a:t>
            </a:r>
            <a:r>
              <a:rPr lang="pt-BR" u="sng" dirty="0">
                <a:solidFill>
                  <a:srgbClr val="3F7F5F"/>
                </a:solidFill>
                <a:latin typeface="Consolas"/>
              </a:rPr>
              <a:t>Adicionando leite</a:t>
            </a:r>
          </a:p>
          <a:p>
            <a:r>
              <a:rPr lang="pt-BR" dirty="0" smtClean="0">
                <a:solidFill>
                  <a:srgbClr val="6A3E3E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6A3E3E"/>
                </a:solidFill>
                <a:latin typeface="Consolas"/>
              </a:rPr>
              <a:t>cafe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LeiteDecorador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/>
              </a:rPr>
              <a:t>"Bebida pedida: "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 +</a:t>
            </a:r>
            <a:r>
              <a:rPr lang="pt-BR" b="1" i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i="1" dirty="0" err="1">
                <a:solidFill>
                  <a:srgbClr val="000000"/>
                </a:solidFill>
                <a:latin typeface="Consolas"/>
              </a:rPr>
              <a:t>.Descricao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/>
              </a:rPr>
              <a:t>"Custo        : "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 +</a:t>
            </a:r>
            <a:r>
              <a:rPr lang="pt-BR" b="1" i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i="1" dirty="0" err="1">
                <a:solidFill>
                  <a:srgbClr val="000000"/>
                </a:solidFill>
                <a:latin typeface="Consolas"/>
              </a:rPr>
              <a:t>.Preco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pt-BR" dirty="0">
              <a:latin typeface="Consolas"/>
            </a:endParaRPr>
          </a:p>
          <a:p>
            <a:r>
              <a:rPr lang="pt-BR" dirty="0" smtClean="0">
                <a:solidFill>
                  <a:srgbClr val="3F7F5F"/>
                </a:solidFill>
                <a:latin typeface="Consolas"/>
              </a:rPr>
              <a:t>      //</a:t>
            </a:r>
            <a:r>
              <a:rPr lang="pt-BR" u="sng" dirty="0">
                <a:solidFill>
                  <a:srgbClr val="3F7F5F"/>
                </a:solidFill>
                <a:latin typeface="Consolas"/>
              </a:rPr>
              <a:t>Adicionando </a:t>
            </a:r>
            <a:r>
              <a:rPr lang="pt-BR" u="sng" dirty="0" err="1">
                <a:solidFill>
                  <a:srgbClr val="3F7F5F"/>
                </a:solidFill>
                <a:latin typeface="Consolas"/>
              </a:rPr>
              <a:t>acucar</a:t>
            </a:r>
            <a:endParaRPr lang="pt-BR" u="sng" dirty="0">
              <a:solidFill>
                <a:srgbClr val="3F7F5F"/>
              </a:solidFill>
              <a:latin typeface="Consolas"/>
            </a:endParaRPr>
          </a:p>
          <a:p>
            <a:r>
              <a:rPr lang="pt-BR" dirty="0" smtClean="0">
                <a:solidFill>
                  <a:srgbClr val="6A3E3E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6A3E3E"/>
                </a:solidFill>
                <a:latin typeface="Consolas"/>
              </a:rPr>
              <a:t>cafe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AcucarDecorator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/>
              </a:rPr>
              <a:t>"Bebida pedida: "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 +</a:t>
            </a:r>
            <a:r>
              <a:rPr lang="pt-BR" b="1" i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i="1" dirty="0" err="1">
                <a:solidFill>
                  <a:srgbClr val="000000"/>
                </a:solidFill>
                <a:latin typeface="Consolas"/>
              </a:rPr>
              <a:t>.Descricao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/>
              </a:rPr>
              <a:t>"Custo        : "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 +</a:t>
            </a:r>
            <a:r>
              <a:rPr lang="pt-BR" b="1" i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i="1" dirty="0" err="1">
                <a:solidFill>
                  <a:srgbClr val="000000"/>
                </a:solidFill>
                <a:latin typeface="Consolas"/>
              </a:rPr>
              <a:t>.Preco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BR" smtClean="0">
                <a:solidFill>
                  <a:srgbClr val="000000"/>
                </a:solidFill>
                <a:latin typeface="Consolas"/>
              </a:rPr>
              <a:t>   }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132035" y="14753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44" y="1374393"/>
            <a:ext cx="47339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Herança</a:t>
            </a:r>
            <a:r>
              <a:rPr lang="en-US" dirty="0" smtClean="0"/>
              <a:t> - </a:t>
            </a:r>
            <a:r>
              <a:rPr lang="en-US" dirty="0" err="1" smtClean="0"/>
              <a:t>implementação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12" y="1335983"/>
            <a:ext cx="3791479" cy="282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940837" y="2704317"/>
            <a:ext cx="2863284" cy="430887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Anotação @</a:t>
            </a:r>
            <a:r>
              <a:rPr lang="pt-BR" sz="1100" b="1" i="1" dirty="0" err="1" smtClean="0">
                <a:solidFill>
                  <a:schemeClr val="accent2">
                    <a:lumMod val="75000"/>
                  </a:schemeClr>
                </a:solidFill>
              </a:rPr>
              <a:t>Override</a:t>
            </a:r>
            <a:endParaRPr lang="pt-BR" sz="11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sz="1100" i="1" dirty="0" smtClean="0">
                <a:solidFill>
                  <a:schemeClr val="accent2">
                    <a:lumMod val="75000"/>
                  </a:schemeClr>
                </a:solidFill>
              </a:rPr>
              <a:t>Para substituir a lógica de um método herdado</a:t>
            </a:r>
            <a:endParaRPr lang="pt-BR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Conector de seta reta 5"/>
          <p:cNvCxnSpPr>
            <a:stCxn id="4" idx="1"/>
          </p:cNvCxnSpPr>
          <p:nvPr/>
        </p:nvCxnSpPr>
        <p:spPr>
          <a:xfrm flipH="1" flipV="1">
            <a:off x="6731877" y="2704317"/>
            <a:ext cx="2208960" cy="21544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382" y="4601232"/>
            <a:ext cx="36099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4226382" y="4303986"/>
            <a:ext cx="67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Teste</a:t>
            </a:r>
            <a:endParaRPr lang="pt-BR" b="1" i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743844" y="851337"/>
            <a:ext cx="21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Classe especializada</a:t>
            </a:r>
            <a:endParaRPr lang="pt-BR" b="1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88065" y="85133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Classe base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48552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Herança</a:t>
            </a:r>
            <a:r>
              <a:rPr lang="en-US" dirty="0" smtClean="0"/>
              <a:t> - </a:t>
            </a:r>
            <a:r>
              <a:rPr lang="en-US" dirty="0" err="1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33926"/>
            <a:ext cx="10515600" cy="5443037"/>
          </a:xfrm>
        </p:spPr>
        <p:txBody>
          <a:bodyPr/>
          <a:lstStyle/>
          <a:p>
            <a:r>
              <a:rPr lang="pt-BR" sz="1600" dirty="0" smtClean="0"/>
              <a:t>Consumir </a:t>
            </a:r>
            <a:r>
              <a:rPr lang="pt-BR" sz="1600" dirty="0"/>
              <a:t>o comportamento de um método ou atributo da classe mãe</a:t>
            </a:r>
          </a:p>
          <a:p>
            <a:pPr lvl="1"/>
            <a:r>
              <a:rPr lang="pt-BR" sz="1200" dirty="0" smtClean="0"/>
              <a:t>Exemplo</a:t>
            </a:r>
            <a:r>
              <a:rPr lang="pt-BR" sz="1200" dirty="0"/>
              <a:t>: O gerente recebe uma bonificação adicional somada à bonificação padrão (da classe funcionário)</a:t>
            </a:r>
          </a:p>
          <a:p>
            <a:pPr lvl="1"/>
            <a:r>
              <a:rPr lang="pt-BR" sz="1200" dirty="0" smtClean="0"/>
              <a:t>Neste </a:t>
            </a:r>
            <a:r>
              <a:rPr lang="pt-BR" sz="1200" dirty="0"/>
              <a:t>caso, as mudanças no método base serão refletidas no método especializado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774913" y="3280271"/>
            <a:ext cx="2827540" cy="60016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BR" sz="1100" b="1" i="1" dirty="0" err="1" smtClean="0">
                <a:solidFill>
                  <a:schemeClr val="accent2">
                    <a:lumMod val="75000"/>
                  </a:schemeClr>
                </a:solidFill>
              </a:rPr>
              <a:t>super</a:t>
            </a:r>
            <a:endParaRPr lang="pt-BR" sz="11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sz="1100" i="1" dirty="0" smtClean="0">
                <a:solidFill>
                  <a:schemeClr val="accent2">
                    <a:lumMod val="75000"/>
                  </a:schemeClr>
                </a:solidFill>
              </a:rPr>
              <a:t>Para consumir atributos ou métodos conforme implementados na classe base</a:t>
            </a:r>
            <a:endParaRPr lang="pt-BR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520825" y="1597581"/>
            <a:ext cx="21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Classe especializada</a:t>
            </a:r>
            <a:endParaRPr lang="pt-BR" b="1" i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520824" y="4246182"/>
            <a:ext cx="67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Teste</a:t>
            </a:r>
            <a:endParaRPr lang="pt-BR" b="1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2063952"/>
            <a:ext cx="4619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de seta reta 5"/>
          <p:cNvCxnSpPr>
            <a:stCxn id="4" idx="1"/>
          </p:cNvCxnSpPr>
          <p:nvPr/>
        </p:nvCxnSpPr>
        <p:spPr>
          <a:xfrm flipH="1">
            <a:off x="4888833" y="3580353"/>
            <a:ext cx="3886080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4913" y="5923626"/>
            <a:ext cx="2827540" cy="43088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Se  o método base mudar, sua lógica será aplicada às classes que o herdarem</a:t>
            </a:r>
            <a:endParaRPr lang="pt-BR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4" y="4615514"/>
            <a:ext cx="39147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ector de seta reta 16"/>
          <p:cNvCxnSpPr>
            <a:stCxn id="16" idx="1"/>
          </p:cNvCxnSpPr>
          <p:nvPr/>
        </p:nvCxnSpPr>
        <p:spPr>
          <a:xfrm flipH="1">
            <a:off x="5435599" y="6139070"/>
            <a:ext cx="3339314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7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33926"/>
            <a:ext cx="10515600" cy="5443037"/>
          </a:xfrm>
        </p:spPr>
        <p:txBody>
          <a:bodyPr/>
          <a:lstStyle/>
          <a:p>
            <a:r>
              <a:rPr lang="pt-BR" dirty="0" smtClean="0"/>
              <a:t>Garantir a execução de diferentes referências de objetos</a:t>
            </a:r>
          </a:p>
          <a:p>
            <a:r>
              <a:rPr lang="pt-BR" dirty="0" smtClean="0"/>
              <a:t>Por exemplo, em uma cancela de pedágio são aceitos veículos. Assim, se a motocicleta for subclasse de veículo, será aceita no pedágio.</a:t>
            </a:r>
          </a:p>
          <a:p>
            <a:endParaRPr lang="pt-BR" dirty="0"/>
          </a:p>
          <a:p>
            <a:r>
              <a:rPr lang="pt-BR" dirty="0" smtClean="0"/>
              <a:t>Implementando:</a:t>
            </a:r>
          </a:p>
          <a:p>
            <a:pPr lvl="1"/>
            <a:r>
              <a:rPr lang="pt-BR" dirty="0" smtClean="0"/>
              <a:t>Criar uma classe Financeiro que recebe vários funcionários e retorno o total de bonificações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Polimorfismo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634" y="3710410"/>
            <a:ext cx="3286343" cy="298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95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Polimorfismo</a:t>
            </a:r>
            <a:r>
              <a:rPr lang="en-US" dirty="0" smtClean="0"/>
              <a:t>  - </a:t>
            </a:r>
            <a:r>
              <a:rPr lang="en-US" dirty="0" err="1" smtClean="0"/>
              <a:t>implementação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43" y="959166"/>
            <a:ext cx="4303220" cy="330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8948334" y="1561828"/>
            <a:ext cx="2827540" cy="76944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Recebe a classe base como parâmetro</a:t>
            </a:r>
          </a:p>
          <a:p>
            <a:r>
              <a:rPr lang="pt-BR" sz="1100" i="1" dirty="0" smtClean="0">
                <a:solidFill>
                  <a:schemeClr val="accent2">
                    <a:lumMod val="75000"/>
                  </a:schemeClr>
                </a:solidFill>
              </a:rPr>
              <a:t>Permite que as subclasses sejam processadas, desde que as assinaturas das classes sejam iguais.</a:t>
            </a:r>
            <a:endParaRPr lang="pt-BR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ector de seta reta 8"/>
          <p:cNvCxnSpPr>
            <a:stCxn id="8" idx="1"/>
          </p:cNvCxnSpPr>
          <p:nvPr/>
        </p:nvCxnSpPr>
        <p:spPr>
          <a:xfrm flipH="1" flipV="1">
            <a:off x="5062254" y="1861910"/>
            <a:ext cx="3886080" cy="8463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0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Polimorfismo</a:t>
            </a:r>
            <a:r>
              <a:rPr lang="en-US" dirty="0" smtClean="0"/>
              <a:t>  - </a:t>
            </a:r>
            <a:r>
              <a:rPr lang="en-US" dirty="0" err="1" smtClean="0"/>
              <a:t>implementação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837975" y="3399003"/>
            <a:ext cx="2827540" cy="43088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A forma do </a:t>
            </a:r>
            <a:r>
              <a:rPr lang="pt-BR" sz="1100" b="1" i="1" dirty="0" err="1" smtClean="0">
                <a:solidFill>
                  <a:schemeClr val="accent2">
                    <a:lumMod val="75000"/>
                  </a:schemeClr>
                </a:solidFill>
              </a:rPr>
              <a:t>cáculo</a:t>
            </a:r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 do bônus é diferente em cada objeto, por causa de sua especialização.</a:t>
            </a:r>
            <a:endParaRPr lang="pt-BR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2" y="1561828"/>
            <a:ext cx="6307138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ector de seta reta 8"/>
          <p:cNvCxnSpPr>
            <a:stCxn id="8" idx="1"/>
          </p:cNvCxnSpPr>
          <p:nvPr/>
        </p:nvCxnSpPr>
        <p:spPr>
          <a:xfrm flipH="1">
            <a:off x="3909849" y="3614447"/>
            <a:ext cx="4928126" cy="16927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8" idx="1"/>
          </p:cNvCxnSpPr>
          <p:nvPr/>
        </p:nvCxnSpPr>
        <p:spPr>
          <a:xfrm flipH="1">
            <a:off x="3909849" y="3614447"/>
            <a:ext cx="4928126" cy="75260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Atividade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A partir das classes do exemplo acima, implemente a classe diretor, cuja bonificação é (1,5% do salário) multiplicado pelo número de funcionários sob sua gestão</a:t>
            </a:r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Desenhe e implemente: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 smtClean="0"/>
              <a:t>O sistema de remessas da indústria Coisas &amp; Coisas possui um método que recebe vários e diferentes produtos e retorna a estimativa de custos de transporte  de acordo com o que foi recebido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 smtClean="0"/>
              <a:t>Todos os produtos tem atributos peso (massa do produto embalado em gramas),  volume  da embalagem (em cm3) e um preço de comercialização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 smtClean="0"/>
              <a:t>Todos os produtos tem um método que calcula frete  com base em: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pt-BR" dirty="0" smtClean="0"/>
              <a:t>R$ 0,80 por quilo de massa</a:t>
            </a:r>
          </a:p>
          <a:p>
            <a:pPr marL="1257300" lvl="2" indent="-342900">
              <a:buFont typeface="+mj-lt"/>
              <a:buAutoNum type="alphaLcParenR"/>
            </a:pPr>
            <a:r>
              <a:rPr lang="pt-BR" dirty="0" smtClean="0"/>
              <a:t>R$ 1,00 por metro cúbico de volume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 smtClean="0"/>
              <a:t>Produtos atuais: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pt-BR" dirty="0" err="1" smtClean="0"/>
              <a:t>MiniPC</a:t>
            </a:r>
            <a:r>
              <a:rPr lang="pt-BR" dirty="0" smtClean="0"/>
              <a:t> {peso: 500, volume: 200,preço: 5000}</a:t>
            </a:r>
          </a:p>
          <a:p>
            <a:pPr marL="1257300" lvl="2" indent="-342900">
              <a:buFont typeface="+mj-lt"/>
              <a:buAutoNum type="alphaLcParenR"/>
            </a:pPr>
            <a:r>
              <a:rPr lang="pt-BR" dirty="0" err="1" smtClean="0"/>
              <a:t>SoundBar</a:t>
            </a:r>
            <a:r>
              <a:rPr lang="pt-BR" dirty="0" smtClean="0"/>
              <a:t>{peso:670,volume: 8000</a:t>
            </a:r>
            <a:r>
              <a:rPr lang="pt-BR" dirty="0"/>
              <a:t>,preço: </a:t>
            </a:r>
            <a:r>
              <a:rPr lang="pt-BR" dirty="0" smtClean="0"/>
              <a:t>1800}</a:t>
            </a:r>
          </a:p>
          <a:p>
            <a:pPr marL="1257300" lvl="2" indent="-342900">
              <a:buFont typeface="+mj-lt"/>
              <a:buAutoNum type="alphaLcParenR"/>
            </a:pPr>
            <a:r>
              <a:rPr lang="pt-BR" dirty="0" err="1" smtClean="0"/>
              <a:t>SuperServidor</a:t>
            </a:r>
            <a:r>
              <a:rPr lang="pt-BR" dirty="0" smtClean="0"/>
              <a:t>{peso:3800,volume:120000</a:t>
            </a:r>
            <a:r>
              <a:rPr lang="pt-BR" dirty="0"/>
              <a:t>,preço: </a:t>
            </a:r>
            <a:r>
              <a:rPr lang="pt-BR" dirty="0" smtClean="0"/>
              <a:t>30000} Para este produto, o frete inclui uma  taxa de seguro equivalente a 30% do seu preço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 smtClean="0"/>
              <a:t>Implemente com o máximo de reaproveitamento de código</a:t>
            </a:r>
          </a:p>
          <a:p>
            <a:pPr marL="800100" lvl="1" indent="-342900">
              <a:buFont typeface="+mj-lt"/>
              <a:buAutoNum type="alphaLcParenR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8353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42" y="2513943"/>
            <a:ext cx="32670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Dependendo do grau de abstração da classe </a:t>
            </a:r>
            <a:r>
              <a:rPr lang="pt-BR" i="1" dirty="0" err="1" smtClean="0"/>
              <a:t>funcionario</a:t>
            </a:r>
            <a:r>
              <a:rPr lang="pt-BR" dirty="0" smtClean="0"/>
              <a:t>, pode ser necessário </a:t>
            </a:r>
            <a:r>
              <a:rPr lang="pt-BR" b="1" u="sng" dirty="0" smtClean="0"/>
              <a:t>evitar  a instanciação</a:t>
            </a:r>
            <a:r>
              <a:rPr lang="pt-BR" dirty="0" smtClean="0"/>
              <a:t> de um objeto a partir da classe </a:t>
            </a:r>
            <a:r>
              <a:rPr lang="pt-BR" i="1" dirty="0" err="1" smtClean="0"/>
              <a:t>funcionario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4" y="2513943"/>
            <a:ext cx="4619297" cy="357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96347" y="1794199"/>
            <a:ext cx="2827540" cy="43088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Objetos não podem ser instanciados a partir de classes abstratas</a:t>
            </a:r>
            <a:endParaRPr lang="pt-BR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998442" y="2513943"/>
            <a:ext cx="0" cy="351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10152993" y="2009642"/>
            <a:ext cx="709448" cy="1017337"/>
            <a:chOff x="10152993" y="2009642"/>
            <a:chExt cx="709448" cy="1017337"/>
          </a:xfrm>
        </p:grpSpPr>
        <p:cxnSp>
          <p:nvCxnSpPr>
            <p:cNvPr id="22" name="Conector de seta reta 21"/>
            <p:cNvCxnSpPr/>
            <p:nvPr/>
          </p:nvCxnSpPr>
          <p:spPr>
            <a:xfrm flipH="1">
              <a:off x="10152993" y="3026979"/>
              <a:ext cx="70944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V="1">
              <a:off x="10862441" y="2009642"/>
              <a:ext cx="0" cy="101733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H="1">
              <a:off x="10423887" y="2009642"/>
              <a:ext cx="438554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upo 1024"/>
          <p:cNvGrpSpPr/>
          <p:nvPr/>
        </p:nvGrpSpPr>
        <p:grpSpPr>
          <a:xfrm>
            <a:off x="2096814" y="2009642"/>
            <a:ext cx="5499533" cy="508668"/>
            <a:chOff x="2096814" y="2009642"/>
            <a:chExt cx="5499533" cy="508668"/>
          </a:xfrm>
        </p:grpSpPr>
        <p:cxnSp>
          <p:nvCxnSpPr>
            <p:cNvPr id="30" name="Conector reto 29"/>
            <p:cNvCxnSpPr>
              <a:stCxn id="5" idx="1"/>
            </p:cNvCxnSpPr>
            <p:nvPr/>
          </p:nvCxnSpPr>
          <p:spPr>
            <a:xfrm flipH="1" flipV="1">
              <a:off x="2096814" y="2009642"/>
              <a:ext cx="5499533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de seta reta 1023"/>
            <p:cNvCxnSpPr/>
            <p:nvPr/>
          </p:nvCxnSpPr>
          <p:spPr>
            <a:xfrm>
              <a:off x="2096814" y="2009642"/>
              <a:ext cx="0" cy="50866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CaixaDeTexto 1028"/>
          <p:cNvSpPr txBox="1"/>
          <p:nvPr/>
        </p:nvSpPr>
        <p:spPr>
          <a:xfrm>
            <a:off x="6195848" y="4301309"/>
            <a:ext cx="5659821" cy="156966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pt-BR" sz="2400" dirty="0"/>
              <a:t>As classes abstratas servem para criar uma interface que permita o uso </a:t>
            </a:r>
            <a:r>
              <a:rPr lang="pt-BR" sz="2400" dirty="0" err="1"/>
              <a:t>polimorfico</a:t>
            </a:r>
            <a:r>
              <a:rPr lang="pt-BR" sz="2400" dirty="0"/>
              <a:t>.</a:t>
            </a:r>
          </a:p>
          <a:p>
            <a:r>
              <a:rPr lang="pt-BR" sz="2400" dirty="0"/>
              <a:t>Assim, pode-se manter a estratégia Aberta a Extensão do SOLID.</a:t>
            </a:r>
          </a:p>
        </p:txBody>
      </p:sp>
    </p:spTree>
    <p:extLst>
      <p:ext uri="{BB962C8B-B14F-4D97-AF65-F5344CB8AC3E}">
        <p14:creationId xmlns:p14="http://schemas.microsoft.com/office/powerpoint/2010/main" val="4861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1762</Words>
  <Application>Microsoft Office PowerPoint</Application>
  <PresentationFormat>Personalizar</PresentationFormat>
  <Paragraphs>263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Padrões de Projetos</vt:lpstr>
      <vt:lpstr>Herança</vt:lpstr>
      <vt:lpstr>Herança - implementação</vt:lpstr>
      <vt:lpstr>Herança - implementação</vt:lpstr>
      <vt:lpstr>Polimorfismo</vt:lpstr>
      <vt:lpstr>Polimorfismo  - implementação</vt:lpstr>
      <vt:lpstr>Polimorfismo  - implementação</vt:lpstr>
      <vt:lpstr>Atividade</vt:lpstr>
      <vt:lpstr>Classes abstratas</vt:lpstr>
      <vt:lpstr>Métodos abstratos</vt:lpstr>
      <vt:lpstr>Atividade</vt:lpstr>
      <vt:lpstr>Interfaces</vt:lpstr>
      <vt:lpstr>Interfaces</vt:lpstr>
      <vt:lpstr>Factory method</vt:lpstr>
      <vt:lpstr>Factory method</vt:lpstr>
      <vt:lpstr>Factory method</vt:lpstr>
      <vt:lpstr>Abstract Factory</vt:lpstr>
      <vt:lpstr>Observer</vt:lpstr>
      <vt:lpstr>Observer</vt:lpstr>
      <vt:lpstr>Decorator</vt:lpstr>
      <vt:lpstr>Decorator</vt:lpstr>
      <vt:lpstr>Decorator - exemplo</vt:lpstr>
      <vt:lpstr>Decorator - exemplo</vt:lpstr>
      <vt:lpstr>Decorator - exemplo</vt:lpstr>
      <vt:lpstr>Decorator - 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Projetos</dc:title>
  <dc:creator>indt_hzjxjb3@outlook.com</dc:creator>
  <cp:lastModifiedBy>Convexa</cp:lastModifiedBy>
  <cp:revision>39</cp:revision>
  <dcterms:created xsi:type="dcterms:W3CDTF">2022-08-01T15:31:16Z</dcterms:created>
  <dcterms:modified xsi:type="dcterms:W3CDTF">2024-09-03T16:52:02Z</dcterms:modified>
</cp:coreProperties>
</file>