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68" r:id="rId2"/>
    <p:sldId id="261" r:id="rId3"/>
    <p:sldId id="263" r:id="rId4"/>
    <p:sldId id="262" r:id="rId5"/>
    <p:sldId id="260" r:id="rId6"/>
    <p:sldId id="269" r:id="rId7"/>
    <p:sldId id="259"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6/20/2023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6/20/2023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6/20/2023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6/20/2023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6/20/2023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B8D2D0-0F92-AC20-E659-500FD61741D6}"/>
              </a:ext>
            </a:extLst>
          </p:cNvPr>
          <p:cNvPicPr>
            <a:picLocks noChangeAspect="1"/>
          </p:cNvPicPr>
          <p:nvPr/>
        </p:nvPicPr>
        <p:blipFill>
          <a:blip r:embed="rId2"/>
          <a:stretch>
            <a:fillRect/>
          </a:stretch>
        </p:blipFill>
        <p:spPr>
          <a:xfrm>
            <a:off x="-174171" y="0"/>
            <a:ext cx="12540342" cy="6858000"/>
          </a:xfrm>
          <a:prstGeom prst="rect">
            <a:avLst/>
          </a:prstGeom>
        </p:spPr>
      </p:pic>
    </p:spTree>
    <p:extLst>
      <p:ext uri="{BB962C8B-B14F-4D97-AF65-F5344CB8AC3E}">
        <p14:creationId xmlns:p14="http://schemas.microsoft.com/office/powerpoint/2010/main" val="179567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27318B-738A-B12D-8014-3E4AA23CE480}"/>
              </a:ext>
            </a:extLst>
          </p:cNvPr>
          <p:cNvPicPr>
            <a:picLocks noChangeAspect="1"/>
          </p:cNvPicPr>
          <p:nvPr/>
        </p:nvPicPr>
        <p:blipFill>
          <a:blip r:embed="rId2"/>
          <a:stretch>
            <a:fillRect/>
          </a:stretch>
        </p:blipFill>
        <p:spPr>
          <a:xfrm>
            <a:off x="116732" y="2039704"/>
            <a:ext cx="6963747" cy="4639322"/>
          </a:xfrm>
          <a:prstGeom prst="rect">
            <a:avLst/>
          </a:prstGeom>
        </p:spPr>
      </p:pic>
      <p:sp>
        <p:nvSpPr>
          <p:cNvPr id="2" name="Title 1">
            <a:extLst>
              <a:ext uri="{FF2B5EF4-FFF2-40B4-BE49-F238E27FC236}">
                <a16:creationId xmlns:a16="http://schemas.microsoft.com/office/drawing/2014/main" id="{35AA3C40-FC19-4025-6BD1-0CEBB7D39DD6}"/>
              </a:ext>
            </a:extLst>
          </p:cNvPr>
          <p:cNvSpPr>
            <a:spLocks noGrp="1"/>
          </p:cNvSpPr>
          <p:nvPr>
            <p:ph type="title"/>
          </p:nvPr>
        </p:nvSpPr>
        <p:spPr>
          <a:xfrm>
            <a:off x="0" y="-603511"/>
            <a:ext cx="12192000" cy="3520440"/>
          </a:xfrm>
        </p:spPr>
        <p:txBody>
          <a:bodyPr/>
          <a:lstStyle/>
          <a:p>
            <a:pPr algn="ctr"/>
            <a:r>
              <a:rPr lang="en-US" dirty="0"/>
              <a:t>What is hacking?</a:t>
            </a:r>
            <a:br>
              <a:rPr lang="en-US" dirty="0"/>
            </a:br>
            <a:r>
              <a:rPr lang="en-US" sz="3600" dirty="0"/>
              <a:t>Hacking what?</a:t>
            </a:r>
            <a:endParaRPr lang="en-US" dirty="0"/>
          </a:p>
        </p:txBody>
      </p:sp>
      <p:sp>
        <p:nvSpPr>
          <p:cNvPr id="8" name="TextBox 7">
            <a:extLst>
              <a:ext uri="{FF2B5EF4-FFF2-40B4-BE49-F238E27FC236}">
                <a16:creationId xmlns:a16="http://schemas.microsoft.com/office/drawing/2014/main" id="{B1D262D5-EEBA-DA52-C833-8C83794840E6}"/>
              </a:ext>
            </a:extLst>
          </p:cNvPr>
          <p:cNvSpPr txBox="1"/>
          <p:nvPr/>
        </p:nvSpPr>
        <p:spPr>
          <a:xfrm>
            <a:off x="7227651" y="2169268"/>
            <a:ext cx="4847617" cy="3970318"/>
          </a:xfrm>
          <a:prstGeom prst="rect">
            <a:avLst/>
          </a:prstGeom>
          <a:noFill/>
        </p:spPr>
        <p:txBody>
          <a:bodyPr wrap="square" rtlCol="0">
            <a:spAutoFit/>
          </a:bodyPr>
          <a:lstStyle/>
          <a:p>
            <a:r>
              <a:rPr lang="en-US" dirty="0"/>
              <a:t>… the act of identifying any sort of weaknesses within a computer or network’s security system and then using that weakness to gain access to protected information …</a:t>
            </a:r>
          </a:p>
          <a:p>
            <a:endParaRPr lang="en-US" dirty="0"/>
          </a:p>
          <a:p>
            <a:r>
              <a:rPr lang="en-US" dirty="0"/>
              <a:t>May be done for legitimate reasons to locate flaws in a system</a:t>
            </a:r>
          </a:p>
          <a:p>
            <a:endParaRPr lang="en-US" dirty="0"/>
          </a:p>
          <a:p>
            <a:r>
              <a:rPr lang="en-US" dirty="0"/>
              <a:t>May be done to test skills: using a system as a complicated problem or puzzle</a:t>
            </a:r>
          </a:p>
          <a:p>
            <a:endParaRPr lang="en-US" dirty="0"/>
          </a:p>
          <a:p>
            <a:r>
              <a:rPr lang="en-US" dirty="0"/>
              <a:t>Maybe to steal information, financial gain, or to cripple a system</a:t>
            </a:r>
          </a:p>
        </p:txBody>
      </p:sp>
    </p:spTree>
    <p:extLst>
      <p:ext uri="{BB962C8B-B14F-4D97-AF65-F5344CB8AC3E}">
        <p14:creationId xmlns:p14="http://schemas.microsoft.com/office/powerpoint/2010/main" val="134380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6F44-E5A5-88BF-5C65-EA626D7089DB}"/>
              </a:ext>
            </a:extLst>
          </p:cNvPr>
          <p:cNvSpPr>
            <a:spLocks noGrp="1"/>
          </p:cNvSpPr>
          <p:nvPr>
            <p:ph type="title"/>
          </p:nvPr>
        </p:nvSpPr>
        <p:spPr/>
        <p:txBody>
          <a:bodyPr/>
          <a:lstStyle/>
          <a:p>
            <a:r>
              <a:rPr lang="en-US" b="1" dirty="0">
                <a:ea typeface="+mj-lt"/>
                <a:cs typeface="+mj-lt"/>
              </a:rPr>
              <a:t>Malware</a:t>
            </a:r>
            <a:endParaRPr lang="en-US" dirty="0"/>
          </a:p>
        </p:txBody>
      </p:sp>
      <p:sp>
        <p:nvSpPr>
          <p:cNvPr id="8" name="Text Placeholder 7">
            <a:extLst>
              <a:ext uri="{FF2B5EF4-FFF2-40B4-BE49-F238E27FC236}">
                <a16:creationId xmlns:a16="http://schemas.microsoft.com/office/drawing/2014/main" id="{381F4598-9799-106B-08ED-CEC373DF4420}"/>
              </a:ext>
            </a:extLst>
          </p:cNvPr>
          <p:cNvSpPr>
            <a:spLocks noGrp="1"/>
          </p:cNvSpPr>
          <p:nvPr>
            <p:ph type="body" idx="1"/>
          </p:nvPr>
        </p:nvSpPr>
        <p:spPr/>
        <p:txBody>
          <a:bodyPr/>
          <a:lstStyle/>
          <a:p>
            <a:r>
              <a:rPr lang="en-US" dirty="0"/>
              <a:t>Types of Malware</a:t>
            </a:r>
          </a:p>
        </p:txBody>
      </p:sp>
      <p:sp>
        <p:nvSpPr>
          <p:cNvPr id="10" name="Text Placeholder 9">
            <a:extLst>
              <a:ext uri="{FF2B5EF4-FFF2-40B4-BE49-F238E27FC236}">
                <a16:creationId xmlns:a16="http://schemas.microsoft.com/office/drawing/2014/main" id="{B427A9DE-CF64-5B19-3E3F-86B6B2F2F447}"/>
              </a:ext>
            </a:extLst>
          </p:cNvPr>
          <p:cNvSpPr>
            <a:spLocks noGrp="1"/>
          </p:cNvSpPr>
          <p:nvPr>
            <p:ph type="body" sz="quarter" idx="3"/>
          </p:nvPr>
        </p:nvSpPr>
        <p:spPr/>
        <p:txBody>
          <a:bodyPr/>
          <a:lstStyle/>
          <a:p>
            <a:pPr algn="ctr"/>
            <a:r>
              <a:rPr lang="en-US" dirty="0"/>
              <a:t>History of Malware</a:t>
            </a:r>
          </a:p>
        </p:txBody>
      </p:sp>
      <p:sp>
        <p:nvSpPr>
          <p:cNvPr id="12" name="Content Placeholder 11">
            <a:extLst>
              <a:ext uri="{FF2B5EF4-FFF2-40B4-BE49-F238E27FC236}">
                <a16:creationId xmlns:a16="http://schemas.microsoft.com/office/drawing/2014/main" id="{ABA85C48-43B4-8412-DF54-04DE4C56266B}"/>
              </a:ext>
            </a:extLst>
          </p:cNvPr>
          <p:cNvSpPr>
            <a:spLocks noGrp="1"/>
          </p:cNvSpPr>
          <p:nvPr>
            <p:ph sz="quarter" idx="4"/>
          </p:nvPr>
        </p:nvSpPr>
        <p:spPr>
          <a:xfrm>
            <a:off x="6455837" y="2688336"/>
            <a:ext cx="2285827" cy="3291840"/>
          </a:xfrm>
        </p:spPr>
        <p:txBody>
          <a:bodyPr>
            <a:normAutofit fontScale="70000" lnSpcReduction="20000"/>
          </a:bodyPr>
          <a:lstStyle/>
          <a:p>
            <a:r>
              <a:rPr lang="en-US" sz="2000" dirty="0"/>
              <a:t>1982 Elk Cloner</a:t>
            </a:r>
          </a:p>
          <a:p>
            <a:r>
              <a:rPr lang="en-US" sz="2000" dirty="0"/>
              <a:t>1988 Morris worm</a:t>
            </a:r>
          </a:p>
          <a:p>
            <a:r>
              <a:rPr lang="en-US" sz="2000" dirty="0"/>
              <a:t>1989 </a:t>
            </a:r>
            <a:r>
              <a:rPr lang="en-US" sz="2000" dirty="0" err="1"/>
              <a:t>Ghostballs</a:t>
            </a:r>
            <a:endParaRPr lang="en-US" sz="2000" dirty="0"/>
          </a:p>
          <a:p>
            <a:r>
              <a:rPr lang="en-US" sz="2000" dirty="0"/>
              <a:t>1995 Concept</a:t>
            </a:r>
          </a:p>
          <a:p>
            <a:r>
              <a:rPr lang="en-US" sz="2000" dirty="0"/>
              <a:t>1998 Back Orifice</a:t>
            </a:r>
          </a:p>
          <a:p>
            <a:r>
              <a:rPr lang="en-US" sz="2000" dirty="0"/>
              <a:t>1999 Melissa</a:t>
            </a:r>
          </a:p>
          <a:p>
            <a:r>
              <a:rPr lang="en-US" sz="2000" dirty="0"/>
              <a:t>2000 </a:t>
            </a:r>
            <a:r>
              <a:rPr lang="en-US" sz="2000" dirty="0" err="1"/>
              <a:t>IloveYou</a:t>
            </a:r>
            <a:endParaRPr lang="en-US" sz="2000" dirty="0"/>
          </a:p>
          <a:p>
            <a:r>
              <a:rPr lang="en-US" sz="2000" dirty="0"/>
              <a:t>2001 Code Red</a:t>
            </a:r>
          </a:p>
          <a:p>
            <a:r>
              <a:rPr lang="en-US" sz="2000" dirty="0"/>
              <a:t>2001 Code Red II</a:t>
            </a:r>
          </a:p>
          <a:p>
            <a:r>
              <a:rPr lang="en-US" sz="2000" dirty="0"/>
              <a:t>2001 </a:t>
            </a:r>
            <a:r>
              <a:rPr lang="en-US" sz="2000" dirty="0" err="1"/>
              <a:t>Nimda</a:t>
            </a:r>
            <a:endParaRPr lang="en-US" sz="2000" dirty="0"/>
          </a:p>
          <a:p>
            <a:r>
              <a:rPr lang="en-US" sz="2000" dirty="0"/>
              <a:t>2003 Slammer worm</a:t>
            </a:r>
          </a:p>
        </p:txBody>
      </p:sp>
      <p:sp>
        <p:nvSpPr>
          <p:cNvPr id="14" name="Content Placeholder 13">
            <a:extLst>
              <a:ext uri="{FF2B5EF4-FFF2-40B4-BE49-F238E27FC236}">
                <a16:creationId xmlns:a16="http://schemas.microsoft.com/office/drawing/2014/main" id="{9ABF7B23-E7DE-BFAC-4AF0-EC2C03F83885}"/>
              </a:ext>
            </a:extLst>
          </p:cNvPr>
          <p:cNvSpPr>
            <a:spLocks noGrp="1"/>
          </p:cNvSpPr>
          <p:nvPr>
            <p:ph sz="half" idx="2"/>
          </p:nvPr>
        </p:nvSpPr>
        <p:spPr>
          <a:xfrm>
            <a:off x="1792570" y="2688336"/>
            <a:ext cx="2285827" cy="3291840"/>
          </a:xfrm>
        </p:spPr>
        <p:txBody>
          <a:bodyPr>
            <a:noAutofit/>
          </a:bodyPr>
          <a:lstStyle/>
          <a:p>
            <a:r>
              <a:rPr lang="en-US" sz="1800" b="1" dirty="0"/>
              <a:t>Virus</a:t>
            </a:r>
          </a:p>
          <a:p>
            <a:r>
              <a:rPr lang="en-US" sz="1800" b="1" dirty="0"/>
              <a:t>Trojan horse</a:t>
            </a:r>
          </a:p>
          <a:p>
            <a:r>
              <a:rPr lang="en-US" sz="1800" b="1" dirty="0"/>
              <a:t>Worm</a:t>
            </a:r>
          </a:p>
          <a:p>
            <a:r>
              <a:rPr lang="en-US" sz="1800" b="1" dirty="0"/>
              <a:t>Logic bomb</a:t>
            </a:r>
          </a:p>
          <a:p>
            <a:r>
              <a:rPr lang="en-US" sz="1800" b="1" dirty="0"/>
              <a:t>Time bomb</a:t>
            </a:r>
          </a:p>
          <a:p>
            <a:r>
              <a:rPr lang="en-US" sz="1800" b="1" dirty="0"/>
              <a:t>Micro virus</a:t>
            </a:r>
          </a:p>
          <a:p>
            <a:r>
              <a:rPr lang="en-US" sz="1800" b="1" dirty="0"/>
              <a:t>Spyware</a:t>
            </a:r>
          </a:p>
          <a:p>
            <a:r>
              <a:rPr lang="en-US" sz="1800" b="1" dirty="0"/>
              <a:t>Zombie</a:t>
            </a:r>
          </a:p>
          <a:p>
            <a:r>
              <a:rPr lang="en-US" sz="1800" b="1" dirty="0"/>
              <a:t>Backdoor</a:t>
            </a:r>
            <a:endParaRPr lang="en-US" sz="1800" dirty="0"/>
          </a:p>
        </p:txBody>
      </p:sp>
      <p:sp>
        <p:nvSpPr>
          <p:cNvPr id="15" name="TextBox 14">
            <a:extLst>
              <a:ext uri="{FF2B5EF4-FFF2-40B4-BE49-F238E27FC236}">
                <a16:creationId xmlns:a16="http://schemas.microsoft.com/office/drawing/2014/main" id="{BA4F3346-015D-AF89-00AD-05612D3048C5}"/>
              </a:ext>
            </a:extLst>
          </p:cNvPr>
          <p:cNvSpPr txBox="1"/>
          <p:nvPr/>
        </p:nvSpPr>
        <p:spPr>
          <a:xfrm>
            <a:off x="4615133" y="550640"/>
            <a:ext cx="6907664" cy="1477328"/>
          </a:xfrm>
          <a:prstGeom prst="rect">
            <a:avLst/>
          </a:prstGeom>
          <a:noFill/>
        </p:spPr>
        <p:txBody>
          <a:bodyPr wrap="square" rtlCol="0">
            <a:spAutoFit/>
          </a:bodyPr>
          <a:lstStyle/>
          <a:p>
            <a:r>
              <a:rPr lang="en-US" dirty="0"/>
              <a:t>A program that is inserted into a system, usually covertly, with the intent of compromising the confidentiality, integrity, or availability of the victim’s data, applications, or operating system or of otherwise annoying or disrupting the victim. </a:t>
            </a:r>
          </a:p>
          <a:p>
            <a:endParaRPr lang="en-US" dirty="0"/>
          </a:p>
        </p:txBody>
      </p:sp>
      <p:sp>
        <p:nvSpPr>
          <p:cNvPr id="16" name="Content Placeholder 11">
            <a:extLst>
              <a:ext uri="{FF2B5EF4-FFF2-40B4-BE49-F238E27FC236}">
                <a16:creationId xmlns:a16="http://schemas.microsoft.com/office/drawing/2014/main" id="{6B715F81-DF45-9632-3BD9-F2D374A44F34}"/>
              </a:ext>
            </a:extLst>
          </p:cNvPr>
          <p:cNvSpPr txBox="1">
            <a:spLocks/>
          </p:cNvSpPr>
          <p:nvPr/>
        </p:nvSpPr>
        <p:spPr>
          <a:xfrm>
            <a:off x="8741664" y="2688336"/>
            <a:ext cx="2285827" cy="3291840"/>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2004 </a:t>
            </a:r>
            <a:r>
              <a:rPr lang="en-US" dirty="0" err="1"/>
              <a:t>MyDoom</a:t>
            </a:r>
            <a:r>
              <a:rPr lang="en-US" dirty="0"/>
              <a:t> worm</a:t>
            </a:r>
          </a:p>
          <a:p>
            <a:r>
              <a:rPr lang="en-US" dirty="0"/>
              <a:t>2004 </a:t>
            </a:r>
            <a:r>
              <a:rPr lang="en-US" dirty="0" err="1"/>
              <a:t>Bagle</a:t>
            </a:r>
            <a:r>
              <a:rPr lang="en-US" dirty="0"/>
              <a:t> worm</a:t>
            </a:r>
          </a:p>
          <a:p>
            <a:r>
              <a:rPr lang="en-US" dirty="0"/>
              <a:t>2007 Storm worm</a:t>
            </a:r>
          </a:p>
          <a:p>
            <a:r>
              <a:rPr lang="en-US" dirty="0"/>
              <a:t>2008 </a:t>
            </a:r>
            <a:r>
              <a:rPr lang="en-US" dirty="0" err="1"/>
              <a:t>Conficker</a:t>
            </a:r>
            <a:endParaRPr lang="en-US" dirty="0"/>
          </a:p>
          <a:p>
            <a:r>
              <a:rPr lang="en-US" dirty="0"/>
              <a:t>2010 Stuxnet worm</a:t>
            </a:r>
          </a:p>
          <a:p>
            <a:r>
              <a:rPr lang="en-US" dirty="0"/>
              <a:t>2011 </a:t>
            </a:r>
            <a:r>
              <a:rPr lang="en-US" dirty="0" err="1"/>
              <a:t>Duqu</a:t>
            </a:r>
            <a:endParaRPr lang="en-US" dirty="0"/>
          </a:p>
          <a:p>
            <a:r>
              <a:rPr lang="en-US" dirty="0"/>
              <a:t>2013 </a:t>
            </a:r>
            <a:r>
              <a:rPr lang="en-US" dirty="0" err="1"/>
              <a:t>CryptoLocker</a:t>
            </a:r>
            <a:endParaRPr lang="en-US" dirty="0"/>
          </a:p>
          <a:p>
            <a:r>
              <a:rPr lang="en-US" dirty="0"/>
              <a:t>2014 Regin</a:t>
            </a:r>
          </a:p>
          <a:p>
            <a:r>
              <a:rPr lang="en-US" dirty="0"/>
              <a:t>2016 Tiny banker trojan</a:t>
            </a:r>
          </a:p>
          <a:p>
            <a:r>
              <a:rPr lang="en-US" dirty="0"/>
              <a:t>2017 WannaCry</a:t>
            </a:r>
          </a:p>
        </p:txBody>
      </p:sp>
      <p:sp>
        <p:nvSpPr>
          <p:cNvPr id="18" name="TextBox 17">
            <a:extLst>
              <a:ext uri="{FF2B5EF4-FFF2-40B4-BE49-F238E27FC236}">
                <a16:creationId xmlns:a16="http://schemas.microsoft.com/office/drawing/2014/main" id="{DD2A8872-0C9A-F97C-D31C-1DABC93A3F2E}"/>
              </a:ext>
            </a:extLst>
          </p:cNvPr>
          <p:cNvSpPr txBox="1"/>
          <p:nvPr/>
        </p:nvSpPr>
        <p:spPr>
          <a:xfrm>
            <a:off x="0" y="6229348"/>
            <a:ext cx="12192000" cy="461665"/>
          </a:xfrm>
          <a:prstGeom prst="rect">
            <a:avLst/>
          </a:prstGeom>
          <a:solidFill>
            <a:schemeClr val="bg1">
              <a:lumMod val="85000"/>
            </a:schemeClr>
          </a:solidFill>
        </p:spPr>
        <p:txBody>
          <a:bodyPr wrap="square">
            <a:spAutoFit/>
          </a:bodyPr>
          <a:lstStyle/>
          <a:p>
            <a:pPr algn="ctr"/>
            <a:r>
              <a:rPr lang="en-US" sz="2400" dirty="0"/>
              <a:t>How do they spread? How to detect and remove them? </a:t>
            </a:r>
          </a:p>
        </p:txBody>
      </p:sp>
    </p:spTree>
    <p:extLst>
      <p:ext uri="{BB962C8B-B14F-4D97-AF65-F5344CB8AC3E}">
        <p14:creationId xmlns:p14="http://schemas.microsoft.com/office/powerpoint/2010/main" val="797241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B38DF-A54A-2C5C-5F7B-81EF4AC484B7}"/>
              </a:ext>
            </a:extLst>
          </p:cNvPr>
          <p:cNvSpPr>
            <a:spLocks noGrp="1"/>
          </p:cNvSpPr>
          <p:nvPr>
            <p:ph type="title"/>
          </p:nvPr>
        </p:nvSpPr>
        <p:spPr>
          <a:xfrm>
            <a:off x="8549640" y="685800"/>
            <a:ext cx="3200400" cy="640080"/>
          </a:xfrm>
        </p:spPr>
        <p:txBody>
          <a:bodyPr>
            <a:normAutofit/>
          </a:bodyPr>
          <a:lstStyle/>
          <a:p>
            <a:r>
              <a:rPr lang="en-US" dirty="0">
                <a:ea typeface="+mj-lt"/>
                <a:cs typeface="+mj-lt"/>
              </a:rPr>
              <a:t>Mitigation</a:t>
            </a:r>
            <a:endParaRPr lang="en-US" dirty="0"/>
          </a:p>
        </p:txBody>
      </p:sp>
      <p:sp>
        <p:nvSpPr>
          <p:cNvPr id="3" name="Content Placeholder 2">
            <a:extLst>
              <a:ext uri="{FF2B5EF4-FFF2-40B4-BE49-F238E27FC236}">
                <a16:creationId xmlns:a16="http://schemas.microsoft.com/office/drawing/2014/main" id="{4FC4E09A-4AFA-9D7A-8C9F-C2096A3682B5}"/>
              </a:ext>
            </a:extLst>
          </p:cNvPr>
          <p:cNvSpPr>
            <a:spLocks noGrp="1"/>
          </p:cNvSpPr>
          <p:nvPr>
            <p:ph idx="1"/>
          </p:nvPr>
        </p:nvSpPr>
        <p:spPr>
          <a:xfrm>
            <a:off x="838200" y="1587939"/>
            <a:ext cx="6711696" cy="2543402"/>
          </a:xfrm>
        </p:spPr>
        <p:txBody>
          <a:bodyPr vert="horz" lIns="91440" tIns="45720" rIns="91440" bIns="45720" rtlCol="0" anchor="t">
            <a:normAutofit lnSpcReduction="10000"/>
          </a:bodyPr>
          <a:lstStyle/>
          <a:p>
            <a:r>
              <a:rPr lang="en-US" dirty="0"/>
              <a:t>Hijack someone else’s web site session</a:t>
            </a:r>
          </a:p>
          <a:p>
            <a:r>
              <a:rPr lang="en-US" dirty="0"/>
              <a:t>Vulnerability created by not encrypting the returned session id (cookie)</a:t>
            </a:r>
          </a:p>
          <a:p>
            <a:endParaRPr lang="en-US" dirty="0"/>
          </a:p>
          <a:p>
            <a:r>
              <a:rPr lang="en-US" dirty="0"/>
              <a:t>Additional types of session attacks</a:t>
            </a:r>
          </a:p>
          <a:p>
            <a:pPr lvl="1"/>
            <a:r>
              <a:rPr lang="en-US" dirty="0"/>
              <a:t>Clickjacking</a:t>
            </a:r>
          </a:p>
          <a:p>
            <a:pPr lvl="1"/>
            <a:r>
              <a:rPr lang="en-US" dirty="0"/>
              <a:t>Session fixation</a:t>
            </a:r>
          </a:p>
          <a:p>
            <a:endParaRPr lang="en-US" dirty="0"/>
          </a:p>
        </p:txBody>
      </p:sp>
      <p:sp>
        <p:nvSpPr>
          <p:cNvPr id="4" name="Text Placeholder 3">
            <a:extLst>
              <a:ext uri="{FF2B5EF4-FFF2-40B4-BE49-F238E27FC236}">
                <a16:creationId xmlns:a16="http://schemas.microsoft.com/office/drawing/2014/main" id="{B941ED71-3ACF-0F52-44CA-68F02ACD5F55}"/>
              </a:ext>
            </a:extLst>
          </p:cNvPr>
          <p:cNvSpPr>
            <a:spLocks noGrp="1"/>
          </p:cNvSpPr>
          <p:nvPr>
            <p:ph type="body" sz="half" idx="2"/>
          </p:nvPr>
        </p:nvSpPr>
        <p:spPr>
          <a:xfrm>
            <a:off x="8549640" y="1325880"/>
            <a:ext cx="3200400" cy="3291840"/>
          </a:xfrm>
        </p:spPr>
        <p:txBody>
          <a:bodyPr vert="horz" lIns="91440" tIns="45720" rIns="91440" bIns="45720" rtlCol="0" anchor="t">
            <a:normAutofit/>
          </a:bodyPr>
          <a:lstStyle/>
          <a:p>
            <a:r>
              <a:rPr lang="en-US" sz="1800" dirty="0"/>
              <a:t>Secure networks</a:t>
            </a:r>
          </a:p>
          <a:p>
            <a:pPr marL="285750" indent="-285750">
              <a:buFont typeface="Arial" panose="020B0604020202020204" pitchFamily="34" charset="0"/>
              <a:buChar char="•"/>
            </a:pPr>
            <a:r>
              <a:rPr lang="en-US" dirty="0"/>
              <a:t>Reduces threats</a:t>
            </a:r>
          </a:p>
          <a:p>
            <a:pPr marL="285750" indent="-285750">
              <a:buFont typeface="Arial" panose="020B0604020202020204" pitchFamily="34" charset="0"/>
              <a:buChar char="•"/>
            </a:pPr>
            <a:r>
              <a:rPr lang="en-US" dirty="0"/>
              <a:t>Still can have a valid user performing this attack</a:t>
            </a:r>
          </a:p>
          <a:p>
            <a:r>
              <a:rPr lang="en-US" sz="1800" dirty="0"/>
              <a:t>VPN to a secure network</a:t>
            </a:r>
          </a:p>
          <a:p>
            <a:r>
              <a:rPr lang="en-US" sz="1800" dirty="0"/>
              <a:t>Avoid login to web sites without secure sessions</a:t>
            </a:r>
          </a:p>
        </p:txBody>
      </p:sp>
      <p:sp>
        <p:nvSpPr>
          <p:cNvPr id="6" name="Text Placeholder 2">
            <a:extLst>
              <a:ext uri="{FF2B5EF4-FFF2-40B4-BE49-F238E27FC236}">
                <a16:creationId xmlns:a16="http://schemas.microsoft.com/office/drawing/2014/main" id="{F52BB6C5-AAC4-CE02-AC60-84D46116F101}"/>
              </a:ext>
            </a:extLst>
          </p:cNvPr>
          <p:cNvSpPr txBox="1">
            <a:spLocks/>
          </p:cNvSpPr>
          <p:nvPr/>
        </p:nvSpPr>
        <p:spPr>
          <a:xfrm>
            <a:off x="1066800" y="462946"/>
            <a:ext cx="6023277" cy="64008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r">
              <a:buNone/>
            </a:pPr>
            <a:r>
              <a:rPr lang="en-US" dirty="0">
                <a:solidFill>
                  <a:schemeClr val="bg1"/>
                </a:solidFill>
                <a:ea typeface="+mn-lt"/>
                <a:cs typeface="+mn-lt"/>
              </a:rPr>
              <a:t>Session Hijacking</a:t>
            </a:r>
            <a:endParaRPr lang="en-US" dirty="0">
              <a:solidFill>
                <a:schemeClr val="bg1"/>
              </a:solidFill>
            </a:endParaRPr>
          </a:p>
        </p:txBody>
      </p:sp>
      <p:pic>
        <p:nvPicPr>
          <p:cNvPr id="5" name="Picture 4" descr="SessionDiagram">
            <a:extLst>
              <a:ext uri="{FF2B5EF4-FFF2-40B4-BE49-F238E27FC236}">
                <a16:creationId xmlns:a16="http://schemas.microsoft.com/office/drawing/2014/main" id="{F1AE5309-7E24-3658-D873-639379926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0" y="4851192"/>
            <a:ext cx="7172325" cy="16287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74B0A1D-9E8F-5857-9735-6821071E99E1}"/>
              </a:ext>
            </a:extLst>
          </p:cNvPr>
          <p:cNvPicPr>
            <a:picLocks noChangeAspect="1"/>
          </p:cNvPicPr>
          <p:nvPr/>
        </p:nvPicPr>
        <p:blipFill rotWithShape="1">
          <a:blip r:embed="rId3"/>
          <a:srcRect l="12725" t="12179" b="7376"/>
          <a:stretch/>
        </p:blipFill>
        <p:spPr>
          <a:xfrm>
            <a:off x="7549896" y="4131341"/>
            <a:ext cx="4642104" cy="2726659"/>
          </a:xfrm>
          <a:prstGeom prst="rect">
            <a:avLst/>
          </a:prstGeom>
        </p:spPr>
      </p:pic>
    </p:spTree>
    <p:extLst>
      <p:ext uri="{BB962C8B-B14F-4D97-AF65-F5344CB8AC3E}">
        <p14:creationId xmlns:p14="http://schemas.microsoft.com/office/powerpoint/2010/main" val="3251652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81AC6-C4CF-3BCF-58A6-C0864DC1B4F1}"/>
              </a:ext>
            </a:extLst>
          </p:cNvPr>
          <p:cNvSpPr>
            <a:spLocks noGrp="1"/>
          </p:cNvSpPr>
          <p:nvPr>
            <p:ph type="title"/>
          </p:nvPr>
        </p:nvSpPr>
        <p:spPr/>
        <p:txBody>
          <a:bodyPr/>
          <a:lstStyle/>
          <a:p>
            <a:r>
              <a:rPr lang="en-US" dirty="0"/>
              <a:t>SQL injection</a:t>
            </a:r>
          </a:p>
        </p:txBody>
      </p:sp>
      <p:sp>
        <p:nvSpPr>
          <p:cNvPr id="3" name="Content Placeholder 2">
            <a:extLst>
              <a:ext uri="{FF2B5EF4-FFF2-40B4-BE49-F238E27FC236}">
                <a16:creationId xmlns:a16="http://schemas.microsoft.com/office/drawing/2014/main" id="{0CFD3996-AA38-1FB4-9ABA-382C8BBF8924}"/>
              </a:ext>
            </a:extLst>
          </p:cNvPr>
          <p:cNvSpPr>
            <a:spLocks noGrp="1"/>
          </p:cNvSpPr>
          <p:nvPr>
            <p:ph idx="1"/>
          </p:nvPr>
        </p:nvSpPr>
        <p:spPr/>
        <p:txBody>
          <a:bodyPr vert="horz" lIns="91440" tIns="45720" rIns="91440" bIns="45720" rtlCol="0" anchor="t">
            <a:normAutofit/>
          </a:bodyPr>
          <a:lstStyle/>
          <a:p>
            <a:pPr marL="0" indent="0">
              <a:buNone/>
            </a:pPr>
            <a:r>
              <a:rPr lang="en-US" u="sng" dirty="0">
                <a:ea typeface="+mn-lt"/>
                <a:cs typeface="+mn-lt"/>
              </a:rPr>
              <a:t>SQL Basics </a:t>
            </a:r>
            <a:r>
              <a:rPr lang="en-US" dirty="0">
                <a:ea typeface="+mn-lt"/>
                <a:cs typeface="+mn-lt"/>
              </a:rPr>
              <a:t>: Select, command used to retrieve data from a database or table </a:t>
            </a:r>
            <a:endParaRPr lang="en-US" dirty="0">
              <a:latin typeface="Bookman Old Style" panose="02050604050505020204" pitchFamily="18" charset="0"/>
              <a:ea typeface="+mn-lt"/>
              <a:cs typeface="+mn-lt"/>
            </a:endParaRPr>
          </a:p>
          <a:p>
            <a:pPr marL="0" indent="0">
              <a:buNone/>
            </a:pPr>
            <a:r>
              <a:rPr lang="en-US" dirty="0">
                <a:latin typeface="Bookman Old Style" panose="02050604050505020204" pitchFamily="18" charset="0"/>
                <a:ea typeface="+mn-lt"/>
                <a:cs typeface="+mn-lt"/>
              </a:rPr>
              <a:t>	</a:t>
            </a:r>
            <a:r>
              <a:rPr lang="en-US" dirty="0">
                <a:highlight>
                  <a:srgbClr val="FFFF00"/>
                </a:highlight>
                <a:latin typeface="Bookman Old Style" panose="02050604050505020204" pitchFamily="18" charset="0"/>
                <a:ea typeface="+mn-lt"/>
                <a:cs typeface="+mn-lt"/>
              </a:rPr>
              <a:t>SELECT * FROM customers WHERE zip = `15902`; </a:t>
            </a:r>
          </a:p>
          <a:p>
            <a:pPr marL="0" indent="0">
              <a:buNone/>
            </a:pPr>
            <a:r>
              <a:rPr lang="en-US" dirty="0">
                <a:ea typeface="+mn-lt"/>
                <a:cs typeface="+mn-lt"/>
              </a:rPr>
              <a:t>Output might contain information like ID, Name, Address, City, State, Zip</a:t>
            </a:r>
            <a:endParaRPr lang="en-US" dirty="0"/>
          </a:p>
        </p:txBody>
      </p:sp>
      <p:sp>
        <p:nvSpPr>
          <p:cNvPr id="4" name="TextBox 3">
            <a:extLst>
              <a:ext uri="{FF2B5EF4-FFF2-40B4-BE49-F238E27FC236}">
                <a16:creationId xmlns:a16="http://schemas.microsoft.com/office/drawing/2014/main" id="{B421BA51-7168-916F-83A7-1C432760ED1E}"/>
              </a:ext>
            </a:extLst>
          </p:cNvPr>
          <p:cNvSpPr txBox="1"/>
          <p:nvPr/>
        </p:nvSpPr>
        <p:spPr>
          <a:xfrm>
            <a:off x="0" y="6232582"/>
            <a:ext cx="12192000" cy="461665"/>
          </a:xfrm>
          <a:prstGeom prst="rect">
            <a:avLst/>
          </a:prstGeom>
          <a:solidFill>
            <a:schemeClr val="bg1">
              <a:lumMod val="75000"/>
            </a:schemeClr>
          </a:solidFill>
        </p:spPr>
        <p:txBody>
          <a:bodyPr wrap="square" rtlCol="0">
            <a:spAutoFit/>
          </a:bodyPr>
          <a:lstStyle/>
          <a:p>
            <a:pPr algn="ctr"/>
            <a:r>
              <a:rPr lang="en-US" sz="2400" dirty="0"/>
              <a:t>http://bobby-tables.com</a:t>
            </a:r>
          </a:p>
        </p:txBody>
      </p:sp>
      <p:pic>
        <p:nvPicPr>
          <p:cNvPr id="6" name="Picture 5">
            <a:extLst>
              <a:ext uri="{FF2B5EF4-FFF2-40B4-BE49-F238E27FC236}">
                <a16:creationId xmlns:a16="http://schemas.microsoft.com/office/drawing/2014/main" id="{0A8DB355-AA5C-347C-B85A-CDAE2AAA8607}"/>
              </a:ext>
            </a:extLst>
          </p:cNvPr>
          <p:cNvPicPr>
            <a:picLocks noChangeAspect="1"/>
          </p:cNvPicPr>
          <p:nvPr/>
        </p:nvPicPr>
        <p:blipFill>
          <a:blip r:embed="rId2"/>
          <a:stretch>
            <a:fillRect/>
          </a:stretch>
        </p:blipFill>
        <p:spPr>
          <a:xfrm>
            <a:off x="1505851" y="3613907"/>
            <a:ext cx="8869013" cy="2305372"/>
          </a:xfrm>
          <a:prstGeom prst="rect">
            <a:avLst/>
          </a:prstGeom>
          <a:ln w="25400">
            <a:solidFill>
              <a:srgbClr val="FFFF00"/>
            </a:solidFill>
          </a:ln>
        </p:spPr>
      </p:pic>
      <p:sp>
        <p:nvSpPr>
          <p:cNvPr id="7" name="TextBox 6">
            <a:extLst>
              <a:ext uri="{FF2B5EF4-FFF2-40B4-BE49-F238E27FC236}">
                <a16:creationId xmlns:a16="http://schemas.microsoft.com/office/drawing/2014/main" id="{2D549F1F-B096-4A33-8325-AC55833E386F}"/>
              </a:ext>
            </a:extLst>
          </p:cNvPr>
          <p:cNvSpPr txBox="1"/>
          <p:nvPr/>
        </p:nvSpPr>
        <p:spPr>
          <a:xfrm>
            <a:off x="5103779" y="331290"/>
            <a:ext cx="6493368" cy="1754326"/>
          </a:xfrm>
          <a:prstGeom prst="rect">
            <a:avLst/>
          </a:prstGeom>
          <a:noFill/>
        </p:spPr>
        <p:txBody>
          <a:bodyPr wrap="square" rtlCol="0">
            <a:spAutoFit/>
          </a:bodyPr>
          <a:lstStyle/>
          <a:p>
            <a:pPr marL="0" indent="0">
              <a:buNone/>
            </a:pPr>
            <a:r>
              <a:rPr lang="en-US" dirty="0"/>
              <a:t>‘inject’ SQL code or commands into user input fields to manipulate a SQL database</a:t>
            </a:r>
          </a:p>
          <a:p>
            <a:pPr marL="0" indent="0">
              <a:buNone/>
            </a:pPr>
            <a:endParaRPr lang="en-US" dirty="0"/>
          </a:p>
          <a:p>
            <a:pPr lvl="2">
              <a:buNone/>
            </a:pPr>
            <a:r>
              <a:rPr lang="en-US" dirty="0">
                <a:highlight>
                  <a:srgbClr val="C0C0C0"/>
                </a:highlight>
              </a:rPr>
              <a:t>The database may output information or possibly add or remove information, if successful …</a:t>
            </a:r>
            <a:endParaRPr lang="en-US" dirty="0">
              <a:highlight>
                <a:srgbClr val="C0C0C0"/>
              </a:highlight>
              <a:ea typeface="+mn-lt"/>
              <a:cs typeface="+mn-lt"/>
            </a:endParaRPr>
          </a:p>
          <a:p>
            <a:endParaRPr lang="en-US" dirty="0"/>
          </a:p>
        </p:txBody>
      </p:sp>
    </p:spTree>
    <p:extLst>
      <p:ext uri="{BB962C8B-B14F-4D97-AF65-F5344CB8AC3E}">
        <p14:creationId xmlns:p14="http://schemas.microsoft.com/office/powerpoint/2010/main" val="160435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6F44-E5A5-88BF-5C65-EA626D7089DB}"/>
              </a:ext>
            </a:extLst>
          </p:cNvPr>
          <p:cNvSpPr>
            <a:spLocks noGrp="1"/>
          </p:cNvSpPr>
          <p:nvPr>
            <p:ph type="title"/>
          </p:nvPr>
        </p:nvSpPr>
        <p:spPr/>
        <p:txBody>
          <a:bodyPr/>
          <a:lstStyle/>
          <a:p>
            <a:r>
              <a:rPr lang="en-US" b="1" dirty="0">
                <a:ea typeface="+mj-lt"/>
                <a:cs typeface="+mj-lt"/>
              </a:rPr>
              <a:t>Recognizing and reporting phishing emails</a:t>
            </a:r>
            <a:endParaRPr lang="en-US" dirty="0"/>
          </a:p>
        </p:txBody>
      </p:sp>
      <p:sp>
        <p:nvSpPr>
          <p:cNvPr id="3" name="Text Placeholder 2">
            <a:extLst>
              <a:ext uri="{FF2B5EF4-FFF2-40B4-BE49-F238E27FC236}">
                <a16:creationId xmlns:a16="http://schemas.microsoft.com/office/drawing/2014/main" id="{D4F7351C-E6D4-4CAF-6A9B-ACAD81F133CB}"/>
              </a:ext>
            </a:extLst>
          </p:cNvPr>
          <p:cNvSpPr>
            <a:spLocks noGrp="1"/>
          </p:cNvSpPr>
          <p:nvPr>
            <p:ph type="body" idx="1"/>
          </p:nvPr>
        </p:nvSpPr>
        <p:spPr>
          <a:xfrm>
            <a:off x="-1751" y="2048256"/>
            <a:ext cx="7461292" cy="640080"/>
          </a:xfrm>
        </p:spPr>
        <p:txBody>
          <a:bodyPr>
            <a:normAutofit fontScale="77500" lnSpcReduction="20000"/>
          </a:bodyPr>
          <a:lstStyle/>
          <a:p>
            <a:r>
              <a:rPr lang="en-US" b="0" dirty="0">
                <a:ea typeface="+mn-lt"/>
                <a:cs typeface="+mn-lt"/>
              </a:rPr>
              <a:t> </a:t>
            </a:r>
            <a:r>
              <a:rPr lang="en-US" b="0" u="sng" dirty="0">
                <a:ea typeface="+mn-lt"/>
                <a:cs typeface="+mn-lt"/>
              </a:rPr>
              <a:t>30% of small businesses consider phishing to be top cybersecurity concern</a:t>
            </a:r>
            <a:endParaRPr lang="en-US" dirty="0"/>
          </a:p>
        </p:txBody>
      </p:sp>
      <p:sp>
        <p:nvSpPr>
          <p:cNvPr id="4" name="Content Placeholder 3">
            <a:extLst>
              <a:ext uri="{FF2B5EF4-FFF2-40B4-BE49-F238E27FC236}">
                <a16:creationId xmlns:a16="http://schemas.microsoft.com/office/drawing/2014/main" id="{D8EE90C7-D071-A9D1-A682-D676ABB9BBEE}"/>
              </a:ext>
            </a:extLst>
          </p:cNvPr>
          <p:cNvSpPr>
            <a:spLocks noGrp="1"/>
          </p:cNvSpPr>
          <p:nvPr>
            <p:ph sz="half" idx="2"/>
          </p:nvPr>
        </p:nvSpPr>
        <p:spPr>
          <a:xfrm>
            <a:off x="1297" y="2743200"/>
            <a:ext cx="6357706" cy="3291840"/>
          </a:xfrm>
        </p:spPr>
        <p:txBody>
          <a:bodyPr vert="horz" lIns="91440" tIns="45720" rIns="91440" bIns="45720" rtlCol="0" anchor="t">
            <a:noAutofit/>
          </a:bodyPr>
          <a:lstStyle/>
          <a:p>
            <a:r>
              <a:rPr lang="en-US" sz="1400" b="1" dirty="0">
                <a:ea typeface="+mn-lt"/>
                <a:cs typeface="+mn-lt"/>
              </a:rPr>
              <a:t>Reward or free gift message : </a:t>
            </a:r>
            <a:r>
              <a:rPr lang="en-US" sz="1400" dirty="0">
                <a:ea typeface="+mn-lt"/>
                <a:cs typeface="+mn-lt"/>
              </a:rPr>
              <a:t>Free things are enticing, but they can also be dangerous. If you get an email saying you won a free TV or “click here to enter a prize drawing,” be on high alert! Hackers are trying to bait you into clicking a malicious link. </a:t>
            </a:r>
            <a:endParaRPr lang="en-US" sz="1400"/>
          </a:p>
          <a:p>
            <a:pPr>
              <a:buClr>
                <a:srgbClr val="9E3611"/>
              </a:buClr>
            </a:pPr>
            <a:r>
              <a:rPr lang="en-US" sz="1400" b="1" dirty="0">
                <a:ea typeface="+mn-lt"/>
                <a:cs typeface="+mn-lt"/>
              </a:rPr>
              <a:t>Login or password message : </a:t>
            </a:r>
            <a:r>
              <a:rPr lang="en-US" sz="1400" dirty="0">
                <a:ea typeface="+mn-lt"/>
                <a:cs typeface="+mn-lt"/>
              </a:rPr>
              <a:t>Another type of phishing email asks you to verify your account by logging into a (fake) webpage or updating your credentials. These emails can collect your username and password, giving a hacker instant access to your account. </a:t>
            </a:r>
            <a:endParaRPr lang="en-US" sz="1400"/>
          </a:p>
          <a:p>
            <a:pPr>
              <a:buClr>
                <a:srgbClr val="9E3611"/>
              </a:buClr>
            </a:pPr>
            <a:r>
              <a:rPr lang="en-US" sz="1400" b="1" dirty="0">
                <a:ea typeface="+mn-lt"/>
                <a:cs typeface="+mn-lt"/>
              </a:rPr>
              <a:t>Urgent message : </a:t>
            </a:r>
            <a:r>
              <a:rPr lang="en-US" sz="1400" dirty="0">
                <a:ea typeface="+mn-lt"/>
                <a:cs typeface="+mn-lt"/>
              </a:rPr>
              <a:t>An urgent phishing email is designed to get you to act fast. It might tell you that your account was hacked or will be deactivated — click here to restore it! Fear makes people do things without thinking, so slow down! </a:t>
            </a:r>
            <a:endParaRPr lang="en-US" sz="1400"/>
          </a:p>
          <a:p>
            <a:pPr>
              <a:buClr>
                <a:srgbClr val="9E3611"/>
              </a:buClr>
            </a:pPr>
            <a:r>
              <a:rPr lang="en-US" sz="1400" b="1" dirty="0">
                <a:ea typeface="+mn-lt"/>
                <a:cs typeface="+mn-lt"/>
              </a:rPr>
              <a:t>Internal messages : </a:t>
            </a:r>
            <a:r>
              <a:rPr lang="en-US" sz="1400" dirty="0">
                <a:ea typeface="+mn-lt"/>
                <a:cs typeface="+mn-lt"/>
              </a:rPr>
              <a:t>Hackers will try to impersonate people at your company, such as someone in the HR department, IT department or even a coworker. An internal message phishing email might ask you to click on a link to read and sign a policy, read a document about a company-wide update or even hand over sensitive information. </a:t>
            </a:r>
            <a:endParaRPr lang="en-US" sz="1400" dirty="0"/>
          </a:p>
        </p:txBody>
      </p:sp>
      <p:sp>
        <p:nvSpPr>
          <p:cNvPr id="5" name="Text Placeholder 4">
            <a:extLst>
              <a:ext uri="{FF2B5EF4-FFF2-40B4-BE49-F238E27FC236}">
                <a16:creationId xmlns:a16="http://schemas.microsoft.com/office/drawing/2014/main" id="{2F359164-5554-5540-0D86-75CD6F81031A}"/>
              </a:ext>
            </a:extLst>
          </p:cNvPr>
          <p:cNvSpPr>
            <a:spLocks noGrp="1"/>
          </p:cNvSpPr>
          <p:nvPr>
            <p:ph type="body" sz="quarter" idx="3"/>
          </p:nvPr>
        </p:nvSpPr>
        <p:spPr>
          <a:xfrm>
            <a:off x="7432776" y="2048256"/>
            <a:ext cx="4754880" cy="640080"/>
          </a:xfrm>
        </p:spPr>
        <p:txBody>
          <a:bodyPr>
            <a:normAutofit fontScale="77500" lnSpcReduction="20000"/>
          </a:bodyPr>
          <a:lstStyle/>
          <a:p>
            <a:r>
              <a:rPr lang="en-US" b="0" dirty="0">
                <a:ea typeface="+mn-lt"/>
                <a:cs typeface="+mn-lt"/>
              </a:rPr>
              <a:t>stop and think before clicking on a link or attachment in a message and know how to spot the red flags</a:t>
            </a:r>
            <a:endParaRPr lang="en-US" dirty="0"/>
          </a:p>
        </p:txBody>
      </p:sp>
      <p:sp>
        <p:nvSpPr>
          <p:cNvPr id="6" name="Content Placeholder 5">
            <a:extLst>
              <a:ext uri="{FF2B5EF4-FFF2-40B4-BE49-F238E27FC236}">
                <a16:creationId xmlns:a16="http://schemas.microsoft.com/office/drawing/2014/main" id="{A1934C49-7DD8-8F64-2991-6AA0AE9932A9}"/>
              </a:ext>
            </a:extLst>
          </p:cNvPr>
          <p:cNvSpPr>
            <a:spLocks noGrp="1"/>
          </p:cNvSpPr>
          <p:nvPr>
            <p:ph sz="quarter" idx="4"/>
          </p:nvPr>
        </p:nvSpPr>
        <p:spPr>
          <a:xfrm>
            <a:off x="6443051" y="2690649"/>
            <a:ext cx="4754880" cy="4167701"/>
          </a:xfr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Autofit/>
          </a:bodyPr>
          <a:lstStyle/>
          <a:p>
            <a:r>
              <a:rPr lang="en-US" sz="1600" dirty="0">
                <a:ea typeface="+mn-lt"/>
                <a:cs typeface="+mn-lt"/>
              </a:rPr>
              <a:t>Only 60% of adults could define what “phishing” is. (Google)</a:t>
            </a:r>
            <a:endParaRPr lang="en-US" sz="1600" dirty="0"/>
          </a:p>
          <a:p>
            <a:pPr>
              <a:buClr>
                <a:srgbClr val="9E3611"/>
              </a:buClr>
            </a:pPr>
            <a:r>
              <a:rPr lang="en-US" sz="1600" dirty="0">
                <a:ea typeface="+mn-lt"/>
                <a:cs typeface="+mn-lt"/>
              </a:rPr>
              <a:t>Nearly 3 out of 4 companies experienced a phishing attack in 2020 (</a:t>
            </a:r>
            <a:r>
              <a:rPr lang="en-US" sz="1600" dirty="0" err="1">
                <a:ea typeface="+mn-lt"/>
                <a:cs typeface="+mn-lt"/>
              </a:rPr>
              <a:t>Symantecs</a:t>
            </a:r>
            <a:r>
              <a:rPr lang="en-US" sz="1600" dirty="0">
                <a:ea typeface="+mn-lt"/>
                <a:cs typeface="+mn-lt"/>
              </a:rPr>
              <a:t>).</a:t>
            </a:r>
            <a:endParaRPr lang="en-US" sz="1600" dirty="0"/>
          </a:p>
          <a:p>
            <a:pPr>
              <a:buClr>
                <a:srgbClr val="9E3611"/>
              </a:buClr>
            </a:pPr>
            <a:r>
              <a:rPr lang="en-US" sz="1600" dirty="0">
                <a:ea typeface="+mn-lt"/>
                <a:cs typeface="+mn-lt"/>
              </a:rPr>
              <a:t>72% of respondents reported that they checked to see whether messages were legitimate (i.e., phishing or a scam) compared to 10% who reported not doing so. (NCA)</a:t>
            </a:r>
            <a:endParaRPr lang="en-US" sz="1600" dirty="0"/>
          </a:p>
          <a:p>
            <a:pPr>
              <a:buClr>
                <a:srgbClr val="9E3611"/>
              </a:buClr>
            </a:pPr>
            <a:r>
              <a:rPr lang="en-US" sz="1600" dirty="0">
                <a:ea typeface="+mn-lt"/>
                <a:cs typeface="+mn-lt"/>
              </a:rPr>
              <a:t>Nearly half of the participants (48%) reported phishing emails to the sender (e.g., the real person the cyber-criminal tried to impersonate by sending the phishing email). (NCA)</a:t>
            </a:r>
          </a:p>
          <a:p>
            <a:pPr>
              <a:buClr>
                <a:srgbClr val="9E3611"/>
              </a:buClr>
            </a:pPr>
            <a:r>
              <a:rPr lang="en-US" sz="1600" dirty="0">
                <a:ea typeface="+mn-lt"/>
                <a:cs typeface="+mn-lt"/>
              </a:rPr>
              <a:t>42% of the participants said they used the reporting capability on a platform (e.g., Gmail) “very often” or “always”. (NCA)</a:t>
            </a:r>
            <a:endParaRPr lang="en-US" sz="1600"/>
          </a:p>
        </p:txBody>
      </p:sp>
    </p:spTree>
    <p:extLst>
      <p:ext uri="{BB962C8B-B14F-4D97-AF65-F5344CB8AC3E}">
        <p14:creationId xmlns:p14="http://schemas.microsoft.com/office/powerpoint/2010/main" val="66812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E739621-97C3-4F18-9E47-F783474A3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974" y="6237"/>
            <a:ext cx="10473447" cy="6782285"/>
          </a:xfrm>
          <a:prstGeom prst="rect">
            <a:avLst/>
          </a:prstGeom>
        </p:spPr>
      </p:pic>
      <p:sp>
        <p:nvSpPr>
          <p:cNvPr id="2" name="Title 1">
            <a:extLst>
              <a:ext uri="{FF2B5EF4-FFF2-40B4-BE49-F238E27FC236}">
                <a16:creationId xmlns:a16="http://schemas.microsoft.com/office/drawing/2014/main" id="{AB836274-EEFE-E437-D866-E2A892AE734F}"/>
              </a:ext>
            </a:extLst>
          </p:cNvPr>
          <p:cNvSpPr>
            <a:spLocks noGrp="1"/>
          </p:cNvSpPr>
          <p:nvPr>
            <p:ph type="title"/>
          </p:nvPr>
        </p:nvSpPr>
        <p:spPr>
          <a:xfrm>
            <a:off x="174905" y="888330"/>
            <a:ext cx="2111097" cy="3085419"/>
          </a:xfrm>
        </p:spPr>
        <p:txBody>
          <a:bodyPr>
            <a:normAutofit/>
          </a:bodyPr>
          <a:lstStyle/>
          <a:p>
            <a:r>
              <a:rPr lang="en-US" dirty="0">
                <a:ea typeface="+mj-lt"/>
                <a:cs typeface="+mj-lt"/>
              </a:rPr>
              <a:t>Denial of Service (DOS)</a:t>
            </a:r>
            <a:endParaRPr lang="en-US" dirty="0"/>
          </a:p>
        </p:txBody>
      </p:sp>
    </p:spTree>
    <p:extLst>
      <p:ext uri="{BB962C8B-B14F-4D97-AF65-F5344CB8AC3E}">
        <p14:creationId xmlns:p14="http://schemas.microsoft.com/office/powerpoint/2010/main" val="959869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27AF-4F55-5BFC-5C5B-390AE4B0F8F0}"/>
              </a:ext>
            </a:extLst>
          </p:cNvPr>
          <p:cNvSpPr>
            <a:spLocks noGrp="1"/>
          </p:cNvSpPr>
          <p:nvPr>
            <p:ph type="title"/>
          </p:nvPr>
        </p:nvSpPr>
        <p:spPr>
          <a:xfrm>
            <a:off x="1933" y="-531021"/>
            <a:ext cx="9281160" cy="3520440"/>
          </a:xfrm>
        </p:spPr>
        <p:txBody>
          <a:bodyPr/>
          <a:lstStyle/>
          <a:p>
            <a:r>
              <a:rPr lang="en-US" dirty="0"/>
              <a:t>Reasons for Hacking...</a:t>
            </a:r>
          </a:p>
        </p:txBody>
      </p:sp>
      <p:sp>
        <p:nvSpPr>
          <p:cNvPr id="3" name="Text Placeholder 2">
            <a:extLst>
              <a:ext uri="{FF2B5EF4-FFF2-40B4-BE49-F238E27FC236}">
                <a16:creationId xmlns:a16="http://schemas.microsoft.com/office/drawing/2014/main" id="{CBD12D34-CE15-4950-470D-222B30B3020D}"/>
              </a:ext>
            </a:extLst>
          </p:cNvPr>
          <p:cNvSpPr>
            <a:spLocks noGrp="1"/>
          </p:cNvSpPr>
          <p:nvPr>
            <p:ph type="body" idx="1"/>
          </p:nvPr>
        </p:nvSpPr>
        <p:spPr>
          <a:xfrm>
            <a:off x="0" y="6443932"/>
            <a:ext cx="12190541" cy="399468"/>
          </a:xfrm>
        </p:spPr>
        <p:txBody>
          <a:bodyPr/>
          <a:lstStyle/>
          <a:p>
            <a:pPr algn="ctr"/>
            <a:r>
              <a:rPr lang="en-US" b="1" i="0" dirty="0">
                <a:solidFill>
                  <a:srgbClr val="374151"/>
                </a:solidFill>
                <a:effectLst/>
                <a:latin typeface="Söhne"/>
              </a:rPr>
              <a:t>"ethical" hackers use their skills to identify vulnerabilities and help organizations improve their security</a:t>
            </a:r>
            <a:endParaRPr lang="en-US" b="1" dirty="0"/>
          </a:p>
        </p:txBody>
      </p:sp>
      <p:sp>
        <p:nvSpPr>
          <p:cNvPr id="5" name="Text Placeholder 2">
            <a:extLst>
              <a:ext uri="{FF2B5EF4-FFF2-40B4-BE49-F238E27FC236}">
                <a16:creationId xmlns:a16="http://schemas.microsoft.com/office/drawing/2014/main" id="{17F99812-E493-6CDD-C952-60ED05E0A2B8}"/>
              </a:ext>
            </a:extLst>
          </p:cNvPr>
          <p:cNvSpPr txBox="1">
            <a:spLocks/>
          </p:cNvSpPr>
          <p:nvPr/>
        </p:nvSpPr>
        <p:spPr>
          <a:xfrm>
            <a:off x="-1752" y="1511855"/>
            <a:ext cx="12102079" cy="7427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9pPr>
          </a:lstStyle>
          <a:p>
            <a:pPr algn="l"/>
            <a:r>
              <a:rPr lang="en-US" sz="1800" b="0" i="0" dirty="0">
                <a:solidFill>
                  <a:srgbClr val="374151"/>
                </a:solidFill>
                <a:effectLst/>
                <a:highlight>
                  <a:srgbClr val="FFFF00"/>
                </a:highlight>
                <a:latin typeface="Söhne"/>
              </a:rPr>
              <a:t>Financial Gain:</a:t>
            </a:r>
            <a:r>
              <a:rPr lang="en-US" sz="1800" b="0" i="0" dirty="0">
                <a:solidFill>
                  <a:srgbClr val="374151"/>
                </a:solidFill>
                <a:effectLst/>
                <a:latin typeface="Söhne"/>
              </a:rPr>
              <a:t> One of the primary motivations for hacking is financial gain. Hackers may attempt to infiltrate systems to steal sensitive information, such as credit card details, bank account information, or personal data. This stolen information can then be sold on the black market or used for fraudulent activities, leading to financial profits for the hackers.</a:t>
            </a:r>
          </a:p>
        </p:txBody>
      </p:sp>
      <p:sp>
        <p:nvSpPr>
          <p:cNvPr id="6" name="Text Placeholder 2">
            <a:extLst>
              <a:ext uri="{FF2B5EF4-FFF2-40B4-BE49-F238E27FC236}">
                <a16:creationId xmlns:a16="http://schemas.microsoft.com/office/drawing/2014/main" id="{DF495311-56FE-67E4-787A-4135FFC9CD9A}"/>
              </a:ext>
            </a:extLst>
          </p:cNvPr>
          <p:cNvSpPr txBox="1">
            <a:spLocks/>
          </p:cNvSpPr>
          <p:nvPr/>
        </p:nvSpPr>
        <p:spPr>
          <a:xfrm>
            <a:off x="1915064" y="2240858"/>
            <a:ext cx="10185263" cy="847151"/>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9pPr>
          </a:lstStyle>
          <a:p>
            <a:pPr algn="l"/>
            <a:r>
              <a:rPr lang="en-US" sz="1800" b="0" i="0" dirty="0">
                <a:solidFill>
                  <a:srgbClr val="374151"/>
                </a:solidFill>
                <a:effectLst/>
                <a:highlight>
                  <a:srgbClr val="FFFF00"/>
                </a:highlight>
                <a:latin typeface="Söhne"/>
              </a:rPr>
              <a:t>Espionage and Intelligence Gathering:</a:t>
            </a:r>
            <a:r>
              <a:rPr lang="en-US" sz="1800" b="0" i="0" dirty="0">
                <a:solidFill>
                  <a:srgbClr val="374151"/>
                </a:solidFill>
                <a:effectLst/>
                <a:latin typeface="Söhne"/>
              </a:rPr>
              <a:t> Nation-states, intelligence agencies, or corporate rivals may engage in hacking activities to gather sensitive information for strategic, political, or economic purposes. They may target government organizations, corporations or even individuals to obtain classified data</a:t>
            </a:r>
            <a:r>
              <a:rPr lang="en-US" sz="1800" dirty="0">
                <a:solidFill>
                  <a:srgbClr val="374151"/>
                </a:solidFill>
                <a:latin typeface="Söhne"/>
              </a:rPr>
              <a:t> </a:t>
            </a:r>
            <a:r>
              <a:rPr lang="en-US" sz="1800" b="0" i="0" dirty="0">
                <a:solidFill>
                  <a:srgbClr val="374151"/>
                </a:solidFill>
                <a:effectLst/>
                <a:latin typeface="Söhne"/>
              </a:rPr>
              <a:t>or trade secrets.</a:t>
            </a:r>
          </a:p>
        </p:txBody>
      </p:sp>
      <p:sp>
        <p:nvSpPr>
          <p:cNvPr id="7" name="Text Placeholder 2">
            <a:extLst>
              <a:ext uri="{FF2B5EF4-FFF2-40B4-BE49-F238E27FC236}">
                <a16:creationId xmlns:a16="http://schemas.microsoft.com/office/drawing/2014/main" id="{03136AAE-D646-991D-1451-037B156D2BC3}"/>
              </a:ext>
            </a:extLst>
          </p:cNvPr>
          <p:cNvSpPr txBox="1">
            <a:spLocks/>
          </p:cNvSpPr>
          <p:nvPr/>
        </p:nvSpPr>
        <p:spPr>
          <a:xfrm>
            <a:off x="1084395" y="3105403"/>
            <a:ext cx="11015932" cy="842405"/>
          </a:xfrm>
          <a:prstGeom prst="rect">
            <a:avLst/>
          </a:prstGeom>
        </p:spPr>
        <p:style>
          <a:lnRef idx="3">
            <a:schemeClr val="lt1"/>
          </a:lnRef>
          <a:fillRef idx="1">
            <a:schemeClr val="dk1"/>
          </a:fillRef>
          <a:effectRef idx="1">
            <a:schemeClr val="dk1"/>
          </a:effectRef>
          <a:fontRef idx="minor">
            <a:schemeClr val="lt1"/>
          </a:fontRef>
        </p:style>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9pPr>
          </a:lstStyle>
          <a:p>
            <a:pPr algn="l"/>
            <a:r>
              <a:rPr lang="en-US" sz="1800" b="0" i="0" dirty="0">
                <a:solidFill>
                  <a:srgbClr val="374151"/>
                </a:solidFill>
                <a:effectLst/>
                <a:highlight>
                  <a:srgbClr val="FFFF00"/>
                </a:highlight>
                <a:latin typeface="Söhne"/>
              </a:rPr>
              <a:t>Activism and Hacktivism:</a:t>
            </a:r>
            <a:r>
              <a:rPr lang="en-US" sz="1800" b="0" i="0" dirty="0">
                <a:solidFill>
                  <a:srgbClr val="374151"/>
                </a:solidFill>
                <a:effectLst/>
                <a:latin typeface="Söhne"/>
              </a:rPr>
              <a:t> </a:t>
            </a:r>
            <a:r>
              <a:rPr lang="en-US" sz="1800" b="0" i="0" dirty="0">
                <a:solidFill>
                  <a:schemeClr val="accent5">
                    <a:lumMod val="60000"/>
                    <a:lumOff val="40000"/>
                  </a:schemeClr>
                </a:solidFill>
                <a:effectLst/>
                <a:latin typeface="Söhne"/>
              </a:rPr>
              <a:t>Some hackers engage in hacking as a means of expressing their political or social beliefs. Hacktivists often target organizations or individuals they perceive as unethical or corrupt. They may deface websites, leak sensitive information, or disrupt services to raise awareness about certain causes or to promote their ideology.</a:t>
            </a:r>
          </a:p>
        </p:txBody>
      </p:sp>
      <p:sp>
        <p:nvSpPr>
          <p:cNvPr id="8" name="Text Placeholder 2">
            <a:extLst>
              <a:ext uri="{FF2B5EF4-FFF2-40B4-BE49-F238E27FC236}">
                <a16:creationId xmlns:a16="http://schemas.microsoft.com/office/drawing/2014/main" id="{4041F134-73A7-4FA4-6CAB-5A2970B45495}"/>
              </a:ext>
            </a:extLst>
          </p:cNvPr>
          <p:cNvSpPr txBox="1">
            <a:spLocks/>
          </p:cNvSpPr>
          <p:nvPr/>
        </p:nvSpPr>
        <p:spPr>
          <a:xfrm>
            <a:off x="603850" y="3869197"/>
            <a:ext cx="11559070" cy="64008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9pPr>
          </a:lstStyle>
          <a:p>
            <a:pPr algn="l"/>
            <a:r>
              <a:rPr lang="en-US" sz="1800" b="0" i="0" dirty="0">
                <a:solidFill>
                  <a:srgbClr val="374151"/>
                </a:solidFill>
                <a:effectLst/>
                <a:highlight>
                  <a:srgbClr val="FFFF00"/>
                </a:highlight>
                <a:latin typeface="Söhne"/>
              </a:rPr>
              <a:t>Personal Challenge and Curiosity:</a:t>
            </a:r>
            <a:r>
              <a:rPr lang="en-US" sz="1800" b="0" i="0" dirty="0">
                <a:solidFill>
                  <a:srgbClr val="374151"/>
                </a:solidFill>
                <a:effectLst/>
                <a:latin typeface="Söhne"/>
              </a:rPr>
              <a:t> Certain individuals are motivated by the technical challenge and intellectual curiosity associated with hacking. They may attempt to break into systems to test their skills, explore the vulnerabilities of computer networks, or push the boundaries of what is possible.</a:t>
            </a:r>
          </a:p>
        </p:txBody>
      </p:sp>
      <p:sp>
        <p:nvSpPr>
          <p:cNvPr id="9" name="Text Placeholder 2">
            <a:extLst>
              <a:ext uri="{FF2B5EF4-FFF2-40B4-BE49-F238E27FC236}">
                <a16:creationId xmlns:a16="http://schemas.microsoft.com/office/drawing/2014/main" id="{0BC42627-7A65-06FB-53A7-F4E3A0182AF0}"/>
              </a:ext>
            </a:extLst>
          </p:cNvPr>
          <p:cNvSpPr txBox="1">
            <a:spLocks/>
          </p:cNvSpPr>
          <p:nvPr/>
        </p:nvSpPr>
        <p:spPr>
          <a:xfrm>
            <a:off x="340154" y="4706065"/>
            <a:ext cx="11821483" cy="761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fontScale="62500" lnSpcReduction="2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9pPr>
          </a:lstStyle>
          <a:p>
            <a:pPr algn="l"/>
            <a:r>
              <a:rPr lang="en-US" sz="2900" b="0" i="0" dirty="0">
                <a:effectLst/>
                <a:highlight>
                  <a:srgbClr val="FFFF00"/>
                </a:highlight>
                <a:latin typeface="Söhne"/>
              </a:rPr>
              <a:t>Revenge and Vendettas:</a:t>
            </a:r>
            <a:r>
              <a:rPr lang="en-US" sz="2900" b="0" i="0" dirty="0">
                <a:effectLst/>
                <a:latin typeface="Söhne"/>
              </a:rPr>
              <a:t> In some cases, individuals may resort to hacking as a form of revenge or personal vendetta against someone or an organization they perceive as having wronged them. This can involve unauthorized access to systems, leaking private information, or causing damage to their target's digital infrastructure.</a:t>
            </a:r>
          </a:p>
          <a:p>
            <a:pPr marL="342900" indent="-342900">
              <a:buClr>
                <a:srgbClr val="9E3611"/>
              </a:buClr>
              <a:buFont typeface="Wingdings"/>
              <a:buChar char="q"/>
            </a:pPr>
            <a:endParaRPr lang="en-US" dirty="0"/>
          </a:p>
        </p:txBody>
      </p:sp>
      <p:sp>
        <p:nvSpPr>
          <p:cNvPr id="10" name="Text Placeholder 2">
            <a:extLst>
              <a:ext uri="{FF2B5EF4-FFF2-40B4-BE49-F238E27FC236}">
                <a16:creationId xmlns:a16="http://schemas.microsoft.com/office/drawing/2014/main" id="{A777700E-85D1-F31F-7FBD-1AC2F6A6CE9D}"/>
              </a:ext>
            </a:extLst>
          </p:cNvPr>
          <p:cNvSpPr txBox="1">
            <a:spLocks/>
          </p:cNvSpPr>
          <p:nvPr/>
        </p:nvSpPr>
        <p:spPr>
          <a:xfrm>
            <a:off x="-86263" y="5467667"/>
            <a:ext cx="12274176" cy="64008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9pPr>
          </a:lstStyle>
          <a:p>
            <a:pPr algn="l"/>
            <a:r>
              <a:rPr lang="en-US" sz="1800" b="0" i="0" dirty="0">
                <a:effectLst/>
                <a:highlight>
                  <a:srgbClr val="FFFF00"/>
                </a:highlight>
                <a:latin typeface="Söhne"/>
              </a:rPr>
              <a:t>Cyber Warfare and State-Sponsored Attacks:</a:t>
            </a:r>
            <a:r>
              <a:rPr lang="en-US" sz="1800" b="0" i="0" dirty="0">
                <a:effectLst/>
                <a:latin typeface="Söhne"/>
              </a:rPr>
              <a:t> State-sponsored hacking activities are carried out by governments or state-affiliated groups with the aim of disrupting or sabotaging other countries' critical infrastructure, defense systems, or communication networks. Cyber warfare can involve hacking into military systems, power grids, or financial institutions.</a:t>
            </a:r>
          </a:p>
        </p:txBody>
      </p:sp>
    </p:spTree>
    <p:extLst>
      <p:ext uri="{BB962C8B-B14F-4D97-AF65-F5344CB8AC3E}">
        <p14:creationId xmlns:p14="http://schemas.microsoft.com/office/powerpoint/2010/main" val="2194079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151</TotalTime>
  <Words>1081</Words>
  <Application>Microsoft Office PowerPoint</Application>
  <PresentationFormat>Widescreen</PresentationFormat>
  <Paragraphs>85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Bookman Old Style</vt:lpstr>
      <vt:lpstr>Rockwell</vt:lpstr>
      <vt:lpstr>Rockwell Condensed</vt:lpstr>
      <vt:lpstr>Söhne</vt:lpstr>
      <vt:lpstr>Wingdings</vt:lpstr>
      <vt:lpstr>Wood Type</vt:lpstr>
      <vt:lpstr>PowerPoint Presentation</vt:lpstr>
      <vt:lpstr>What is hacking? Hacking what?</vt:lpstr>
      <vt:lpstr>Malware</vt:lpstr>
      <vt:lpstr>Mitigation</vt:lpstr>
      <vt:lpstr>SQL injection</vt:lpstr>
      <vt:lpstr>Recognizing and reporting phishing emails</vt:lpstr>
      <vt:lpstr>Denial of Service (DOS)</vt:lpstr>
      <vt:lpstr>Reasons for Hacking...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Greg</cp:lastModifiedBy>
  <cp:revision>471</cp:revision>
  <dcterms:created xsi:type="dcterms:W3CDTF">2022-10-26T00:36:19Z</dcterms:created>
  <dcterms:modified xsi:type="dcterms:W3CDTF">2023-06-21T04:53:14Z</dcterms:modified>
</cp:coreProperties>
</file>