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1" r:id="rId6"/>
    <p:sldId id="260" r:id="rId7"/>
    <p:sldId id="262" r:id="rId8"/>
    <p:sldId id="263" r:id="rId9"/>
    <p:sldId id="272" r:id="rId10"/>
    <p:sldId id="264" r:id="rId11"/>
    <p:sldId id="265" r:id="rId12"/>
    <p:sldId id="266" r:id="rId13"/>
    <p:sldId id="273" r:id="rId14"/>
    <p:sldId id="267" r:id="rId15"/>
    <p:sldId id="269" r:id="rId16"/>
    <p:sldId id="268"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5" d="100"/>
          <a:sy n="65" d="100"/>
        </p:scale>
        <p:origin x="7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199017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974312-6224-4E05-BC8F-FA4F74461FF7}"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54112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41121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93643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002047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623362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934222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532195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070775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50458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89206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74312-6224-4E05-BC8F-FA4F74461FF7}"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361785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74312-6224-4E05-BC8F-FA4F74461FF7}" type="datetimeFigureOut">
              <a:rPr lang="en-US" smtClean="0"/>
              <a:t>12/18/2018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19234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285509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187707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4637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974312-6224-4E05-BC8F-FA4F74461FF7}"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576742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974312-6224-4E05-BC8F-FA4F74461FF7}" type="datetimeFigureOut">
              <a:rPr lang="en-US" smtClean="0"/>
              <a:t>12/18/2018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37F39E6-6818-4600-9703-A4CBDA5DC4D3}" type="slidenum">
              <a:rPr lang="en-US" smtClean="0"/>
              <a:t>‹#›</a:t>
            </a:fld>
            <a:endParaRPr lang="en-US"/>
          </a:p>
        </p:txBody>
      </p:sp>
    </p:spTree>
    <p:extLst>
      <p:ext uri="{BB962C8B-B14F-4D97-AF65-F5344CB8AC3E}">
        <p14:creationId xmlns:p14="http://schemas.microsoft.com/office/powerpoint/2010/main" val="2112795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3">
            <a:extLst>
              <a:ext uri="{FF2B5EF4-FFF2-40B4-BE49-F238E27FC236}">
                <a16:creationId xmlns:a16="http://schemas.microsoft.com/office/drawing/2014/main" id="{D430D4B1-AA01-4B1F-8235-C7C6D0F1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F2ED7-0DB7-418A-A509-27D7EC727FFB}"/>
              </a:ext>
            </a:extLst>
          </p:cNvPr>
          <p:cNvSpPr>
            <a:spLocks noGrp="1"/>
          </p:cNvSpPr>
          <p:nvPr>
            <p:ph type="ctrTitle"/>
          </p:nvPr>
        </p:nvSpPr>
        <p:spPr>
          <a:xfrm>
            <a:off x="5939870" y="1807259"/>
            <a:ext cx="5604429" cy="1621508"/>
          </a:xfrm>
        </p:spPr>
        <p:txBody>
          <a:bodyPr>
            <a:normAutofit/>
          </a:bodyPr>
          <a:lstStyle/>
          <a:p>
            <a:r>
              <a:rPr lang="en-US" sz="6600">
                <a:solidFill>
                  <a:srgbClr val="EBEBEB"/>
                </a:solidFill>
              </a:rPr>
              <a:t>Opioid Crisis</a:t>
            </a:r>
          </a:p>
        </p:txBody>
      </p:sp>
      <p:sp>
        <p:nvSpPr>
          <p:cNvPr id="3" name="Subtitle 2">
            <a:extLst>
              <a:ext uri="{FF2B5EF4-FFF2-40B4-BE49-F238E27FC236}">
                <a16:creationId xmlns:a16="http://schemas.microsoft.com/office/drawing/2014/main" id="{9166FCCF-5FBF-4676-9482-BE0DEAFA47B7}"/>
              </a:ext>
            </a:extLst>
          </p:cNvPr>
          <p:cNvSpPr>
            <a:spLocks noGrp="1"/>
          </p:cNvSpPr>
          <p:nvPr>
            <p:ph type="subTitle" idx="1"/>
          </p:nvPr>
        </p:nvSpPr>
        <p:spPr>
          <a:xfrm>
            <a:off x="5939871" y="4588329"/>
            <a:ext cx="5604429" cy="1621508"/>
          </a:xfrm>
        </p:spPr>
        <p:txBody>
          <a:bodyPr>
            <a:normAutofit/>
          </a:bodyPr>
          <a:lstStyle/>
          <a:p>
            <a:r>
              <a:rPr lang="en-US" sz="1800">
                <a:solidFill>
                  <a:schemeClr val="tx2">
                    <a:lumMod val="40000"/>
                    <a:lumOff val="60000"/>
                  </a:schemeClr>
                </a:solidFill>
              </a:rPr>
              <a:t>Presented by </a:t>
            </a:r>
            <a:r>
              <a:rPr lang="en-US" sz="1800" b="1">
                <a:solidFill>
                  <a:schemeClr val="tx2">
                    <a:lumMod val="40000"/>
                    <a:lumOff val="60000"/>
                  </a:schemeClr>
                </a:solidFill>
              </a:rPr>
              <a:t>The Data Slackers</a:t>
            </a:r>
          </a:p>
          <a:p>
            <a:r>
              <a:rPr lang="en-US" sz="1800">
                <a:solidFill>
                  <a:schemeClr val="tx2">
                    <a:lumMod val="40000"/>
                    <a:lumOff val="60000"/>
                  </a:schemeClr>
                </a:solidFill>
              </a:rPr>
              <a:t>(Greg Poppe, Mark Flynn, Vannia Hernandez, Deep Sran) </a:t>
            </a:r>
          </a:p>
        </p:txBody>
      </p:sp>
      <p:sp>
        <p:nvSpPr>
          <p:cNvPr id="33" name="Freeform 36">
            <a:extLst>
              <a:ext uri="{FF2B5EF4-FFF2-40B4-BE49-F238E27FC236}">
                <a16:creationId xmlns:a16="http://schemas.microsoft.com/office/drawing/2014/main" id="{3354DFA6-6453-4DEA-B13E-C2A4D4570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20355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4" name="Freeform: Shape 27">
            <a:extLst>
              <a:ext uri="{FF2B5EF4-FFF2-40B4-BE49-F238E27FC236}">
                <a16:creationId xmlns:a16="http://schemas.microsoft.com/office/drawing/2014/main" id="{585ADACC-B978-41CD-812C-38B46FD27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49823" cy="6858000"/>
          </a:xfrm>
          <a:custGeom>
            <a:avLst/>
            <a:gdLst>
              <a:gd name="connsiteX0" fmla="*/ 4205108 w 5549823"/>
              <a:gd name="connsiteY0" fmla="*/ 0 h 6858000"/>
              <a:gd name="connsiteX1" fmla="*/ 5548646 w 5549823"/>
              <a:gd name="connsiteY1" fmla="*/ 0 h 6858000"/>
              <a:gd name="connsiteX2" fmla="*/ 5523601 w 5549823"/>
              <a:gd name="connsiteY2" fmla="*/ 155676 h 6858000"/>
              <a:gd name="connsiteX3" fmla="*/ 5499732 w 5549823"/>
              <a:gd name="connsiteY3" fmla="*/ 310667 h 6858000"/>
              <a:gd name="connsiteX4" fmla="*/ 5476368 w 5549823"/>
              <a:gd name="connsiteY4" fmla="*/ 466344 h 6858000"/>
              <a:gd name="connsiteX5" fmla="*/ 5456365 w 5549823"/>
              <a:gd name="connsiteY5" fmla="*/ 622706 h 6858000"/>
              <a:gd name="connsiteX6" fmla="*/ 5436194 w 5549823"/>
              <a:gd name="connsiteY6" fmla="*/ 778383 h 6858000"/>
              <a:gd name="connsiteX7" fmla="*/ 5417368 w 5549823"/>
              <a:gd name="connsiteY7" fmla="*/ 934745 h 6858000"/>
              <a:gd name="connsiteX8" fmla="*/ 5401232 w 5549823"/>
              <a:gd name="connsiteY8" fmla="*/ 1089050 h 6858000"/>
              <a:gd name="connsiteX9" fmla="*/ 5385936 w 5549823"/>
              <a:gd name="connsiteY9" fmla="*/ 1245413 h 6858000"/>
              <a:gd name="connsiteX10" fmla="*/ 5371984 w 5549823"/>
              <a:gd name="connsiteY10" fmla="*/ 1401089 h 6858000"/>
              <a:gd name="connsiteX11" fmla="*/ 5359882 w 5549823"/>
              <a:gd name="connsiteY11" fmla="*/ 1554023 h 6858000"/>
              <a:gd name="connsiteX12" fmla="*/ 5347779 w 5549823"/>
              <a:gd name="connsiteY12" fmla="*/ 1709013 h 6858000"/>
              <a:gd name="connsiteX13" fmla="*/ 5337694 w 5549823"/>
              <a:gd name="connsiteY13" fmla="*/ 1861947 h 6858000"/>
              <a:gd name="connsiteX14" fmla="*/ 5329794 w 5549823"/>
              <a:gd name="connsiteY14" fmla="*/ 2014880 h 6858000"/>
              <a:gd name="connsiteX15" fmla="*/ 5321557 w 5549823"/>
              <a:gd name="connsiteY15" fmla="*/ 2167128 h 6858000"/>
              <a:gd name="connsiteX16" fmla="*/ 5314666 w 5549823"/>
              <a:gd name="connsiteY16" fmla="*/ 2318004 h 6858000"/>
              <a:gd name="connsiteX17" fmla="*/ 5309791 w 5549823"/>
              <a:gd name="connsiteY17" fmla="*/ 2467508 h 6858000"/>
              <a:gd name="connsiteX18" fmla="*/ 5305589 w 5549823"/>
              <a:gd name="connsiteY18" fmla="*/ 2617013 h 6858000"/>
              <a:gd name="connsiteX19" fmla="*/ 5301555 w 5549823"/>
              <a:gd name="connsiteY19" fmla="*/ 2765145 h 6858000"/>
              <a:gd name="connsiteX20" fmla="*/ 5299706 w 5549823"/>
              <a:gd name="connsiteY20" fmla="*/ 2911221 h 6858000"/>
              <a:gd name="connsiteX21" fmla="*/ 5297689 w 5549823"/>
              <a:gd name="connsiteY21" fmla="*/ 3057296 h 6858000"/>
              <a:gd name="connsiteX22" fmla="*/ 5296680 w 5549823"/>
              <a:gd name="connsiteY22" fmla="*/ 3201314 h 6858000"/>
              <a:gd name="connsiteX23" fmla="*/ 5297689 w 5549823"/>
              <a:gd name="connsiteY23" fmla="*/ 3343960 h 6858000"/>
              <a:gd name="connsiteX24" fmla="*/ 5297689 w 5549823"/>
              <a:gd name="connsiteY24" fmla="*/ 3485235 h 6858000"/>
              <a:gd name="connsiteX25" fmla="*/ 5299706 w 5549823"/>
              <a:gd name="connsiteY25" fmla="*/ 3625138 h 6858000"/>
              <a:gd name="connsiteX26" fmla="*/ 5302731 w 5549823"/>
              <a:gd name="connsiteY26" fmla="*/ 3762298 h 6858000"/>
              <a:gd name="connsiteX27" fmla="*/ 5305589 w 5549823"/>
              <a:gd name="connsiteY27" fmla="*/ 3898087 h 6858000"/>
              <a:gd name="connsiteX28" fmla="*/ 5308783 w 5549823"/>
              <a:gd name="connsiteY28" fmla="*/ 4031132 h 6858000"/>
              <a:gd name="connsiteX29" fmla="*/ 5313657 w 5549823"/>
              <a:gd name="connsiteY29" fmla="*/ 4163491 h 6858000"/>
              <a:gd name="connsiteX30" fmla="*/ 5318868 w 5549823"/>
              <a:gd name="connsiteY30" fmla="*/ 4293793 h 6858000"/>
              <a:gd name="connsiteX31" fmla="*/ 5323574 w 5549823"/>
              <a:gd name="connsiteY31" fmla="*/ 4421352 h 6858000"/>
              <a:gd name="connsiteX32" fmla="*/ 5336854 w 5549823"/>
              <a:gd name="connsiteY32" fmla="*/ 4670298 h 6858000"/>
              <a:gd name="connsiteX33" fmla="*/ 5350973 w 5549823"/>
              <a:gd name="connsiteY33" fmla="*/ 4908956 h 6858000"/>
              <a:gd name="connsiteX34" fmla="*/ 5365765 w 5549823"/>
              <a:gd name="connsiteY34" fmla="*/ 5138013 h 6858000"/>
              <a:gd name="connsiteX35" fmla="*/ 5382070 w 5549823"/>
              <a:gd name="connsiteY35" fmla="*/ 5354726 h 6858000"/>
              <a:gd name="connsiteX36" fmla="*/ 5399047 w 5549823"/>
              <a:gd name="connsiteY36" fmla="*/ 5561838 h 6858000"/>
              <a:gd name="connsiteX37" fmla="*/ 5417368 w 5549823"/>
              <a:gd name="connsiteY37" fmla="*/ 5753862 h 6858000"/>
              <a:gd name="connsiteX38" fmla="*/ 5435354 w 5549823"/>
              <a:gd name="connsiteY38" fmla="*/ 5934227 h 6858000"/>
              <a:gd name="connsiteX39" fmla="*/ 5453339 w 5549823"/>
              <a:gd name="connsiteY39" fmla="*/ 6100191 h 6858000"/>
              <a:gd name="connsiteX40" fmla="*/ 5470316 w 5549823"/>
              <a:gd name="connsiteY40" fmla="*/ 6252438 h 6858000"/>
              <a:gd name="connsiteX41" fmla="*/ 5486453 w 5549823"/>
              <a:gd name="connsiteY41" fmla="*/ 6387541 h 6858000"/>
              <a:gd name="connsiteX42" fmla="*/ 5501749 w 5549823"/>
              <a:gd name="connsiteY42" fmla="*/ 6509613 h 6858000"/>
              <a:gd name="connsiteX43" fmla="*/ 5514524 w 5549823"/>
              <a:gd name="connsiteY43" fmla="*/ 6612483 h 6858000"/>
              <a:gd name="connsiteX44" fmla="*/ 5526626 w 5549823"/>
              <a:gd name="connsiteY44" fmla="*/ 6698894 h 6858000"/>
              <a:gd name="connsiteX45" fmla="*/ 5543940 w 5549823"/>
              <a:gd name="connsiteY45" fmla="*/ 6817538 h 6858000"/>
              <a:gd name="connsiteX46" fmla="*/ 5549823 w 5549823"/>
              <a:gd name="connsiteY46" fmla="*/ 6858000 h 6858000"/>
              <a:gd name="connsiteX47" fmla="*/ 4644470 w 5549823"/>
              <a:gd name="connsiteY47" fmla="*/ 6858000 h 6858000"/>
              <a:gd name="connsiteX48" fmla="*/ 4644470 w 5549823"/>
              <a:gd name="connsiteY48" fmla="*/ 6858000 h 6858000"/>
              <a:gd name="connsiteX49" fmla="*/ 0 w 5549823"/>
              <a:gd name="connsiteY49" fmla="*/ 6858000 h 6858000"/>
              <a:gd name="connsiteX50" fmla="*/ 0 w 5549823"/>
              <a:gd name="connsiteY50" fmla="*/ 0 h 6858000"/>
              <a:gd name="connsiteX51" fmla="*/ 4205108 w 5549823"/>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49823" h="6858000">
                <a:moveTo>
                  <a:pt x="4205108" y="0"/>
                </a:moveTo>
                <a:lnTo>
                  <a:pt x="5548646" y="0"/>
                </a:lnTo>
                <a:lnTo>
                  <a:pt x="5523601" y="155676"/>
                </a:lnTo>
                <a:lnTo>
                  <a:pt x="5499732" y="310667"/>
                </a:lnTo>
                <a:lnTo>
                  <a:pt x="5476368" y="466344"/>
                </a:lnTo>
                <a:lnTo>
                  <a:pt x="5456365" y="622706"/>
                </a:lnTo>
                <a:lnTo>
                  <a:pt x="5436194" y="778383"/>
                </a:lnTo>
                <a:lnTo>
                  <a:pt x="5417368" y="934745"/>
                </a:lnTo>
                <a:lnTo>
                  <a:pt x="5401232" y="1089050"/>
                </a:lnTo>
                <a:lnTo>
                  <a:pt x="5385936" y="1245413"/>
                </a:lnTo>
                <a:lnTo>
                  <a:pt x="5371984" y="1401089"/>
                </a:lnTo>
                <a:lnTo>
                  <a:pt x="5359882" y="1554023"/>
                </a:lnTo>
                <a:lnTo>
                  <a:pt x="5347779" y="1709013"/>
                </a:lnTo>
                <a:lnTo>
                  <a:pt x="5337694" y="1861947"/>
                </a:lnTo>
                <a:lnTo>
                  <a:pt x="5329794" y="2014880"/>
                </a:lnTo>
                <a:lnTo>
                  <a:pt x="5321557" y="2167128"/>
                </a:lnTo>
                <a:lnTo>
                  <a:pt x="5314666" y="2318004"/>
                </a:lnTo>
                <a:lnTo>
                  <a:pt x="5309791" y="2467508"/>
                </a:lnTo>
                <a:lnTo>
                  <a:pt x="5305589" y="2617013"/>
                </a:lnTo>
                <a:lnTo>
                  <a:pt x="5301555" y="2765145"/>
                </a:lnTo>
                <a:lnTo>
                  <a:pt x="5299706" y="2911221"/>
                </a:lnTo>
                <a:lnTo>
                  <a:pt x="5297689" y="3057296"/>
                </a:lnTo>
                <a:lnTo>
                  <a:pt x="5296680" y="3201314"/>
                </a:lnTo>
                <a:lnTo>
                  <a:pt x="5297689" y="3343960"/>
                </a:lnTo>
                <a:lnTo>
                  <a:pt x="5297689" y="3485235"/>
                </a:lnTo>
                <a:lnTo>
                  <a:pt x="5299706" y="3625138"/>
                </a:lnTo>
                <a:lnTo>
                  <a:pt x="5302731" y="3762298"/>
                </a:lnTo>
                <a:lnTo>
                  <a:pt x="5305589" y="3898087"/>
                </a:lnTo>
                <a:lnTo>
                  <a:pt x="5308783" y="4031132"/>
                </a:lnTo>
                <a:lnTo>
                  <a:pt x="5313657" y="4163491"/>
                </a:lnTo>
                <a:lnTo>
                  <a:pt x="5318868" y="4293793"/>
                </a:lnTo>
                <a:lnTo>
                  <a:pt x="5323574" y="4421352"/>
                </a:lnTo>
                <a:lnTo>
                  <a:pt x="5336854" y="4670298"/>
                </a:lnTo>
                <a:lnTo>
                  <a:pt x="5350973" y="4908956"/>
                </a:lnTo>
                <a:lnTo>
                  <a:pt x="5365765" y="5138013"/>
                </a:lnTo>
                <a:lnTo>
                  <a:pt x="5382070" y="5354726"/>
                </a:lnTo>
                <a:lnTo>
                  <a:pt x="5399047" y="5561838"/>
                </a:lnTo>
                <a:lnTo>
                  <a:pt x="5417368" y="5753862"/>
                </a:lnTo>
                <a:lnTo>
                  <a:pt x="5435354" y="5934227"/>
                </a:lnTo>
                <a:lnTo>
                  <a:pt x="5453339" y="6100191"/>
                </a:lnTo>
                <a:lnTo>
                  <a:pt x="5470316" y="6252438"/>
                </a:lnTo>
                <a:lnTo>
                  <a:pt x="5486453" y="6387541"/>
                </a:lnTo>
                <a:lnTo>
                  <a:pt x="5501749" y="6509613"/>
                </a:lnTo>
                <a:lnTo>
                  <a:pt x="5514524" y="6612483"/>
                </a:lnTo>
                <a:lnTo>
                  <a:pt x="5526626" y="6698894"/>
                </a:lnTo>
                <a:lnTo>
                  <a:pt x="5543940" y="6817538"/>
                </a:lnTo>
                <a:lnTo>
                  <a:pt x="5549823" y="6858000"/>
                </a:lnTo>
                <a:lnTo>
                  <a:pt x="4644470" y="6858000"/>
                </a:lnTo>
                <a:lnTo>
                  <a:pt x="4644470" y="6858000"/>
                </a:lnTo>
                <a:lnTo>
                  <a:pt x="0" y="6858000"/>
                </a:lnTo>
                <a:lnTo>
                  <a:pt x="0" y="0"/>
                </a:lnTo>
                <a:lnTo>
                  <a:pt x="420510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29">
            <a:extLst>
              <a:ext uri="{FF2B5EF4-FFF2-40B4-BE49-F238E27FC236}">
                <a16:creationId xmlns:a16="http://schemas.microsoft.com/office/drawing/2014/main" id="{27114C93-446E-4342-B0E4-565235060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Graphic 6" descr="Medicine">
            <a:extLst>
              <a:ext uri="{FF2B5EF4-FFF2-40B4-BE49-F238E27FC236}">
                <a16:creationId xmlns:a16="http://schemas.microsoft.com/office/drawing/2014/main" id="{F1DBFD80-E5F5-4113-9201-D2193380A2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854" y="1433353"/>
            <a:ext cx="3990829" cy="3990829"/>
          </a:xfrm>
          <a:prstGeom prst="rect">
            <a:avLst/>
          </a:prstGeom>
          <a:effectLst/>
        </p:spPr>
      </p:pic>
    </p:spTree>
    <p:extLst>
      <p:ext uri="{BB962C8B-B14F-4D97-AF65-F5344CB8AC3E}">
        <p14:creationId xmlns:p14="http://schemas.microsoft.com/office/powerpoint/2010/main" val="396811729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5DC5-E60E-41DC-BA9A-E48A9CC70D82}"/>
              </a:ext>
            </a:extLst>
          </p:cNvPr>
          <p:cNvSpPr>
            <a:spLocks noGrp="1"/>
          </p:cNvSpPr>
          <p:nvPr>
            <p:ph type="title"/>
          </p:nvPr>
        </p:nvSpPr>
        <p:spPr/>
        <p:txBody>
          <a:bodyPr/>
          <a:lstStyle/>
          <a:p>
            <a:r>
              <a:rPr lang="en-US" dirty="0"/>
              <a:t>Opioids and Education</a:t>
            </a:r>
          </a:p>
        </p:txBody>
      </p:sp>
      <p:sp>
        <p:nvSpPr>
          <p:cNvPr id="3" name="Content Placeholder 2">
            <a:extLst>
              <a:ext uri="{FF2B5EF4-FFF2-40B4-BE49-F238E27FC236}">
                <a16:creationId xmlns:a16="http://schemas.microsoft.com/office/drawing/2014/main" id="{CEFDBFE3-835F-4B7B-AAF0-E78E68FFB9E1}"/>
              </a:ext>
            </a:extLst>
          </p:cNvPr>
          <p:cNvSpPr>
            <a:spLocks noGrp="1"/>
          </p:cNvSpPr>
          <p:nvPr>
            <p:ph idx="1"/>
          </p:nvPr>
        </p:nvSpPr>
        <p:spPr/>
        <p:txBody>
          <a:bodyPr/>
          <a:lstStyle/>
          <a:p>
            <a:r>
              <a:rPr lang="en-US" dirty="0"/>
              <a:t>Brief intro</a:t>
            </a:r>
          </a:p>
          <a:p>
            <a:r>
              <a:rPr lang="en-US" dirty="0" err="1"/>
              <a:t>Jupyter</a:t>
            </a:r>
            <a:r>
              <a:rPr lang="en-US" dirty="0"/>
              <a:t>: how the data was cleaned and manipulated</a:t>
            </a:r>
          </a:p>
          <a:p>
            <a:r>
              <a:rPr lang="en-US" dirty="0"/>
              <a:t>Graph</a:t>
            </a:r>
          </a:p>
        </p:txBody>
      </p:sp>
    </p:spTree>
    <p:extLst>
      <p:ext uri="{BB962C8B-B14F-4D97-AF65-F5344CB8AC3E}">
        <p14:creationId xmlns:p14="http://schemas.microsoft.com/office/powerpoint/2010/main" val="1860447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550B-6B84-4E1B-BCE0-15C0BACDE904}"/>
              </a:ext>
            </a:extLst>
          </p:cNvPr>
          <p:cNvSpPr>
            <a:spLocks noGrp="1"/>
          </p:cNvSpPr>
          <p:nvPr>
            <p:ph type="title"/>
          </p:nvPr>
        </p:nvSpPr>
        <p:spPr/>
        <p:txBody>
          <a:bodyPr/>
          <a:lstStyle/>
          <a:p>
            <a:r>
              <a:rPr lang="en-US" dirty="0"/>
              <a:t>Opioids and Unemployment</a:t>
            </a:r>
          </a:p>
        </p:txBody>
      </p:sp>
      <p:sp>
        <p:nvSpPr>
          <p:cNvPr id="3" name="Content Placeholder 2">
            <a:extLst>
              <a:ext uri="{FF2B5EF4-FFF2-40B4-BE49-F238E27FC236}">
                <a16:creationId xmlns:a16="http://schemas.microsoft.com/office/drawing/2014/main" id="{71C0A020-E567-4A8A-BC21-B90FCC0D52FD}"/>
              </a:ext>
            </a:extLst>
          </p:cNvPr>
          <p:cNvSpPr>
            <a:spLocks noGrp="1"/>
          </p:cNvSpPr>
          <p:nvPr>
            <p:ph idx="1"/>
          </p:nvPr>
        </p:nvSpPr>
        <p:spPr/>
        <p:txBody>
          <a:bodyPr/>
          <a:lstStyle/>
          <a:p>
            <a:r>
              <a:rPr lang="en-US" dirty="0"/>
              <a:t>Brief intro</a:t>
            </a:r>
          </a:p>
          <a:p>
            <a:r>
              <a:rPr lang="en-US" dirty="0" err="1"/>
              <a:t>Jupyter</a:t>
            </a:r>
            <a:r>
              <a:rPr lang="en-US" dirty="0"/>
              <a:t>: how the data was cleaned and manipulated</a:t>
            </a:r>
          </a:p>
          <a:p>
            <a:r>
              <a:rPr lang="en-US" dirty="0"/>
              <a:t>Graph</a:t>
            </a:r>
          </a:p>
        </p:txBody>
      </p:sp>
    </p:spTree>
    <p:extLst>
      <p:ext uri="{BB962C8B-B14F-4D97-AF65-F5344CB8AC3E}">
        <p14:creationId xmlns:p14="http://schemas.microsoft.com/office/powerpoint/2010/main" val="3120752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C740-CC1B-4BE6-BAFF-6B47237617CE}"/>
              </a:ext>
            </a:extLst>
          </p:cNvPr>
          <p:cNvSpPr>
            <a:spLocks noGrp="1"/>
          </p:cNvSpPr>
          <p:nvPr>
            <p:ph type="title"/>
          </p:nvPr>
        </p:nvSpPr>
        <p:spPr/>
        <p:txBody>
          <a:bodyPr/>
          <a:lstStyle/>
          <a:p>
            <a:r>
              <a:rPr lang="en-US" dirty="0"/>
              <a:t>Opioids and Bipartisanship</a:t>
            </a:r>
          </a:p>
        </p:txBody>
      </p:sp>
      <p:sp>
        <p:nvSpPr>
          <p:cNvPr id="3" name="Content Placeholder 2">
            <a:extLst>
              <a:ext uri="{FF2B5EF4-FFF2-40B4-BE49-F238E27FC236}">
                <a16:creationId xmlns:a16="http://schemas.microsoft.com/office/drawing/2014/main" id="{EDD30BC1-4EFF-4447-9CC5-40B346E8F8AB}"/>
              </a:ext>
            </a:extLst>
          </p:cNvPr>
          <p:cNvSpPr>
            <a:spLocks noGrp="1"/>
          </p:cNvSpPr>
          <p:nvPr>
            <p:ph idx="1"/>
          </p:nvPr>
        </p:nvSpPr>
        <p:spPr/>
        <p:txBody>
          <a:bodyPr/>
          <a:lstStyle/>
          <a:p>
            <a:r>
              <a:rPr lang="en-US" dirty="0"/>
              <a:t>Brief intro</a:t>
            </a:r>
          </a:p>
          <a:p>
            <a:r>
              <a:rPr lang="en-US" dirty="0" err="1"/>
              <a:t>Jupyter</a:t>
            </a:r>
            <a:r>
              <a:rPr lang="en-US" dirty="0"/>
              <a:t>: how the data was cleaned and manipulated</a:t>
            </a:r>
          </a:p>
          <a:p>
            <a:r>
              <a:rPr lang="en-US" dirty="0"/>
              <a:t>Graph</a:t>
            </a:r>
          </a:p>
        </p:txBody>
      </p:sp>
    </p:spTree>
    <p:extLst>
      <p:ext uri="{BB962C8B-B14F-4D97-AF65-F5344CB8AC3E}">
        <p14:creationId xmlns:p14="http://schemas.microsoft.com/office/powerpoint/2010/main" val="2417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A23FAA59-4237-4DC7-9C91-C463EEC4DB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6840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D965C-14BC-4293-87ED-849FA694E3CE}"/>
              </a:ext>
            </a:extLst>
          </p:cNvPr>
          <p:cNvSpPr>
            <a:spLocks noGrp="1"/>
          </p:cNvSpPr>
          <p:nvPr>
            <p:ph type="title"/>
          </p:nvPr>
        </p:nvSpPr>
        <p:spPr/>
        <p:txBody>
          <a:bodyPr/>
          <a:lstStyle/>
          <a:p>
            <a:r>
              <a:rPr lang="en-US" dirty="0"/>
              <a:t>Opioids and Income</a:t>
            </a:r>
          </a:p>
        </p:txBody>
      </p:sp>
      <p:sp>
        <p:nvSpPr>
          <p:cNvPr id="3" name="Content Placeholder 2">
            <a:extLst>
              <a:ext uri="{FF2B5EF4-FFF2-40B4-BE49-F238E27FC236}">
                <a16:creationId xmlns:a16="http://schemas.microsoft.com/office/drawing/2014/main" id="{4046B3EE-1E34-4D6A-9BFC-E1202B311796}"/>
              </a:ext>
            </a:extLst>
          </p:cNvPr>
          <p:cNvSpPr>
            <a:spLocks noGrp="1"/>
          </p:cNvSpPr>
          <p:nvPr>
            <p:ph idx="1"/>
          </p:nvPr>
        </p:nvSpPr>
        <p:spPr/>
        <p:txBody>
          <a:bodyPr/>
          <a:lstStyle/>
          <a:p>
            <a:r>
              <a:rPr lang="en-US" dirty="0"/>
              <a:t>Brief intro</a:t>
            </a:r>
          </a:p>
          <a:p>
            <a:r>
              <a:rPr lang="en-US" dirty="0" err="1"/>
              <a:t>Jupyter</a:t>
            </a:r>
            <a:r>
              <a:rPr lang="en-US" dirty="0"/>
              <a:t>: how the data was cleaned and manipulated</a:t>
            </a:r>
          </a:p>
          <a:p>
            <a:r>
              <a:rPr lang="en-US" dirty="0"/>
              <a:t>Graph</a:t>
            </a:r>
          </a:p>
        </p:txBody>
      </p:sp>
    </p:spTree>
    <p:extLst>
      <p:ext uri="{BB962C8B-B14F-4D97-AF65-F5344CB8AC3E}">
        <p14:creationId xmlns:p14="http://schemas.microsoft.com/office/powerpoint/2010/main" val="98453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025E9-03DE-4990-A21E-422140A4B7D4}"/>
              </a:ext>
            </a:extLst>
          </p:cNvPr>
          <p:cNvSpPr>
            <a:spLocks noGrp="1"/>
          </p:cNvSpPr>
          <p:nvPr>
            <p:ph type="title"/>
          </p:nvPr>
        </p:nvSpPr>
        <p:spPr/>
        <p:txBody>
          <a:bodyPr/>
          <a:lstStyle/>
          <a:p>
            <a:r>
              <a:rPr lang="en-US" dirty="0"/>
              <a:t>Interesting Factors</a:t>
            </a:r>
          </a:p>
        </p:txBody>
      </p:sp>
      <p:sp>
        <p:nvSpPr>
          <p:cNvPr id="3" name="Content Placeholder 2">
            <a:extLst>
              <a:ext uri="{FF2B5EF4-FFF2-40B4-BE49-F238E27FC236}">
                <a16:creationId xmlns:a16="http://schemas.microsoft.com/office/drawing/2014/main" id="{CAAD3C70-B905-47B0-B233-82620D9273DF}"/>
              </a:ext>
            </a:extLst>
          </p:cNvPr>
          <p:cNvSpPr>
            <a:spLocks noGrp="1"/>
          </p:cNvSpPr>
          <p:nvPr>
            <p:ph idx="1"/>
          </p:nvPr>
        </p:nvSpPr>
        <p:spPr/>
        <p:txBody>
          <a:bodyPr/>
          <a:lstStyle/>
          <a:p>
            <a:r>
              <a:rPr lang="en-US" dirty="0"/>
              <a:t>Have each member discuss 1-2 things that stood out to them using a graph or </a:t>
            </a:r>
            <a:r>
              <a:rPr lang="en-US" dirty="0" err="1"/>
              <a:t>Jupyter</a:t>
            </a:r>
            <a:endParaRPr lang="en-US" dirty="0"/>
          </a:p>
        </p:txBody>
      </p:sp>
    </p:spTree>
    <p:extLst>
      <p:ext uri="{BB962C8B-B14F-4D97-AF65-F5344CB8AC3E}">
        <p14:creationId xmlns:p14="http://schemas.microsoft.com/office/powerpoint/2010/main" val="2653441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CD07-C4B6-407B-B1C4-9F6001B5628E}"/>
              </a:ext>
            </a:extLst>
          </p:cNvPr>
          <p:cNvSpPr>
            <a:spLocks noGrp="1"/>
          </p:cNvSpPr>
          <p:nvPr>
            <p:ph type="title"/>
          </p:nvPr>
        </p:nvSpPr>
        <p:spPr/>
        <p:txBody>
          <a:bodyPr/>
          <a:lstStyle/>
          <a:p>
            <a:r>
              <a:rPr lang="en-US" dirty="0"/>
              <a:t>Our Findings</a:t>
            </a:r>
          </a:p>
        </p:txBody>
      </p:sp>
      <p:sp>
        <p:nvSpPr>
          <p:cNvPr id="3" name="Content Placeholder 2">
            <a:extLst>
              <a:ext uri="{FF2B5EF4-FFF2-40B4-BE49-F238E27FC236}">
                <a16:creationId xmlns:a16="http://schemas.microsoft.com/office/drawing/2014/main" id="{D07A8484-4541-428A-ADF1-299D849FF1F3}"/>
              </a:ext>
            </a:extLst>
          </p:cNvPr>
          <p:cNvSpPr>
            <a:spLocks noGrp="1"/>
          </p:cNvSpPr>
          <p:nvPr>
            <p:ph idx="1"/>
          </p:nvPr>
        </p:nvSpPr>
        <p:spPr/>
        <p:txBody>
          <a:bodyPr/>
          <a:lstStyle/>
          <a:p>
            <a:r>
              <a:rPr lang="en-US" dirty="0"/>
              <a:t>Answer the questions we asked at the beginning in detail</a:t>
            </a:r>
          </a:p>
          <a:p>
            <a:r>
              <a:rPr lang="en-US" dirty="0"/>
              <a:t>Discuss what our findings mean</a:t>
            </a:r>
          </a:p>
        </p:txBody>
      </p:sp>
    </p:spTree>
    <p:extLst>
      <p:ext uri="{BB962C8B-B14F-4D97-AF65-F5344CB8AC3E}">
        <p14:creationId xmlns:p14="http://schemas.microsoft.com/office/powerpoint/2010/main" val="1098681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02D1-AA59-4127-A2E4-3F61D5BB6D1D}"/>
              </a:ext>
            </a:extLst>
          </p:cNvPr>
          <p:cNvSpPr>
            <a:spLocks noGrp="1"/>
          </p:cNvSpPr>
          <p:nvPr>
            <p:ph type="title"/>
          </p:nvPr>
        </p:nvSpPr>
        <p:spPr/>
        <p:txBody>
          <a:bodyPr/>
          <a:lstStyle/>
          <a:p>
            <a:r>
              <a:rPr lang="en-US" dirty="0"/>
              <a:t>Final Thoughts</a:t>
            </a:r>
          </a:p>
        </p:txBody>
      </p:sp>
      <p:sp>
        <p:nvSpPr>
          <p:cNvPr id="3" name="Content Placeholder 2">
            <a:extLst>
              <a:ext uri="{FF2B5EF4-FFF2-40B4-BE49-F238E27FC236}">
                <a16:creationId xmlns:a16="http://schemas.microsoft.com/office/drawing/2014/main" id="{93DA9662-0691-473E-BF6A-3FD52D4DD643}"/>
              </a:ext>
            </a:extLst>
          </p:cNvPr>
          <p:cNvSpPr>
            <a:spLocks noGrp="1"/>
          </p:cNvSpPr>
          <p:nvPr>
            <p:ph idx="1"/>
          </p:nvPr>
        </p:nvSpPr>
        <p:spPr/>
        <p:txBody>
          <a:bodyPr/>
          <a:lstStyle/>
          <a:p>
            <a:r>
              <a:rPr lang="en-US" dirty="0"/>
              <a:t>What were the most difficult issues we ran into</a:t>
            </a:r>
          </a:p>
          <a:p>
            <a:r>
              <a:rPr lang="en-US" dirty="0"/>
              <a:t>What would we like to have researched if we were given more time</a:t>
            </a:r>
          </a:p>
        </p:txBody>
      </p:sp>
    </p:spTree>
    <p:extLst>
      <p:ext uri="{BB962C8B-B14F-4D97-AF65-F5344CB8AC3E}">
        <p14:creationId xmlns:p14="http://schemas.microsoft.com/office/powerpoint/2010/main" val="3097004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91C23-8035-44E1-A52E-BEA73CA05255}"/>
              </a:ext>
            </a:extLst>
          </p:cNvPr>
          <p:cNvSpPr>
            <a:spLocks noGrp="1"/>
          </p:cNvSpPr>
          <p:nvPr>
            <p:ph type="title"/>
          </p:nvPr>
        </p:nvSpPr>
        <p:spPr>
          <a:xfrm>
            <a:off x="1276900" y="1337778"/>
            <a:ext cx="8859737" cy="3762325"/>
          </a:xfrm>
        </p:spPr>
        <p:txBody>
          <a:bodyPr/>
          <a:lstStyle/>
          <a:p>
            <a:pPr algn="ctr"/>
            <a:r>
              <a:rPr lang="en-US" sz="20000" dirty="0"/>
              <a:t>Q/A</a:t>
            </a:r>
          </a:p>
        </p:txBody>
      </p:sp>
    </p:spTree>
    <p:extLst>
      <p:ext uri="{BB962C8B-B14F-4D97-AF65-F5344CB8AC3E}">
        <p14:creationId xmlns:p14="http://schemas.microsoft.com/office/powerpoint/2010/main" val="277608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84D2-8B8C-4045-A45D-9EB40ED7DFBA}"/>
              </a:ext>
            </a:extLst>
          </p:cNvPr>
          <p:cNvSpPr>
            <a:spLocks noGrp="1"/>
          </p:cNvSpPr>
          <p:nvPr>
            <p:ph type="title"/>
          </p:nvPr>
        </p:nvSpPr>
        <p:spPr/>
        <p:txBody>
          <a:bodyPr/>
          <a:lstStyle/>
          <a:p>
            <a:r>
              <a:rPr lang="en-US" dirty="0"/>
              <a:t>Why Opioids?</a:t>
            </a:r>
          </a:p>
        </p:txBody>
      </p:sp>
      <p:sp>
        <p:nvSpPr>
          <p:cNvPr id="3" name="Content Placeholder 2">
            <a:extLst>
              <a:ext uri="{FF2B5EF4-FFF2-40B4-BE49-F238E27FC236}">
                <a16:creationId xmlns:a16="http://schemas.microsoft.com/office/drawing/2014/main" id="{ABE97CF5-7B1D-4D3C-ADA4-BC5C798A1EA9}"/>
              </a:ext>
            </a:extLst>
          </p:cNvPr>
          <p:cNvSpPr>
            <a:spLocks noGrp="1"/>
          </p:cNvSpPr>
          <p:nvPr>
            <p:ph idx="1"/>
          </p:nvPr>
        </p:nvSpPr>
        <p:spPr>
          <a:xfrm>
            <a:off x="646111" y="1945342"/>
            <a:ext cx="9511971" cy="4195481"/>
          </a:xfrm>
        </p:spPr>
        <p:txBody>
          <a:bodyPr/>
          <a:lstStyle/>
          <a:p>
            <a:pPr marL="0" indent="0">
              <a:buNone/>
            </a:pPr>
            <a:r>
              <a:rPr lang="en-US" dirty="0"/>
              <a:t>We decided to choose a topic that has affected Americans in epidemic rates. The Opioid Epidemic has been at an all-time high due to number of Opioid Prescriptions given for pain. As prescription pain killers become more regulated and tougher to get, many users have decided to turn to illegal street narcotics such as heroin. We wanted to see what are some underlying factors in opioid deaths including socio-economic status, government legislation, race, income and others.</a:t>
            </a:r>
          </a:p>
        </p:txBody>
      </p:sp>
    </p:spTree>
    <p:extLst>
      <p:ext uri="{BB962C8B-B14F-4D97-AF65-F5344CB8AC3E}">
        <p14:creationId xmlns:p14="http://schemas.microsoft.com/office/powerpoint/2010/main" val="26076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CEA64-78B8-456B-BFC8-7A84DD5B7A0F}"/>
              </a:ext>
            </a:extLst>
          </p:cNvPr>
          <p:cNvSpPr>
            <a:spLocks noGrp="1"/>
          </p:cNvSpPr>
          <p:nvPr>
            <p:ph type="title"/>
          </p:nvPr>
        </p:nvSpPr>
        <p:spPr/>
        <p:txBody>
          <a:bodyPr/>
          <a:lstStyle/>
          <a:p>
            <a:r>
              <a:rPr lang="en-US" dirty="0"/>
              <a:t>Factors for Opioid Crisis</a:t>
            </a:r>
          </a:p>
        </p:txBody>
      </p:sp>
      <p:sp>
        <p:nvSpPr>
          <p:cNvPr id="3" name="Content Placeholder 2">
            <a:extLst>
              <a:ext uri="{FF2B5EF4-FFF2-40B4-BE49-F238E27FC236}">
                <a16:creationId xmlns:a16="http://schemas.microsoft.com/office/drawing/2014/main" id="{A43F9490-3BE2-4D3D-B24D-F8B53C656DA4}"/>
              </a:ext>
            </a:extLst>
          </p:cNvPr>
          <p:cNvSpPr>
            <a:spLocks noGrp="1"/>
          </p:cNvSpPr>
          <p:nvPr>
            <p:ph idx="1"/>
          </p:nvPr>
        </p:nvSpPr>
        <p:spPr/>
        <p:txBody>
          <a:bodyPr/>
          <a:lstStyle/>
          <a:p>
            <a:r>
              <a:rPr lang="en-US" dirty="0"/>
              <a:t>How does Opioid Legislation affect the overdose rate?</a:t>
            </a:r>
          </a:p>
          <a:p>
            <a:r>
              <a:rPr lang="en-US" dirty="0"/>
              <a:t>Is there a relationship between Opioid Related Deaths and unemployment rate?</a:t>
            </a:r>
          </a:p>
          <a:p>
            <a:r>
              <a:rPr lang="en-US" dirty="0"/>
              <a:t>Is there a relationship between Opioid Related Deaths and average income?</a:t>
            </a:r>
          </a:p>
          <a:p>
            <a:r>
              <a:rPr lang="en-US" dirty="0"/>
              <a:t>Do Bipartisanship Politics affect Opioid Related legislation?</a:t>
            </a:r>
          </a:p>
        </p:txBody>
      </p:sp>
    </p:spTree>
    <p:extLst>
      <p:ext uri="{BB962C8B-B14F-4D97-AF65-F5344CB8AC3E}">
        <p14:creationId xmlns:p14="http://schemas.microsoft.com/office/powerpoint/2010/main" val="143160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54F8-7567-4E98-813C-D993A0E9630C}"/>
              </a:ext>
            </a:extLst>
          </p:cNvPr>
          <p:cNvSpPr>
            <a:spLocks noGrp="1"/>
          </p:cNvSpPr>
          <p:nvPr>
            <p:ph type="title"/>
          </p:nvPr>
        </p:nvSpPr>
        <p:spPr/>
        <p:txBody>
          <a:bodyPr/>
          <a:lstStyle/>
          <a:p>
            <a:r>
              <a:rPr lang="en-US" dirty="0"/>
              <a:t>Predicated Outcomes</a:t>
            </a:r>
          </a:p>
        </p:txBody>
      </p:sp>
      <p:sp>
        <p:nvSpPr>
          <p:cNvPr id="3" name="Content Placeholder 2">
            <a:extLst>
              <a:ext uri="{FF2B5EF4-FFF2-40B4-BE49-F238E27FC236}">
                <a16:creationId xmlns:a16="http://schemas.microsoft.com/office/drawing/2014/main" id="{9B2DA658-107B-479A-B319-CBB69979A51E}"/>
              </a:ext>
            </a:extLst>
          </p:cNvPr>
          <p:cNvSpPr>
            <a:spLocks noGrp="1"/>
          </p:cNvSpPr>
          <p:nvPr>
            <p:ph idx="1"/>
          </p:nvPr>
        </p:nvSpPr>
        <p:spPr>
          <a:xfrm>
            <a:off x="645130" y="2052918"/>
            <a:ext cx="9404723" cy="4195481"/>
          </a:xfrm>
        </p:spPr>
        <p:txBody>
          <a:bodyPr/>
          <a:lstStyle/>
          <a:p>
            <a:pPr marL="0" indent="0">
              <a:buNone/>
            </a:pPr>
            <a:r>
              <a:rPr lang="en-US" dirty="0"/>
              <a:t>We believe socio-economic status, education and race will not be contributing factors in opioid overdoes. With legislation against prescription pain killers combined with the sacristy of prescription pain killers available on the street, we believe there should be a decrease in opioid related deaths.</a:t>
            </a:r>
          </a:p>
        </p:txBody>
      </p:sp>
    </p:spTree>
    <p:extLst>
      <p:ext uri="{BB962C8B-B14F-4D97-AF65-F5344CB8AC3E}">
        <p14:creationId xmlns:p14="http://schemas.microsoft.com/office/powerpoint/2010/main" val="1735501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FF01-E076-4027-AEFB-347560C99372}"/>
              </a:ext>
            </a:extLst>
          </p:cNvPr>
          <p:cNvSpPr>
            <a:spLocks noGrp="1"/>
          </p:cNvSpPr>
          <p:nvPr>
            <p:ph type="title"/>
          </p:nvPr>
        </p:nvSpPr>
        <p:spPr/>
        <p:txBody>
          <a:bodyPr/>
          <a:lstStyle/>
          <a:p>
            <a:r>
              <a:rPr lang="en-US" dirty="0"/>
              <a:t>Brief Summation of Factors</a:t>
            </a:r>
          </a:p>
        </p:txBody>
      </p:sp>
      <p:sp>
        <p:nvSpPr>
          <p:cNvPr id="3" name="Content Placeholder 2">
            <a:extLst>
              <a:ext uri="{FF2B5EF4-FFF2-40B4-BE49-F238E27FC236}">
                <a16:creationId xmlns:a16="http://schemas.microsoft.com/office/drawing/2014/main" id="{E4C295C6-B2C5-465D-96A2-1798A7967CB5}"/>
              </a:ext>
            </a:extLst>
          </p:cNvPr>
          <p:cNvSpPr>
            <a:spLocks noGrp="1"/>
          </p:cNvSpPr>
          <p:nvPr>
            <p:ph idx="1"/>
          </p:nvPr>
        </p:nvSpPr>
        <p:spPr/>
        <p:txBody>
          <a:bodyPr/>
          <a:lstStyle/>
          <a:p>
            <a:r>
              <a:rPr lang="en-US" dirty="0"/>
              <a:t>We were able to answer our questions by looking at data correlations between two or more data sets.</a:t>
            </a:r>
          </a:p>
          <a:p>
            <a:r>
              <a:rPr lang="en-US" dirty="0"/>
              <a:t>By creating various graphs, we were able to see trends in the questions we asked.</a:t>
            </a:r>
          </a:p>
          <a:p>
            <a:r>
              <a:rPr lang="en-US" dirty="0"/>
              <a:t>We found that with more legislation to prevent opioid abuse, there is actually more deaths in areas which have passed legislation.</a:t>
            </a:r>
          </a:p>
          <a:p>
            <a:r>
              <a:rPr lang="en-US" dirty="0"/>
              <a:t>We found that regardless of socio-economic factors, opioid related deaths are equal amongst race and education.</a:t>
            </a:r>
          </a:p>
          <a:p>
            <a:endParaRPr lang="en-US" dirty="0"/>
          </a:p>
        </p:txBody>
      </p:sp>
    </p:spTree>
    <p:extLst>
      <p:ext uri="{BB962C8B-B14F-4D97-AF65-F5344CB8AC3E}">
        <p14:creationId xmlns:p14="http://schemas.microsoft.com/office/powerpoint/2010/main" val="251650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7548-E872-43E9-91A1-0F7BC7AF6FD7}"/>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2BA5414C-874B-46F7-8E3B-A073D837413B}"/>
              </a:ext>
            </a:extLst>
          </p:cNvPr>
          <p:cNvSpPr>
            <a:spLocks noGrp="1"/>
          </p:cNvSpPr>
          <p:nvPr>
            <p:ph idx="1"/>
          </p:nvPr>
        </p:nvSpPr>
        <p:spPr/>
        <p:txBody>
          <a:bodyPr/>
          <a:lstStyle/>
          <a:p>
            <a:r>
              <a:rPr lang="en-US" dirty="0"/>
              <a:t>US Census</a:t>
            </a:r>
          </a:p>
          <a:p>
            <a:r>
              <a:rPr lang="en-US" dirty="0"/>
              <a:t>Center for Disease Control (CDC)</a:t>
            </a:r>
          </a:p>
          <a:p>
            <a:r>
              <a:rPr lang="en-US" dirty="0"/>
              <a:t>ProPublica</a:t>
            </a:r>
          </a:p>
          <a:p>
            <a:endParaRPr lang="en-US" dirty="0"/>
          </a:p>
        </p:txBody>
      </p:sp>
    </p:spTree>
    <p:extLst>
      <p:ext uri="{BB962C8B-B14F-4D97-AF65-F5344CB8AC3E}">
        <p14:creationId xmlns:p14="http://schemas.microsoft.com/office/powerpoint/2010/main" val="1207701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DFBC-594A-46FA-BC26-9F50F2F75896}"/>
              </a:ext>
            </a:extLst>
          </p:cNvPr>
          <p:cNvSpPr>
            <a:spLocks noGrp="1"/>
          </p:cNvSpPr>
          <p:nvPr>
            <p:ph type="title"/>
          </p:nvPr>
        </p:nvSpPr>
        <p:spPr/>
        <p:txBody>
          <a:bodyPr/>
          <a:lstStyle/>
          <a:p>
            <a:r>
              <a:rPr lang="en-US" dirty="0"/>
              <a:t>Data Issues</a:t>
            </a:r>
          </a:p>
        </p:txBody>
      </p:sp>
      <p:sp>
        <p:nvSpPr>
          <p:cNvPr id="3" name="Content Placeholder 2">
            <a:extLst>
              <a:ext uri="{FF2B5EF4-FFF2-40B4-BE49-F238E27FC236}">
                <a16:creationId xmlns:a16="http://schemas.microsoft.com/office/drawing/2014/main" id="{9A226D31-473B-4451-8951-310506A87166}"/>
              </a:ext>
            </a:extLst>
          </p:cNvPr>
          <p:cNvSpPr>
            <a:spLocks noGrp="1"/>
          </p:cNvSpPr>
          <p:nvPr>
            <p:ph idx="1"/>
          </p:nvPr>
        </p:nvSpPr>
        <p:spPr/>
        <p:txBody>
          <a:bodyPr/>
          <a:lstStyle/>
          <a:p>
            <a:r>
              <a:rPr lang="en-US" dirty="0"/>
              <a:t>Data Cleaning was amongst the most difficult and tedious part of this project.</a:t>
            </a:r>
          </a:p>
          <a:p>
            <a:r>
              <a:rPr lang="en-US" dirty="0"/>
              <a:t>Data Ignore on Git Hub was another issue we ran into. We had various large data sets that we tried to push to GitHub that were difficult to figure out.</a:t>
            </a:r>
          </a:p>
          <a:p>
            <a:r>
              <a:rPr lang="en-US" dirty="0"/>
              <a:t>We had some problems running functions on different data types (numeric, objects, </a:t>
            </a:r>
            <a:r>
              <a:rPr lang="en-US" dirty="0" err="1"/>
              <a:t>etc</a:t>
            </a:r>
            <a:r>
              <a:rPr lang="en-US" dirty="0"/>
              <a:t>). </a:t>
            </a:r>
          </a:p>
          <a:p>
            <a:r>
              <a:rPr lang="en-US" dirty="0"/>
              <a:t>Discuss other problems that arose</a:t>
            </a:r>
          </a:p>
          <a:p>
            <a:endParaRPr lang="en-US" dirty="0"/>
          </a:p>
        </p:txBody>
      </p:sp>
    </p:spTree>
    <p:extLst>
      <p:ext uri="{BB962C8B-B14F-4D97-AF65-F5344CB8AC3E}">
        <p14:creationId xmlns:p14="http://schemas.microsoft.com/office/powerpoint/2010/main" val="1711547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4FB1-04CE-4F56-AADE-C8E03C17A6B7}"/>
              </a:ext>
            </a:extLst>
          </p:cNvPr>
          <p:cNvSpPr>
            <a:spLocks noGrp="1"/>
          </p:cNvSpPr>
          <p:nvPr>
            <p:ph type="title"/>
          </p:nvPr>
        </p:nvSpPr>
        <p:spPr/>
        <p:txBody>
          <a:bodyPr/>
          <a:lstStyle/>
          <a:p>
            <a:r>
              <a:rPr lang="en-US" dirty="0"/>
              <a:t>Opioid Legislation</a:t>
            </a:r>
          </a:p>
        </p:txBody>
      </p:sp>
      <p:sp>
        <p:nvSpPr>
          <p:cNvPr id="3" name="Content Placeholder 2">
            <a:extLst>
              <a:ext uri="{FF2B5EF4-FFF2-40B4-BE49-F238E27FC236}">
                <a16:creationId xmlns:a16="http://schemas.microsoft.com/office/drawing/2014/main" id="{F718A5ED-BDEC-49FB-8873-DCE6C6F2C588}"/>
              </a:ext>
            </a:extLst>
          </p:cNvPr>
          <p:cNvSpPr>
            <a:spLocks noGrp="1"/>
          </p:cNvSpPr>
          <p:nvPr>
            <p:ph idx="1"/>
          </p:nvPr>
        </p:nvSpPr>
        <p:spPr/>
        <p:txBody>
          <a:bodyPr/>
          <a:lstStyle/>
          <a:p>
            <a:r>
              <a:rPr lang="en-US" dirty="0"/>
              <a:t>Brief intro</a:t>
            </a:r>
          </a:p>
          <a:p>
            <a:r>
              <a:rPr lang="en-US" dirty="0" err="1"/>
              <a:t>Jupyter</a:t>
            </a:r>
            <a:r>
              <a:rPr lang="en-US" dirty="0"/>
              <a:t>: how the data was cleaned and manipulated</a:t>
            </a:r>
          </a:p>
          <a:p>
            <a:r>
              <a:rPr lang="en-US" dirty="0"/>
              <a:t>Graph</a:t>
            </a:r>
          </a:p>
        </p:txBody>
      </p:sp>
    </p:spTree>
    <p:extLst>
      <p:ext uri="{BB962C8B-B14F-4D97-AF65-F5344CB8AC3E}">
        <p14:creationId xmlns:p14="http://schemas.microsoft.com/office/powerpoint/2010/main" val="1913813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D7B7E212-0FD7-4581-9704-CC7855AF2C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10467" y="643467"/>
            <a:ext cx="5571066" cy="5571066"/>
          </a:xfrm>
          <a:prstGeom prst="rect">
            <a:avLst/>
          </a:prstGeom>
        </p:spPr>
      </p:pic>
      <p:sp>
        <p:nvSpPr>
          <p:cNvPr id="23" name="Rectangle 2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49409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501</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Opioid Crisis</vt:lpstr>
      <vt:lpstr>Why Opioids?</vt:lpstr>
      <vt:lpstr>Factors for Opioid Crisis</vt:lpstr>
      <vt:lpstr>Predicated Outcomes</vt:lpstr>
      <vt:lpstr>Brief Summation of Factors</vt:lpstr>
      <vt:lpstr>Data Sources</vt:lpstr>
      <vt:lpstr>Data Issues</vt:lpstr>
      <vt:lpstr>Opioid Legislation</vt:lpstr>
      <vt:lpstr>PowerPoint Presentation</vt:lpstr>
      <vt:lpstr>Opioids and Education</vt:lpstr>
      <vt:lpstr>Opioids and Unemployment</vt:lpstr>
      <vt:lpstr>Opioids and Bipartisanship</vt:lpstr>
      <vt:lpstr>PowerPoint Presentation</vt:lpstr>
      <vt:lpstr>Opioids and Income</vt:lpstr>
      <vt:lpstr>Interesting Factors</vt:lpstr>
      <vt:lpstr>Our Findings</vt:lpstr>
      <vt:lpstr>Final Thoughts</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Opioid Crisis</dc:title>
  <dc:creator> </dc:creator>
  <cp:lastModifiedBy> </cp:lastModifiedBy>
  <cp:revision>1</cp:revision>
  <dcterms:created xsi:type="dcterms:W3CDTF">2018-12-19T05:00:09Z</dcterms:created>
  <dcterms:modified xsi:type="dcterms:W3CDTF">2018-12-19T05:00:27Z</dcterms:modified>
</cp:coreProperties>
</file>