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8" r:id="rId3"/>
    <p:sldId id="257" r:id="rId4"/>
    <p:sldId id="259" r:id="rId5"/>
    <p:sldId id="261" r:id="rId6"/>
    <p:sldId id="260" r:id="rId7"/>
    <p:sldId id="262" r:id="rId8"/>
    <p:sldId id="291" r:id="rId9"/>
    <p:sldId id="277" r:id="rId10"/>
    <p:sldId id="263" r:id="rId11"/>
    <p:sldId id="272" r:id="rId12"/>
    <p:sldId id="266" r:id="rId13"/>
    <p:sldId id="273" r:id="rId14"/>
    <p:sldId id="278" r:id="rId15"/>
    <p:sldId id="279" r:id="rId16"/>
    <p:sldId id="280" r:id="rId17"/>
    <p:sldId id="284" r:id="rId18"/>
    <p:sldId id="286" r:id="rId19"/>
    <p:sldId id="285" r:id="rId20"/>
    <p:sldId id="281" r:id="rId21"/>
    <p:sldId id="282" r:id="rId22"/>
    <p:sldId id="283" r:id="rId23"/>
    <p:sldId id="265" r:id="rId24"/>
    <p:sldId id="288" r:id="rId25"/>
    <p:sldId id="289" r:id="rId26"/>
    <p:sldId id="290" r:id="rId27"/>
    <p:sldId id="287" r:id="rId28"/>
    <p:sldId id="292" r:id="rId29"/>
    <p:sldId id="294" r:id="rId30"/>
    <p:sldId id="293" r:id="rId31"/>
    <p:sldId id="268" r:id="rId32"/>
    <p:sldId id="270" r:id="rId33"/>
    <p:sldId id="27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11" autoAdjust="0"/>
    <p:restoredTop sz="89368" autoAdjust="0"/>
  </p:normalViewPr>
  <p:slideViewPr>
    <p:cSldViewPr snapToGrid="0">
      <p:cViewPr varScale="1">
        <p:scale>
          <a:sx n="58" d="100"/>
          <a:sy n="58" d="100"/>
        </p:scale>
        <p:origin x="41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DF662-A96E-4542-B225-665827B18441}" type="doc">
      <dgm:prSet loTypeId="urn:microsoft.com/office/officeart/2005/8/layout/matrix2" loCatId="matrix" qsTypeId="urn:microsoft.com/office/officeart/2005/8/quickstyle/simple4" qsCatId="simple" csTypeId="urn:microsoft.com/office/officeart/2005/8/colors/colorful5" csCatId="colorful" phldr="1"/>
      <dgm:spPr/>
      <dgm:t>
        <a:bodyPr/>
        <a:lstStyle/>
        <a:p>
          <a:endParaRPr lang="en-US"/>
        </a:p>
      </dgm:t>
    </dgm:pt>
    <dgm:pt modelId="{D3181753-37C3-40F1-B13F-1214667F1DA4}">
      <dgm:prSet/>
      <dgm:spPr/>
      <dgm:t>
        <a:bodyPr/>
        <a:lstStyle/>
        <a:p>
          <a:r>
            <a:rPr lang="en-US" b="0" i="0"/>
            <a:t>How does Opioid Legislation affect the overdose rate?</a:t>
          </a:r>
          <a:endParaRPr lang="en-US"/>
        </a:p>
      </dgm:t>
    </dgm:pt>
    <dgm:pt modelId="{D7BAA3B1-7633-44E5-B109-F18689D4F442}" type="parTrans" cxnId="{489C7523-E757-4C67-92AD-0B0BABE42B3F}">
      <dgm:prSet/>
      <dgm:spPr/>
      <dgm:t>
        <a:bodyPr/>
        <a:lstStyle/>
        <a:p>
          <a:endParaRPr lang="en-US"/>
        </a:p>
      </dgm:t>
    </dgm:pt>
    <dgm:pt modelId="{66AF8BE5-CF52-4B41-A9F1-D37AE7D90C3C}" type="sibTrans" cxnId="{489C7523-E757-4C67-92AD-0B0BABE42B3F}">
      <dgm:prSet/>
      <dgm:spPr/>
      <dgm:t>
        <a:bodyPr/>
        <a:lstStyle/>
        <a:p>
          <a:endParaRPr lang="en-US"/>
        </a:p>
      </dgm:t>
    </dgm:pt>
    <dgm:pt modelId="{F6F14791-99CF-4173-8C99-CEE4D67B6311}">
      <dgm:prSet/>
      <dgm:spPr/>
      <dgm:t>
        <a:bodyPr/>
        <a:lstStyle/>
        <a:p>
          <a:r>
            <a:rPr lang="en-US" b="0" i="0" dirty="0"/>
            <a:t>How does Education and Age factor into Opioid Related Deaths? </a:t>
          </a:r>
          <a:endParaRPr lang="en-US" dirty="0"/>
        </a:p>
      </dgm:t>
    </dgm:pt>
    <dgm:pt modelId="{2FBC76C5-682A-4E35-AC6C-AB6253F06445}" type="parTrans" cxnId="{C0E4158A-8EC4-411B-9E30-7E86A35B2F06}">
      <dgm:prSet/>
      <dgm:spPr/>
      <dgm:t>
        <a:bodyPr/>
        <a:lstStyle/>
        <a:p>
          <a:endParaRPr lang="en-US"/>
        </a:p>
      </dgm:t>
    </dgm:pt>
    <dgm:pt modelId="{5B07CA3E-7461-4B6A-BD9A-E4FD578AEF5A}" type="sibTrans" cxnId="{C0E4158A-8EC4-411B-9E30-7E86A35B2F06}">
      <dgm:prSet/>
      <dgm:spPr/>
      <dgm:t>
        <a:bodyPr/>
        <a:lstStyle/>
        <a:p>
          <a:endParaRPr lang="en-US"/>
        </a:p>
      </dgm:t>
    </dgm:pt>
    <dgm:pt modelId="{70110391-2982-49C9-B285-616543320CEE}">
      <dgm:prSet/>
      <dgm:spPr/>
      <dgm:t>
        <a:bodyPr/>
        <a:lstStyle/>
        <a:p>
          <a:r>
            <a:rPr lang="en-US" b="0" i="0" dirty="0"/>
            <a:t>Is there a correlation between Opioid Related Deaths and socio-economic factors?</a:t>
          </a:r>
          <a:endParaRPr lang="en-US" dirty="0"/>
        </a:p>
      </dgm:t>
    </dgm:pt>
    <dgm:pt modelId="{C2378CD8-110E-462E-A024-DD0D3D011CAC}" type="parTrans" cxnId="{1BE122B3-4C84-407A-91E6-2F2E455A23C7}">
      <dgm:prSet/>
      <dgm:spPr/>
      <dgm:t>
        <a:bodyPr/>
        <a:lstStyle/>
        <a:p>
          <a:endParaRPr lang="en-US"/>
        </a:p>
      </dgm:t>
    </dgm:pt>
    <dgm:pt modelId="{BD9F22DD-AA2B-4008-A562-43FB7EAE59CD}" type="sibTrans" cxnId="{1BE122B3-4C84-407A-91E6-2F2E455A23C7}">
      <dgm:prSet/>
      <dgm:spPr/>
      <dgm:t>
        <a:bodyPr/>
        <a:lstStyle/>
        <a:p>
          <a:endParaRPr lang="en-US"/>
        </a:p>
      </dgm:t>
    </dgm:pt>
    <dgm:pt modelId="{EF3074F7-AC4D-4BD7-AFB4-54A7A184E582}">
      <dgm:prSet/>
      <dgm:spPr/>
      <dgm:t>
        <a:bodyPr/>
        <a:lstStyle/>
        <a:p>
          <a:r>
            <a:rPr lang="en-US" b="0" i="0"/>
            <a:t>Do Bipartisanship Politics affect Opioid Related legislation?</a:t>
          </a:r>
          <a:endParaRPr lang="en-US"/>
        </a:p>
      </dgm:t>
    </dgm:pt>
    <dgm:pt modelId="{EF0A5E84-1AF5-4D70-9D14-35756DDFAAFF}" type="parTrans" cxnId="{655FD152-4D24-4F4C-9CD1-FC79C4E5B1DC}">
      <dgm:prSet/>
      <dgm:spPr/>
      <dgm:t>
        <a:bodyPr/>
        <a:lstStyle/>
        <a:p>
          <a:endParaRPr lang="en-US"/>
        </a:p>
      </dgm:t>
    </dgm:pt>
    <dgm:pt modelId="{437FFEDD-AAB0-41F6-85BE-952806133D9C}" type="sibTrans" cxnId="{655FD152-4D24-4F4C-9CD1-FC79C4E5B1DC}">
      <dgm:prSet/>
      <dgm:spPr/>
      <dgm:t>
        <a:bodyPr/>
        <a:lstStyle/>
        <a:p>
          <a:endParaRPr lang="en-US"/>
        </a:p>
      </dgm:t>
    </dgm:pt>
    <dgm:pt modelId="{419A190D-55A2-4FFA-9C7D-D3DC52796272}" type="pres">
      <dgm:prSet presAssocID="{9E0DF662-A96E-4542-B225-665827B18441}" presName="matrix" presStyleCnt="0">
        <dgm:presLayoutVars>
          <dgm:chMax val="1"/>
          <dgm:dir/>
          <dgm:resizeHandles val="exact"/>
        </dgm:presLayoutVars>
      </dgm:prSet>
      <dgm:spPr/>
    </dgm:pt>
    <dgm:pt modelId="{46737A08-1567-4E65-A067-5EB991528254}" type="pres">
      <dgm:prSet presAssocID="{9E0DF662-A96E-4542-B225-665827B18441}" presName="axisShape" presStyleLbl="bgShp" presStyleIdx="0" presStyleCnt="1"/>
      <dgm:spPr/>
    </dgm:pt>
    <dgm:pt modelId="{817BCEA8-8303-48D9-BDD1-3FE35CCD01BC}" type="pres">
      <dgm:prSet presAssocID="{9E0DF662-A96E-4542-B225-665827B18441}" presName="rect1" presStyleLbl="node1" presStyleIdx="0" presStyleCnt="4">
        <dgm:presLayoutVars>
          <dgm:chMax val="0"/>
          <dgm:chPref val="0"/>
          <dgm:bulletEnabled val="1"/>
        </dgm:presLayoutVars>
      </dgm:prSet>
      <dgm:spPr/>
    </dgm:pt>
    <dgm:pt modelId="{BAAC57A2-61F6-4B43-AE1C-500844B5B821}" type="pres">
      <dgm:prSet presAssocID="{9E0DF662-A96E-4542-B225-665827B18441}" presName="rect2" presStyleLbl="node1" presStyleIdx="1" presStyleCnt="4">
        <dgm:presLayoutVars>
          <dgm:chMax val="0"/>
          <dgm:chPref val="0"/>
          <dgm:bulletEnabled val="1"/>
        </dgm:presLayoutVars>
      </dgm:prSet>
      <dgm:spPr/>
    </dgm:pt>
    <dgm:pt modelId="{7A1254D0-81BC-4C6A-8AFE-5AD63C3E1604}" type="pres">
      <dgm:prSet presAssocID="{9E0DF662-A96E-4542-B225-665827B18441}" presName="rect3" presStyleLbl="node1" presStyleIdx="2" presStyleCnt="4">
        <dgm:presLayoutVars>
          <dgm:chMax val="0"/>
          <dgm:chPref val="0"/>
          <dgm:bulletEnabled val="1"/>
        </dgm:presLayoutVars>
      </dgm:prSet>
      <dgm:spPr/>
    </dgm:pt>
    <dgm:pt modelId="{0BBAAF5D-22F6-403A-8E8D-A27D7018373D}" type="pres">
      <dgm:prSet presAssocID="{9E0DF662-A96E-4542-B225-665827B18441}" presName="rect4" presStyleLbl="node1" presStyleIdx="3" presStyleCnt="4">
        <dgm:presLayoutVars>
          <dgm:chMax val="0"/>
          <dgm:chPref val="0"/>
          <dgm:bulletEnabled val="1"/>
        </dgm:presLayoutVars>
      </dgm:prSet>
      <dgm:spPr/>
    </dgm:pt>
  </dgm:ptLst>
  <dgm:cxnLst>
    <dgm:cxn modelId="{489C7523-E757-4C67-92AD-0B0BABE42B3F}" srcId="{9E0DF662-A96E-4542-B225-665827B18441}" destId="{D3181753-37C3-40F1-B13F-1214667F1DA4}" srcOrd="0" destOrd="0" parTransId="{D7BAA3B1-7633-44E5-B109-F18689D4F442}" sibTransId="{66AF8BE5-CF52-4B41-A9F1-D37AE7D90C3C}"/>
    <dgm:cxn modelId="{655FD152-4D24-4F4C-9CD1-FC79C4E5B1DC}" srcId="{9E0DF662-A96E-4542-B225-665827B18441}" destId="{EF3074F7-AC4D-4BD7-AFB4-54A7A184E582}" srcOrd="3" destOrd="0" parTransId="{EF0A5E84-1AF5-4D70-9D14-35756DDFAAFF}" sibTransId="{437FFEDD-AAB0-41F6-85BE-952806133D9C}"/>
    <dgm:cxn modelId="{B7821A59-CE51-43B2-A574-6E8DC1BC4544}" type="presOf" srcId="{D3181753-37C3-40F1-B13F-1214667F1DA4}" destId="{817BCEA8-8303-48D9-BDD1-3FE35CCD01BC}" srcOrd="0" destOrd="0" presId="urn:microsoft.com/office/officeart/2005/8/layout/matrix2"/>
    <dgm:cxn modelId="{C0E4158A-8EC4-411B-9E30-7E86A35B2F06}" srcId="{9E0DF662-A96E-4542-B225-665827B18441}" destId="{F6F14791-99CF-4173-8C99-CEE4D67B6311}" srcOrd="1" destOrd="0" parTransId="{2FBC76C5-682A-4E35-AC6C-AB6253F06445}" sibTransId="{5B07CA3E-7461-4B6A-BD9A-E4FD578AEF5A}"/>
    <dgm:cxn modelId="{3F19E49A-BA91-47E7-8152-7986197454AF}" type="presOf" srcId="{70110391-2982-49C9-B285-616543320CEE}" destId="{7A1254D0-81BC-4C6A-8AFE-5AD63C3E1604}" srcOrd="0" destOrd="0" presId="urn:microsoft.com/office/officeart/2005/8/layout/matrix2"/>
    <dgm:cxn modelId="{1BE122B3-4C84-407A-91E6-2F2E455A23C7}" srcId="{9E0DF662-A96E-4542-B225-665827B18441}" destId="{70110391-2982-49C9-B285-616543320CEE}" srcOrd="2" destOrd="0" parTransId="{C2378CD8-110E-462E-A024-DD0D3D011CAC}" sibTransId="{BD9F22DD-AA2B-4008-A562-43FB7EAE59CD}"/>
    <dgm:cxn modelId="{941502CA-3FE1-4AF3-80B6-4B3960CFB8DC}" type="presOf" srcId="{9E0DF662-A96E-4542-B225-665827B18441}" destId="{419A190D-55A2-4FFA-9C7D-D3DC52796272}" srcOrd="0" destOrd="0" presId="urn:microsoft.com/office/officeart/2005/8/layout/matrix2"/>
    <dgm:cxn modelId="{2AD7CAD0-BABA-4725-A0E5-3945D4A82678}" type="presOf" srcId="{EF3074F7-AC4D-4BD7-AFB4-54A7A184E582}" destId="{0BBAAF5D-22F6-403A-8E8D-A27D7018373D}" srcOrd="0" destOrd="0" presId="urn:microsoft.com/office/officeart/2005/8/layout/matrix2"/>
    <dgm:cxn modelId="{B37BCAEF-6C24-4895-BE9B-38EFE198490E}" type="presOf" srcId="{F6F14791-99CF-4173-8C99-CEE4D67B6311}" destId="{BAAC57A2-61F6-4B43-AE1C-500844B5B821}" srcOrd="0" destOrd="0" presId="urn:microsoft.com/office/officeart/2005/8/layout/matrix2"/>
    <dgm:cxn modelId="{BE51AD17-0269-4666-BFE8-54CA9F591569}" type="presParOf" srcId="{419A190D-55A2-4FFA-9C7D-D3DC52796272}" destId="{46737A08-1567-4E65-A067-5EB991528254}" srcOrd="0" destOrd="0" presId="urn:microsoft.com/office/officeart/2005/8/layout/matrix2"/>
    <dgm:cxn modelId="{DE7A215C-6491-4C72-B7B5-9CB9005183AC}" type="presParOf" srcId="{419A190D-55A2-4FFA-9C7D-D3DC52796272}" destId="{817BCEA8-8303-48D9-BDD1-3FE35CCD01BC}" srcOrd="1" destOrd="0" presId="urn:microsoft.com/office/officeart/2005/8/layout/matrix2"/>
    <dgm:cxn modelId="{1357114A-875D-4210-AA49-EEE625803116}" type="presParOf" srcId="{419A190D-55A2-4FFA-9C7D-D3DC52796272}" destId="{BAAC57A2-61F6-4B43-AE1C-500844B5B821}" srcOrd="2" destOrd="0" presId="urn:microsoft.com/office/officeart/2005/8/layout/matrix2"/>
    <dgm:cxn modelId="{C1FCD53C-73C8-4126-A3C7-74160867E181}" type="presParOf" srcId="{419A190D-55A2-4FFA-9C7D-D3DC52796272}" destId="{7A1254D0-81BC-4C6A-8AFE-5AD63C3E1604}" srcOrd="3" destOrd="0" presId="urn:microsoft.com/office/officeart/2005/8/layout/matrix2"/>
    <dgm:cxn modelId="{6E8EAEFA-7EA4-4E65-A0E7-B3E28366A10E}" type="presParOf" srcId="{419A190D-55A2-4FFA-9C7D-D3DC52796272}" destId="{0BBAAF5D-22F6-403A-8E8D-A27D7018373D}"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090155-643A-404B-8B86-7932174D6E8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5F6835C-407D-4E3C-8531-7E9DA5C59E10}">
      <dgm:prSet custT="1"/>
      <dgm:spPr/>
      <dgm:t>
        <a:bodyPr/>
        <a:lstStyle/>
        <a:p>
          <a:pPr>
            <a:lnSpc>
              <a:spcPct val="100000"/>
            </a:lnSpc>
          </a:pPr>
          <a:r>
            <a:rPr lang="en-US" sz="2000" b="0" i="0" dirty="0"/>
            <a:t>In this section we analyzed Bills and Acts in all districts of America and the relative outcome to the opioid death rate.</a:t>
          </a:r>
          <a:endParaRPr lang="en-US" sz="2000" dirty="0"/>
        </a:p>
      </dgm:t>
    </dgm:pt>
    <dgm:pt modelId="{F6890DF3-082C-4D35-A6F5-9228569A6087}" type="parTrans" cxnId="{715FD6AA-796E-42D2-9B68-41F1FCF98E27}">
      <dgm:prSet/>
      <dgm:spPr/>
      <dgm:t>
        <a:bodyPr/>
        <a:lstStyle/>
        <a:p>
          <a:endParaRPr lang="en-US"/>
        </a:p>
      </dgm:t>
    </dgm:pt>
    <dgm:pt modelId="{CBD48FB4-CD3B-4BC1-B9B0-403AEE262D1B}" type="sibTrans" cxnId="{715FD6AA-796E-42D2-9B68-41F1FCF98E27}">
      <dgm:prSet/>
      <dgm:spPr/>
      <dgm:t>
        <a:bodyPr/>
        <a:lstStyle/>
        <a:p>
          <a:endParaRPr lang="en-US"/>
        </a:p>
      </dgm:t>
    </dgm:pt>
    <dgm:pt modelId="{DF91C106-D977-449C-8943-150581CB7ACD}">
      <dgm:prSet custT="1"/>
      <dgm:spPr/>
      <dgm:t>
        <a:bodyPr/>
        <a:lstStyle/>
        <a:p>
          <a:pPr>
            <a:lnSpc>
              <a:spcPct val="100000"/>
            </a:lnSpc>
          </a:pPr>
          <a:r>
            <a:rPr lang="en-US" sz="2000" b="0" i="0" dirty="0"/>
            <a:t>One of the ways we cleaned the data was by searching legislation using keywords such as ‘opioids,’ ‘drugs,’ and others.</a:t>
          </a:r>
          <a:endParaRPr lang="en-US" sz="2000" dirty="0"/>
        </a:p>
      </dgm:t>
    </dgm:pt>
    <dgm:pt modelId="{FDA3CAC0-954C-4D1B-8715-043B63E86AF2}" type="parTrans" cxnId="{D9E861A7-3038-4444-B415-B339809AE6FC}">
      <dgm:prSet/>
      <dgm:spPr/>
      <dgm:t>
        <a:bodyPr/>
        <a:lstStyle/>
        <a:p>
          <a:endParaRPr lang="en-US"/>
        </a:p>
      </dgm:t>
    </dgm:pt>
    <dgm:pt modelId="{2C9E069C-59E4-4265-8FB9-CCA951B8B830}" type="sibTrans" cxnId="{D9E861A7-3038-4444-B415-B339809AE6FC}">
      <dgm:prSet/>
      <dgm:spPr/>
      <dgm:t>
        <a:bodyPr/>
        <a:lstStyle/>
        <a:p>
          <a:endParaRPr lang="en-US"/>
        </a:p>
      </dgm:t>
    </dgm:pt>
    <dgm:pt modelId="{F9FDD2B2-5A6E-42EE-B086-9ED024FD5E46}">
      <dgm:prSet custT="1"/>
      <dgm:spPr/>
      <dgm:t>
        <a:bodyPr/>
        <a:lstStyle/>
        <a:p>
          <a:pPr>
            <a:lnSpc>
              <a:spcPct val="100000"/>
            </a:lnSpc>
          </a:pPr>
          <a:r>
            <a:rPr lang="en-US" sz="2000" b="0" i="0" dirty="0"/>
            <a:t>We noticed a trend where distracts enacted legislation to combat the opioid crisis.</a:t>
          </a:r>
          <a:endParaRPr lang="en-US" sz="2000" dirty="0"/>
        </a:p>
      </dgm:t>
    </dgm:pt>
    <dgm:pt modelId="{9FABE823-C8D7-49B6-A474-4E7271DFE951}" type="parTrans" cxnId="{53C1D7CA-238E-4E2C-B152-60C2CE5FFDEE}">
      <dgm:prSet/>
      <dgm:spPr/>
      <dgm:t>
        <a:bodyPr/>
        <a:lstStyle/>
        <a:p>
          <a:endParaRPr lang="en-US"/>
        </a:p>
      </dgm:t>
    </dgm:pt>
    <dgm:pt modelId="{C2EF0B89-6273-4A51-94C3-5B1D0B1ACCE3}" type="sibTrans" cxnId="{53C1D7CA-238E-4E2C-B152-60C2CE5FFDEE}">
      <dgm:prSet/>
      <dgm:spPr/>
      <dgm:t>
        <a:bodyPr/>
        <a:lstStyle/>
        <a:p>
          <a:endParaRPr lang="en-US"/>
        </a:p>
      </dgm:t>
    </dgm:pt>
    <dgm:pt modelId="{1CF3EF2F-6AAE-4001-9530-EE23D30A7F74}" type="pres">
      <dgm:prSet presAssocID="{1B090155-643A-404B-8B86-7932174D6E88}" presName="root" presStyleCnt="0">
        <dgm:presLayoutVars>
          <dgm:dir/>
          <dgm:resizeHandles val="exact"/>
        </dgm:presLayoutVars>
      </dgm:prSet>
      <dgm:spPr/>
    </dgm:pt>
    <dgm:pt modelId="{209DAA3E-12E8-4160-876F-6A25519E9F2E}" type="pres">
      <dgm:prSet presAssocID="{C5F6835C-407D-4E3C-8531-7E9DA5C59E10}" presName="compNode" presStyleCnt="0"/>
      <dgm:spPr/>
    </dgm:pt>
    <dgm:pt modelId="{30F2E0B2-BFC7-4547-8388-F896747EB12C}" type="pres">
      <dgm:prSet presAssocID="{C5F6835C-407D-4E3C-8531-7E9DA5C59E10}" presName="bgRect" presStyleLbl="bgShp" presStyleIdx="0" presStyleCnt="3"/>
      <dgm:spPr/>
    </dgm:pt>
    <dgm:pt modelId="{66CCA8F9-BA98-4687-9805-AD5AF84EBBB1}" type="pres">
      <dgm:prSet presAssocID="{C5F6835C-407D-4E3C-8531-7E9DA5C59E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6AE3F8C-71A1-4985-91B1-797547A8A01C}" type="pres">
      <dgm:prSet presAssocID="{C5F6835C-407D-4E3C-8531-7E9DA5C59E10}" presName="spaceRect" presStyleCnt="0"/>
      <dgm:spPr/>
    </dgm:pt>
    <dgm:pt modelId="{48BD32ED-4834-4C76-8E85-1A4E1913618B}" type="pres">
      <dgm:prSet presAssocID="{C5F6835C-407D-4E3C-8531-7E9DA5C59E10}" presName="parTx" presStyleLbl="revTx" presStyleIdx="0" presStyleCnt="3">
        <dgm:presLayoutVars>
          <dgm:chMax val="0"/>
          <dgm:chPref val="0"/>
        </dgm:presLayoutVars>
      </dgm:prSet>
      <dgm:spPr/>
    </dgm:pt>
    <dgm:pt modelId="{384BD155-11D6-4597-BEE1-475BDAA868E9}" type="pres">
      <dgm:prSet presAssocID="{CBD48FB4-CD3B-4BC1-B9B0-403AEE262D1B}" presName="sibTrans" presStyleCnt="0"/>
      <dgm:spPr/>
    </dgm:pt>
    <dgm:pt modelId="{EB5CF31C-CF9C-419C-94C9-A7512AC4E9E9}" type="pres">
      <dgm:prSet presAssocID="{DF91C106-D977-449C-8943-150581CB7ACD}" presName="compNode" presStyleCnt="0"/>
      <dgm:spPr/>
    </dgm:pt>
    <dgm:pt modelId="{3B6857AA-FF72-4F0B-8B47-91E11FEE0E55}" type="pres">
      <dgm:prSet presAssocID="{DF91C106-D977-449C-8943-150581CB7ACD}" presName="bgRect" presStyleLbl="bgShp" presStyleIdx="1" presStyleCnt="3"/>
      <dgm:spPr/>
    </dgm:pt>
    <dgm:pt modelId="{D5C050E8-7B0A-4B4A-8CDF-B913DAC95A7A}" type="pres">
      <dgm:prSet presAssocID="{DF91C106-D977-449C-8943-150581CB7A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91F867B5-FA3E-42E3-B341-922086A3071B}" type="pres">
      <dgm:prSet presAssocID="{DF91C106-D977-449C-8943-150581CB7ACD}" presName="spaceRect" presStyleCnt="0"/>
      <dgm:spPr/>
    </dgm:pt>
    <dgm:pt modelId="{8F58D7CE-03EE-4250-AE74-16113F0B84AA}" type="pres">
      <dgm:prSet presAssocID="{DF91C106-D977-449C-8943-150581CB7ACD}" presName="parTx" presStyleLbl="revTx" presStyleIdx="1" presStyleCnt="3">
        <dgm:presLayoutVars>
          <dgm:chMax val="0"/>
          <dgm:chPref val="0"/>
        </dgm:presLayoutVars>
      </dgm:prSet>
      <dgm:spPr/>
    </dgm:pt>
    <dgm:pt modelId="{BDBB685F-1E21-4C03-B768-B878CDB7BC0C}" type="pres">
      <dgm:prSet presAssocID="{2C9E069C-59E4-4265-8FB9-CCA951B8B830}" presName="sibTrans" presStyleCnt="0"/>
      <dgm:spPr/>
    </dgm:pt>
    <dgm:pt modelId="{2C5AE0DC-597F-4848-86D7-81D93177F192}" type="pres">
      <dgm:prSet presAssocID="{F9FDD2B2-5A6E-42EE-B086-9ED024FD5E46}" presName="compNode" presStyleCnt="0"/>
      <dgm:spPr/>
    </dgm:pt>
    <dgm:pt modelId="{A1237BDF-2274-4321-B301-3F1354460F1A}" type="pres">
      <dgm:prSet presAssocID="{F9FDD2B2-5A6E-42EE-B086-9ED024FD5E46}" presName="bgRect" presStyleLbl="bgShp" presStyleIdx="2" presStyleCnt="3"/>
      <dgm:spPr/>
    </dgm:pt>
    <dgm:pt modelId="{5EADC5E3-4832-4A4F-A571-47FBCB413487}" type="pres">
      <dgm:prSet presAssocID="{F9FDD2B2-5A6E-42EE-B086-9ED024FD5E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E49AB087-F3B2-4D06-BC69-505FA5376E6F}" type="pres">
      <dgm:prSet presAssocID="{F9FDD2B2-5A6E-42EE-B086-9ED024FD5E46}" presName="spaceRect" presStyleCnt="0"/>
      <dgm:spPr/>
    </dgm:pt>
    <dgm:pt modelId="{C4B5C44C-72AA-48F0-9DEC-7D9A3F5C50BB}" type="pres">
      <dgm:prSet presAssocID="{F9FDD2B2-5A6E-42EE-B086-9ED024FD5E46}" presName="parTx" presStyleLbl="revTx" presStyleIdx="2" presStyleCnt="3">
        <dgm:presLayoutVars>
          <dgm:chMax val="0"/>
          <dgm:chPref val="0"/>
        </dgm:presLayoutVars>
      </dgm:prSet>
      <dgm:spPr/>
    </dgm:pt>
  </dgm:ptLst>
  <dgm:cxnLst>
    <dgm:cxn modelId="{B0380C00-DE95-4561-91DA-1C806063CB95}" type="presOf" srcId="{DF91C106-D977-449C-8943-150581CB7ACD}" destId="{8F58D7CE-03EE-4250-AE74-16113F0B84AA}" srcOrd="0" destOrd="0" presId="urn:microsoft.com/office/officeart/2018/2/layout/IconVerticalSolidList"/>
    <dgm:cxn modelId="{39148219-D19F-478E-9C8B-926C1CA2CCFF}" type="presOf" srcId="{1B090155-643A-404B-8B86-7932174D6E88}" destId="{1CF3EF2F-6AAE-4001-9530-EE23D30A7F74}" srcOrd="0" destOrd="0" presId="urn:microsoft.com/office/officeart/2018/2/layout/IconVerticalSolidList"/>
    <dgm:cxn modelId="{00C2A44D-C4C2-440A-BFBB-B63AC9F4740E}" type="presOf" srcId="{C5F6835C-407D-4E3C-8531-7E9DA5C59E10}" destId="{48BD32ED-4834-4C76-8E85-1A4E1913618B}" srcOrd="0" destOrd="0" presId="urn:microsoft.com/office/officeart/2018/2/layout/IconVerticalSolidList"/>
    <dgm:cxn modelId="{D9E861A7-3038-4444-B415-B339809AE6FC}" srcId="{1B090155-643A-404B-8B86-7932174D6E88}" destId="{DF91C106-D977-449C-8943-150581CB7ACD}" srcOrd="1" destOrd="0" parTransId="{FDA3CAC0-954C-4D1B-8715-043B63E86AF2}" sibTransId="{2C9E069C-59E4-4265-8FB9-CCA951B8B830}"/>
    <dgm:cxn modelId="{715FD6AA-796E-42D2-9B68-41F1FCF98E27}" srcId="{1B090155-643A-404B-8B86-7932174D6E88}" destId="{C5F6835C-407D-4E3C-8531-7E9DA5C59E10}" srcOrd="0" destOrd="0" parTransId="{F6890DF3-082C-4D35-A6F5-9228569A6087}" sibTransId="{CBD48FB4-CD3B-4BC1-B9B0-403AEE262D1B}"/>
    <dgm:cxn modelId="{53C1D7CA-238E-4E2C-B152-60C2CE5FFDEE}" srcId="{1B090155-643A-404B-8B86-7932174D6E88}" destId="{F9FDD2B2-5A6E-42EE-B086-9ED024FD5E46}" srcOrd="2" destOrd="0" parTransId="{9FABE823-C8D7-49B6-A474-4E7271DFE951}" sibTransId="{C2EF0B89-6273-4A51-94C3-5B1D0B1ACCE3}"/>
    <dgm:cxn modelId="{24103AE0-A794-4878-8B65-1614BF3715CB}" type="presOf" srcId="{F9FDD2B2-5A6E-42EE-B086-9ED024FD5E46}" destId="{C4B5C44C-72AA-48F0-9DEC-7D9A3F5C50BB}" srcOrd="0" destOrd="0" presId="urn:microsoft.com/office/officeart/2018/2/layout/IconVerticalSolidList"/>
    <dgm:cxn modelId="{C945AC87-C131-4014-86F1-8346870A55DB}" type="presParOf" srcId="{1CF3EF2F-6AAE-4001-9530-EE23D30A7F74}" destId="{209DAA3E-12E8-4160-876F-6A25519E9F2E}" srcOrd="0" destOrd="0" presId="urn:microsoft.com/office/officeart/2018/2/layout/IconVerticalSolidList"/>
    <dgm:cxn modelId="{0833CFC1-4F78-4DC5-8001-62C10AFE2AE9}" type="presParOf" srcId="{209DAA3E-12E8-4160-876F-6A25519E9F2E}" destId="{30F2E0B2-BFC7-4547-8388-F896747EB12C}" srcOrd="0" destOrd="0" presId="urn:microsoft.com/office/officeart/2018/2/layout/IconVerticalSolidList"/>
    <dgm:cxn modelId="{3DC937DB-DBCD-43FE-917F-CC9CEE757C83}" type="presParOf" srcId="{209DAA3E-12E8-4160-876F-6A25519E9F2E}" destId="{66CCA8F9-BA98-4687-9805-AD5AF84EBBB1}" srcOrd="1" destOrd="0" presId="urn:microsoft.com/office/officeart/2018/2/layout/IconVerticalSolidList"/>
    <dgm:cxn modelId="{2449DFF6-AA9C-45F5-BCA9-10C1A2D12D7C}" type="presParOf" srcId="{209DAA3E-12E8-4160-876F-6A25519E9F2E}" destId="{46AE3F8C-71A1-4985-91B1-797547A8A01C}" srcOrd="2" destOrd="0" presId="urn:microsoft.com/office/officeart/2018/2/layout/IconVerticalSolidList"/>
    <dgm:cxn modelId="{4DCB0F65-47CC-43AE-9BBE-15434343302F}" type="presParOf" srcId="{209DAA3E-12E8-4160-876F-6A25519E9F2E}" destId="{48BD32ED-4834-4C76-8E85-1A4E1913618B}" srcOrd="3" destOrd="0" presId="urn:microsoft.com/office/officeart/2018/2/layout/IconVerticalSolidList"/>
    <dgm:cxn modelId="{15AD89EE-F3DA-4685-AD50-3AC2E9E015F6}" type="presParOf" srcId="{1CF3EF2F-6AAE-4001-9530-EE23D30A7F74}" destId="{384BD155-11D6-4597-BEE1-475BDAA868E9}" srcOrd="1" destOrd="0" presId="urn:microsoft.com/office/officeart/2018/2/layout/IconVerticalSolidList"/>
    <dgm:cxn modelId="{84348F91-EBED-4128-834A-F99509BA7B33}" type="presParOf" srcId="{1CF3EF2F-6AAE-4001-9530-EE23D30A7F74}" destId="{EB5CF31C-CF9C-419C-94C9-A7512AC4E9E9}" srcOrd="2" destOrd="0" presId="urn:microsoft.com/office/officeart/2018/2/layout/IconVerticalSolidList"/>
    <dgm:cxn modelId="{52C67CC9-91A5-4EBD-9544-A26AFE829A91}" type="presParOf" srcId="{EB5CF31C-CF9C-419C-94C9-A7512AC4E9E9}" destId="{3B6857AA-FF72-4F0B-8B47-91E11FEE0E55}" srcOrd="0" destOrd="0" presId="urn:microsoft.com/office/officeart/2018/2/layout/IconVerticalSolidList"/>
    <dgm:cxn modelId="{86581415-C468-4E0A-A588-782FCEE82BCE}" type="presParOf" srcId="{EB5CF31C-CF9C-419C-94C9-A7512AC4E9E9}" destId="{D5C050E8-7B0A-4B4A-8CDF-B913DAC95A7A}" srcOrd="1" destOrd="0" presId="urn:microsoft.com/office/officeart/2018/2/layout/IconVerticalSolidList"/>
    <dgm:cxn modelId="{469A6DAA-AA08-4815-BD83-71D3292FB52C}" type="presParOf" srcId="{EB5CF31C-CF9C-419C-94C9-A7512AC4E9E9}" destId="{91F867B5-FA3E-42E3-B341-922086A3071B}" srcOrd="2" destOrd="0" presId="urn:microsoft.com/office/officeart/2018/2/layout/IconVerticalSolidList"/>
    <dgm:cxn modelId="{FFD26900-FC7B-46B7-9B35-0DB0701BA569}" type="presParOf" srcId="{EB5CF31C-CF9C-419C-94C9-A7512AC4E9E9}" destId="{8F58D7CE-03EE-4250-AE74-16113F0B84AA}" srcOrd="3" destOrd="0" presId="urn:microsoft.com/office/officeart/2018/2/layout/IconVerticalSolidList"/>
    <dgm:cxn modelId="{524FC055-7BA2-403B-9B73-08C91C74A0A2}" type="presParOf" srcId="{1CF3EF2F-6AAE-4001-9530-EE23D30A7F74}" destId="{BDBB685F-1E21-4C03-B768-B878CDB7BC0C}" srcOrd="3" destOrd="0" presId="urn:microsoft.com/office/officeart/2018/2/layout/IconVerticalSolidList"/>
    <dgm:cxn modelId="{D3396D53-BBD9-4846-A545-BED58BC1BC1A}" type="presParOf" srcId="{1CF3EF2F-6AAE-4001-9530-EE23D30A7F74}" destId="{2C5AE0DC-597F-4848-86D7-81D93177F192}" srcOrd="4" destOrd="0" presId="urn:microsoft.com/office/officeart/2018/2/layout/IconVerticalSolidList"/>
    <dgm:cxn modelId="{15E18247-7692-4AA7-A5E3-82D91813D66E}" type="presParOf" srcId="{2C5AE0DC-597F-4848-86D7-81D93177F192}" destId="{A1237BDF-2274-4321-B301-3F1354460F1A}" srcOrd="0" destOrd="0" presId="urn:microsoft.com/office/officeart/2018/2/layout/IconVerticalSolidList"/>
    <dgm:cxn modelId="{841653B2-988C-41DC-B37D-17B59C01A314}" type="presParOf" srcId="{2C5AE0DC-597F-4848-86D7-81D93177F192}" destId="{5EADC5E3-4832-4A4F-A571-47FBCB413487}" srcOrd="1" destOrd="0" presId="urn:microsoft.com/office/officeart/2018/2/layout/IconVerticalSolidList"/>
    <dgm:cxn modelId="{564645E8-5028-4408-8F1D-D6274007C310}" type="presParOf" srcId="{2C5AE0DC-597F-4848-86D7-81D93177F192}" destId="{E49AB087-F3B2-4D06-BC69-505FA5376E6F}" srcOrd="2" destOrd="0" presId="urn:microsoft.com/office/officeart/2018/2/layout/IconVerticalSolidList"/>
    <dgm:cxn modelId="{DC56F603-7C2B-4F04-84B2-4840DB734EC8}" type="presParOf" srcId="{2C5AE0DC-597F-4848-86D7-81D93177F192}" destId="{C4B5C44C-72AA-48F0-9DEC-7D9A3F5C50B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97DC75-A5D9-493D-BF7C-DFD7E64139E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227FEB2-2B95-4408-8C72-3A009CA55C01}">
      <dgm:prSet/>
      <dgm:spPr/>
      <dgm:t>
        <a:bodyPr/>
        <a:lstStyle/>
        <a:p>
          <a:pPr>
            <a:lnSpc>
              <a:spcPct val="100000"/>
            </a:lnSpc>
          </a:pPr>
          <a:r>
            <a:rPr lang="en-US"/>
            <a:t>We wanted to determine if the amount of education combined with income played a role in opioid related deaths.</a:t>
          </a:r>
        </a:p>
      </dgm:t>
    </dgm:pt>
    <dgm:pt modelId="{70DDDC35-D198-44E0-B942-1158D9D9B9C6}" type="parTrans" cxnId="{6BDE7B59-6BE6-46C9-848B-C3A0C3278351}">
      <dgm:prSet/>
      <dgm:spPr/>
      <dgm:t>
        <a:bodyPr/>
        <a:lstStyle/>
        <a:p>
          <a:endParaRPr lang="en-US"/>
        </a:p>
      </dgm:t>
    </dgm:pt>
    <dgm:pt modelId="{6B684AA3-47A9-4A66-A7F5-F6626040F507}" type="sibTrans" cxnId="{6BDE7B59-6BE6-46C9-848B-C3A0C3278351}">
      <dgm:prSet/>
      <dgm:spPr/>
      <dgm:t>
        <a:bodyPr/>
        <a:lstStyle/>
        <a:p>
          <a:endParaRPr lang="en-US"/>
        </a:p>
      </dgm:t>
    </dgm:pt>
    <dgm:pt modelId="{281B0C7B-A098-4BB5-852F-E7C0829BCD48}">
      <dgm:prSet/>
      <dgm:spPr/>
      <dgm:t>
        <a:bodyPr/>
        <a:lstStyle/>
        <a:p>
          <a:pPr>
            <a:lnSpc>
              <a:spcPct val="100000"/>
            </a:lnSpc>
          </a:pPr>
          <a:r>
            <a:rPr lang="en-US" dirty="0"/>
            <a:t>Living either above or below the poverty line plays a factor.</a:t>
          </a:r>
        </a:p>
      </dgm:t>
    </dgm:pt>
    <dgm:pt modelId="{9097BFC4-1E69-4D50-A0CB-56072A4A7AEB}" type="parTrans" cxnId="{329387F9-AD14-47B0-AD68-EFEAF9F179DE}">
      <dgm:prSet/>
      <dgm:spPr/>
      <dgm:t>
        <a:bodyPr/>
        <a:lstStyle/>
        <a:p>
          <a:endParaRPr lang="en-US"/>
        </a:p>
      </dgm:t>
    </dgm:pt>
    <dgm:pt modelId="{4FB98A61-9AC0-4472-9E5A-199BCE9ED39D}" type="sibTrans" cxnId="{329387F9-AD14-47B0-AD68-EFEAF9F179DE}">
      <dgm:prSet/>
      <dgm:spPr/>
      <dgm:t>
        <a:bodyPr/>
        <a:lstStyle/>
        <a:p>
          <a:endParaRPr lang="en-US"/>
        </a:p>
      </dgm:t>
    </dgm:pt>
    <dgm:pt modelId="{F4748982-F88A-4A73-AF43-D8A7D0A20FAF}">
      <dgm:prSet/>
      <dgm:spPr/>
      <dgm:t>
        <a:bodyPr/>
        <a:lstStyle/>
        <a:p>
          <a:pPr>
            <a:lnSpc>
              <a:spcPct val="100000"/>
            </a:lnSpc>
          </a:pPr>
          <a:r>
            <a:rPr lang="en-US" dirty="0"/>
            <a:t>We wanted to see if any previous correlations hold true with regards to poverty.</a:t>
          </a:r>
        </a:p>
      </dgm:t>
    </dgm:pt>
    <dgm:pt modelId="{5EE9A638-D5AB-4EE1-8851-A3CD694AEFE3}" type="parTrans" cxnId="{5DFB7A6F-1E80-437E-A4BA-8EE03372A701}">
      <dgm:prSet/>
      <dgm:spPr/>
      <dgm:t>
        <a:bodyPr/>
        <a:lstStyle/>
        <a:p>
          <a:endParaRPr lang="en-US"/>
        </a:p>
      </dgm:t>
    </dgm:pt>
    <dgm:pt modelId="{607B4C5D-F5A2-4117-8ADD-B851F4F27674}" type="sibTrans" cxnId="{5DFB7A6F-1E80-437E-A4BA-8EE03372A701}">
      <dgm:prSet/>
      <dgm:spPr/>
      <dgm:t>
        <a:bodyPr/>
        <a:lstStyle/>
        <a:p>
          <a:endParaRPr lang="en-US"/>
        </a:p>
      </dgm:t>
    </dgm:pt>
    <dgm:pt modelId="{9447BAA8-4A61-4563-92E0-622AB7B39081}" type="pres">
      <dgm:prSet presAssocID="{3E97DC75-A5D9-493D-BF7C-DFD7E64139EE}" presName="root" presStyleCnt="0">
        <dgm:presLayoutVars>
          <dgm:dir/>
          <dgm:resizeHandles val="exact"/>
        </dgm:presLayoutVars>
      </dgm:prSet>
      <dgm:spPr/>
    </dgm:pt>
    <dgm:pt modelId="{C9B3C635-5DEF-4899-A90D-312BAB83FA91}" type="pres">
      <dgm:prSet presAssocID="{0227FEB2-2B95-4408-8C72-3A009CA55C01}" presName="compNode" presStyleCnt="0"/>
      <dgm:spPr/>
    </dgm:pt>
    <dgm:pt modelId="{C93CCD3F-D2D5-442C-8B18-41EE426AB8A9}" type="pres">
      <dgm:prSet presAssocID="{0227FEB2-2B95-4408-8C72-3A009CA55C01}" presName="bgRect" presStyleLbl="bgShp" presStyleIdx="0" presStyleCnt="3"/>
      <dgm:spPr/>
    </dgm:pt>
    <dgm:pt modelId="{3B332BBE-FC40-402C-AE7C-19E1294B2E0B}" type="pres">
      <dgm:prSet presAssocID="{0227FEB2-2B95-4408-8C72-3A009CA55C0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040DC62D-42B0-4BA1-8200-648781FC6C9E}" type="pres">
      <dgm:prSet presAssocID="{0227FEB2-2B95-4408-8C72-3A009CA55C01}" presName="spaceRect" presStyleCnt="0"/>
      <dgm:spPr/>
    </dgm:pt>
    <dgm:pt modelId="{1AEFDDBF-6775-479D-A00B-362529B77FCE}" type="pres">
      <dgm:prSet presAssocID="{0227FEB2-2B95-4408-8C72-3A009CA55C01}" presName="parTx" presStyleLbl="revTx" presStyleIdx="0" presStyleCnt="3">
        <dgm:presLayoutVars>
          <dgm:chMax val="0"/>
          <dgm:chPref val="0"/>
        </dgm:presLayoutVars>
      </dgm:prSet>
      <dgm:spPr/>
    </dgm:pt>
    <dgm:pt modelId="{37F9B869-66C6-44D6-92CA-38396C342969}" type="pres">
      <dgm:prSet presAssocID="{6B684AA3-47A9-4A66-A7F5-F6626040F507}" presName="sibTrans" presStyleCnt="0"/>
      <dgm:spPr/>
    </dgm:pt>
    <dgm:pt modelId="{36CB16D5-58E9-449D-97F3-73D39925CFF6}" type="pres">
      <dgm:prSet presAssocID="{281B0C7B-A098-4BB5-852F-E7C0829BCD48}" presName="compNode" presStyleCnt="0"/>
      <dgm:spPr/>
    </dgm:pt>
    <dgm:pt modelId="{7DFA0207-F8FD-4B96-8206-EC572A12EBFD}" type="pres">
      <dgm:prSet presAssocID="{281B0C7B-A098-4BB5-852F-E7C0829BCD48}" presName="bgRect" presStyleLbl="bgShp" presStyleIdx="1" presStyleCnt="3"/>
      <dgm:spPr/>
    </dgm:pt>
    <dgm:pt modelId="{E7B65657-50EE-497B-90A1-8D3224830DBB}" type="pres">
      <dgm:prSet presAssocID="{281B0C7B-A098-4BB5-852F-E7C0829BCD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3D535BD9-CAD5-491F-BC75-19B1250F9B8E}" type="pres">
      <dgm:prSet presAssocID="{281B0C7B-A098-4BB5-852F-E7C0829BCD48}" presName="spaceRect" presStyleCnt="0"/>
      <dgm:spPr/>
    </dgm:pt>
    <dgm:pt modelId="{F7158216-9AC4-4B93-8FD6-48E03E34674A}" type="pres">
      <dgm:prSet presAssocID="{281B0C7B-A098-4BB5-852F-E7C0829BCD48}" presName="parTx" presStyleLbl="revTx" presStyleIdx="1" presStyleCnt="3">
        <dgm:presLayoutVars>
          <dgm:chMax val="0"/>
          <dgm:chPref val="0"/>
        </dgm:presLayoutVars>
      </dgm:prSet>
      <dgm:spPr/>
    </dgm:pt>
    <dgm:pt modelId="{92318297-4906-4427-95FC-D17746BB8C86}" type="pres">
      <dgm:prSet presAssocID="{4FB98A61-9AC0-4472-9E5A-199BCE9ED39D}" presName="sibTrans" presStyleCnt="0"/>
      <dgm:spPr/>
    </dgm:pt>
    <dgm:pt modelId="{784EFDC0-3F7B-4F15-AF51-225BFCB17446}" type="pres">
      <dgm:prSet presAssocID="{F4748982-F88A-4A73-AF43-D8A7D0A20FAF}" presName="compNode" presStyleCnt="0"/>
      <dgm:spPr/>
    </dgm:pt>
    <dgm:pt modelId="{FAEC5CFE-DC11-47CF-A119-9A05D4993CE6}" type="pres">
      <dgm:prSet presAssocID="{F4748982-F88A-4A73-AF43-D8A7D0A20FAF}" presName="bgRect" presStyleLbl="bgShp" presStyleIdx="2" presStyleCnt="3"/>
      <dgm:spPr/>
    </dgm:pt>
    <dgm:pt modelId="{1FA91E62-13A4-4FEC-BBDB-9E35250A21DF}" type="pres">
      <dgm:prSet presAssocID="{F4748982-F88A-4A73-AF43-D8A7D0A20F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AC49BB71-BDA4-4D3E-99C6-8650D4DC8281}" type="pres">
      <dgm:prSet presAssocID="{F4748982-F88A-4A73-AF43-D8A7D0A20FAF}" presName="spaceRect" presStyleCnt="0"/>
      <dgm:spPr/>
    </dgm:pt>
    <dgm:pt modelId="{1D0796DA-C507-44AB-8BF9-FA1877CE1E67}" type="pres">
      <dgm:prSet presAssocID="{F4748982-F88A-4A73-AF43-D8A7D0A20FAF}" presName="parTx" presStyleLbl="revTx" presStyleIdx="2" presStyleCnt="3">
        <dgm:presLayoutVars>
          <dgm:chMax val="0"/>
          <dgm:chPref val="0"/>
        </dgm:presLayoutVars>
      </dgm:prSet>
      <dgm:spPr/>
    </dgm:pt>
  </dgm:ptLst>
  <dgm:cxnLst>
    <dgm:cxn modelId="{5DFB7A6F-1E80-437E-A4BA-8EE03372A701}" srcId="{3E97DC75-A5D9-493D-BF7C-DFD7E64139EE}" destId="{F4748982-F88A-4A73-AF43-D8A7D0A20FAF}" srcOrd="2" destOrd="0" parTransId="{5EE9A638-D5AB-4EE1-8851-A3CD694AEFE3}" sibTransId="{607B4C5D-F5A2-4117-8ADD-B851F4F27674}"/>
    <dgm:cxn modelId="{6BDE7B59-6BE6-46C9-848B-C3A0C3278351}" srcId="{3E97DC75-A5D9-493D-BF7C-DFD7E64139EE}" destId="{0227FEB2-2B95-4408-8C72-3A009CA55C01}" srcOrd="0" destOrd="0" parTransId="{70DDDC35-D198-44E0-B942-1158D9D9B9C6}" sibTransId="{6B684AA3-47A9-4A66-A7F5-F6626040F507}"/>
    <dgm:cxn modelId="{B0072393-66F7-4AA0-86B6-B86185EF55BE}" type="presOf" srcId="{281B0C7B-A098-4BB5-852F-E7C0829BCD48}" destId="{F7158216-9AC4-4B93-8FD6-48E03E34674A}" srcOrd="0" destOrd="0" presId="urn:microsoft.com/office/officeart/2018/2/layout/IconVerticalSolidList"/>
    <dgm:cxn modelId="{F4CA3E9C-E22D-4044-9F44-C0D0CE48184D}" type="presOf" srcId="{0227FEB2-2B95-4408-8C72-3A009CA55C01}" destId="{1AEFDDBF-6775-479D-A00B-362529B77FCE}" srcOrd="0" destOrd="0" presId="urn:microsoft.com/office/officeart/2018/2/layout/IconVerticalSolidList"/>
    <dgm:cxn modelId="{016198C9-9AA4-44FD-808D-15A9DB127337}" type="presOf" srcId="{3E97DC75-A5D9-493D-BF7C-DFD7E64139EE}" destId="{9447BAA8-4A61-4563-92E0-622AB7B39081}" srcOrd="0" destOrd="0" presId="urn:microsoft.com/office/officeart/2018/2/layout/IconVerticalSolidList"/>
    <dgm:cxn modelId="{CD50E3D3-D655-42D5-8A72-9EAFDBF72033}" type="presOf" srcId="{F4748982-F88A-4A73-AF43-D8A7D0A20FAF}" destId="{1D0796DA-C507-44AB-8BF9-FA1877CE1E67}" srcOrd="0" destOrd="0" presId="urn:microsoft.com/office/officeart/2018/2/layout/IconVerticalSolidList"/>
    <dgm:cxn modelId="{329387F9-AD14-47B0-AD68-EFEAF9F179DE}" srcId="{3E97DC75-A5D9-493D-BF7C-DFD7E64139EE}" destId="{281B0C7B-A098-4BB5-852F-E7C0829BCD48}" srcOrd="1" destOrd="0" parTransId="{9097BFC4-1E69-4D50-A0CB-56072A4A7AEB}" sibTransId="{4FB98A61-9AC0-4472-9E5A-199BCE9ED39D}"/>
    <dgm:cxn modelId="{209F9BC8-D183-44A1-A4B1-1DB7AE081BED}" type="presParOf" srcId="{9447BAA8-4A61-4563-92E0-622AB7B39081}" destId="{C9B3C635-5DEF-4899-A90D-312BAB83FA91}" srcOrd="0" destOrd="0" presId="urn:microsoft.com/office/officeart/2018/2/layout/IconVerticalSolidList"/>
    <dgm:cxn modelId="{5B7C7029-F851-492A-A8BA-393DF673E5E6}" type="presParOf" srcId="{C9B3C635-5DEF-4899-A90D-312BAB83FA91}" destId="{C93CCD3F-D2D5-442C-8B18-41EE426AB8A9}" srcOrd="0" destOrd="0" presId="urn:microsoft.com/office/officeart/2018/2/layout/IconVerticalSolidList"/>
    <dgm:cxn modelId="{AFD3319B-5E0E-4792-8854-C4F4A8F9A0E5}" type="presParOf" srcId="{C9B3C635-5DEF-4899-A90D-312BAB83FA91}" destId="{3B332BBE-FC40-402C-AE7C-19E1294B2E0B}" srcOrd="1" destOrd="0" presId="urn:microsoft.com/office/officeart/2018/2/layout/IconVerticalSolidList"/>
    <dgm:cxn modelId="{4398DCB1-0FDD-4EE1-83D7-CBD46F6632AA}" type="presParOf" srcId="{C9B3C635-5DEF-4899-A90D-312BAB83FA91}" destId="{040DC62D-42B0-4BA1-8200-648781FC6C9E}" srcOrd="2" destOrd="0" presId="urn:microsoft.com/office/officeart/2018/2/layout/IconVerticalSolidList"/>
    <dgm:cxn modelId="{BB03BDD4-9806-4743-9748-634C35AC4D1E}" type="presParOf" srcId="{C9B3C635-5DEF-4899-A90D-312BAB83FA91}" destId="{1AEFDDBF-6775-479D-A00B-362529B77FCE}" srcOrd="3" destOrd="0" presId="urn:microsoft.com/office/officeart/2018/2/layout/IconVerticalSolidList"/>
    <dgm:cxn modelId="{4B5BBB1B-512F-477B-9D14-D5358C7B70C0}" type="presParOf" srcId="{9447BAA8-4A61-4563-92E0-622AB7B39081}" destId="{37F9B869-66C6-44D6-92CA-38396C342969}" srcOrd="1" destOrd="0" presId="urn:microsoft.com/office/officeart/2018/2/layout/IconVerticalSolidList"/>
    <dgm:cxn modelId="{2BC4A575-BF25-4E8D-B9F6-C0CB9405EEA2}" type="presParOf" srcId="{9447BAA8-4A61-4563-92E0-622AB7B39081}" destId="{36CB16D5-58E9-449D-97F3-73D39925CFF6}" srcOrd="2" destOrd="0" presId="urn:microsoft.com/office/officeart/2018/2/layout/IconVerticalSolidList"/>
    <dgm:cxn modelId="{E0F199A3-1DD8-4D1E-BA78-2EAC707EBDA0}" type="presParOf" srcId="{36CB16D5-58E9-449D-97F3-73D39925CFF6}" destId="{7DFA0207-F8FD-4B96-8206-EC572A12EBFD}" srcOrd="0" destOrd="0" presId="urn:microsoft.com/office/officeart/2018/2/layout/IconVerticalSolidList"/>
    <dgm:cxn modelId="{42629DF1-8EEA-4625-B3F2-0CA357E2DEBA}" type="presParOf" srcId="{36CB16D5-58E9-449D-97F3-73D39925CFF6}" destId="{E7B65657-50EE-497B-90A1-8D3224830DBB}" srcOrd="1" destOrd="0" presId="urn:microsoft.com/office/officeart/2018/2/layout/IconVerticalSolidList"/>
    <dgm:cxn modelId="{75BC3C23-EF9D-474C-AFE1-673F9051C41E}" type="presParOf" srcId="{36CB16D5-58E9-449D-97F3-73D39925CFF6}" destId="{3D535BD9-CAD5-491F-BC75-19B1250F9B8E}" srcOrd="2" destOrd="0" presId="urn:microsoft.com/office/officeart/2018/2/layout/IconVerticalSolidList"/>
    <dgm:cxn modelId="{F571B8CD-AA51-4782-B8E0-259DE4D8495E}" type="presParOf" srcId="{36CB16D5-58E9-449D-97F3-73D39925CFF6}" destId="{F7158216-9AC4-4B93-8FD6-48E03E34674A}" srcOrd="3" destOrd="0" presId="urn:microsoft.com/office/officeart/2018/2/layout/IconVerticalSolidList"/>
    <dgm:cxn modelId="{EAC4CC37-B563-4070-AD84-B590062E5DDB}" type="presParOf" srcId="{9447BAA8-4A61-4563-92E0-622AB7B39081}" destId="{92318297-4906-4427-95FC-D17746BB8C86}" srcOrd="3" destOrd="0" presId="urn:microsoft.com/office/officeart/2018/2/layout/IconVerticalSolidList"/>
    <dgm:cxn modelId="{ECF92F24-B6C1-43BE-A5B9-5895E89F339D}" type="presParOf" srcId="{9447BAA8-4A61-4563-92E0-622AB7B39081}" destId="{784EFDC0-3F7B-4F15-AF51-225BFCB17446}" srcOrd="4" destOrd="0" presId="urn:microsoft.com/office/officeart/2018/2/layout/IconVerticalSolidList"/>
    <dgm:cxn modelId="{DF384704-C38E-4D07-A52F-72FD24F3B126}" type="presParOf" srcId="{784EFDC0-3F7B-4F15-AF51-225BFCB17446}" destId="{FAEC5CFE-DC11-47CF-A119-9A05D4993CE6}" srcOrd="0" destOrd="0" presId="urn:microsoft.com/office/officeart/2018/2/layout/IconVerticalSolidList"/>
    <dgm:cxn modelId="{1AAAF843-EF5E-4C45-9672-743DC9669A02}" type="presParOf" srcId="{784EFDC0-3F7B-4F15-AF51-225BFCB17446}" destId="{1FA91E62-13A4-4FEC-BBDB-9E35250A21DF}" srcOrd="1" destOrd="0" presId="urn:microsoft.com/office/officeart/2018/2/layout/IconVerticalSolidList"/>
    <dgm:cxn modelId="{570ED324-BC17-4174-B3B8-9FC736315853}" type="presParOf" srcId="{784EFDC0-3F7B-4F15-AF51-225BFCB17446}" destId="{AC49BB71-BDA4-4D3E-99C6-8650D4DC8281}" srcOrd="2" destOrd="0" presId="urn:microsoft.com/office/officeart/2018/2/layout/IconVerticalSolidList"/>
    <dgm:cxn modelId="{2DE33E87-8A6A-4D52-937D-CB3FE74928D6}" type="presParOf" srcId="{784EFDC0-3F7B-4F15-AF51-225BFCB17446}" destId="{1D0796DA-C507-44AB-8BF9-FA1877CE1E6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4AC6FD-198E-41A8-B53B-285788FAEC5D}" type="doc">
      <dgm:prSet loTypeId="urn:microsoft.com/office/officeart/2018/5/layout/IconLeaf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5B3A3A2E-5668-4F6C-B312-39FA2DD52DA6}">
      <dgm:prSet/>
      <dgm:spPr/>
      <dgm:t>
        <a:bodyPr/>
        <a:lstStyle/>
        <a:p>
          <a:pPr>
            <a:defRPr cap="all"/>
          </a:pPr>
          <a:endParaRPr lang="en-US" dirty="0"/>
        </a:p>
      </dgm:t>
    </dgm:pt>
    <dgm:pt modelId="{38DA0A7D-51AD-4C71-9D0C-6E24B39AB5DE}" type="parTrans" cxnId="{F1C83AC7-EEF6-4673-9073-27BAD3BE1383}">
      <dgm:prSet/>
      <dgm:spPr/>
      <dgm:t>
        <a:bodyPr/>
        <a:lstStyle/>
        <a:p>
          <a:endParaRPr lang="en-US"/>
        </a:p>
      </dgm:t>
    </dgm:pt>
    <dgm:pt modelId="{961E3D4F-D3FB-4FA0-A954-B8096935258D}" type="sibTrans" cxnId="{F1C83AC7-EEF6-4673-9073-27BAD3BE1383}">
      <dgm:prSet/>
      <dgm:spPr/>
      <dgm:t>
        <a:bodyPr/>
        <a:lstStyle/>
        <a:p>
          <a:endParaRPr lang="en-US"/>
        </a:p>
      </dgm:t>
    </dgm:pt>
    <dgm:pt modelId="{DE9221FD-D661-4B7D-B7C6-5DA81B047A0D}">
      <dgm:prSet/>
      <dgm:spPr/>
      <dgm:t>
        <a:bodyPr/>
        <a:lstStyle/>
        <a:p>
          <a:pPr>
            <a:defRPr cap="all"/>
          </a:pPr>
          <a:endParaRPr lang="en-US" dirty="0"/>
        </a:p>
      </dgm:t>
    </dgm:pt>
    <dgm:pt modelId="{F986EBDA-D9F7-4CE8-95BE-1E19C6393FBE}" type="parTrans" cxnId="{53239E10-B91B-403B-A8FD-5E2E46632640}">
      <dgm:prSet/>
      <dgm:spPr/>
      <dgm:t>
        <a:bodyPr/>
        <a:lstStyle/>
        <a:p>
          <a:endParaRPr lang="en-US"/>
        </a:p>
      </dgm:t>
    </dgm:pt>
    <dgm:pt modelId="{0F73A5CA-05CE-47EF-9582-629D00AECA8C}" type="sibTrans" cxnId="{53239E10-B91B-403B-A8FD-5E2E46632640}">
      <dgm:prSet/>
      <dgm:spPr/>
      <dgm:t>
        <a:bodyPr/>
        <a:lstStyle/>
        <a:p>
          <a:endParaRPr lang="en-US"/>
        </a:p>
      </dgm:t>
    </dgm:pt>
    <dgm:pt modelId="{19CE461D-167D-476B-B6FB-364E036E04D6}" type="pres">
      <dgm:prSet presAssocID="{B14AC6FD-198E-41A8-B53B-285788FAEC5D}" presName="root" presStyleCnt="0">
        <dgm:presLayoutVars>
          <dgm:dir/>
          <dgm:resizeHandles val="exact"/>
        </dgm:presLayoutVars>
      </dgm:prSet>
      <dgm:spPr/>
    </dgm:pt>
    <dgm:pt modelId="{DBD3EA0B-8639-4962-9CCC-1FAA0E7F0E38}" type="pres">
      <dgm:prSet presAssocID="{5B3A3A2E-5668-4F6C-B312-39FA2DD52DA6}" presName="compNode" presStyleCnt="0"/>
      <dgm:spPr/>
    </dgm:pt>
    <dgm:pt modelId="{D9FCC20D-4726-4D9C-A408-62FBE44CAC83}" type="pres">
      <dgm:prSet presAssocID="{5B3A3A2E-5668-4F6C-B312-39FA2DD52DA6}" presName="iconBgRect" presStyleLbl="bgShp" presStyleIdx="0" presStyleCnt="2"/>
      <dgm:spPr>
        <a:prstGeom prst="round2DiagRect">
          <a:avLst>
            <a:gd name="adj1" fmla="val 29727"/>
            <a:gd name="adj2" fmla="val 0"/>
          </a:avLst>
        </a:prstGeom>
      </dgm:spPr>
    </dgm:pt>
    <dgm:pt modelId="{38A7BB27-F4C5-4295-97BD-67197BCF41F5}" type="pres">
      <dgm:prSet presAssocID="{5B3A3A2E-5668-4F6C-B312-39FA2DD52D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11D798F-868B-49E8-AFB4-24D0F467B003}" type="pres">
      <dgm:prSet presAssocID="{5B3A3A2E-5668-4F6C-B312-39FA2DD52DA6}" presName="spaceRect" presStyleCnt="0"/>
      <dgm:spPr/>
    </dgm:pt>
    <dgm:pt modelId="{D577675B-57AB-4BCB-A70E-EDF87181705C}" type="pres">
      <dgm:prSet presAssocID="{5B3A3A2E-5668-4F6C-B312-39FA2DD52DA6}" presName="textRect" presStyleLbl="revTx" presStyleIdx="0" presStyleCnt="2">
        <dgm:presLayoutVars>
          <dgm:chMax val="1"/>
          <dgm:chPref val="1"/>
        </dgm:presLayoutVars>
      </dgm:prSet>
      <dgm:spPr/>
    </dgm:pt>
    <dgm:pt modelId="{C7D06567-088A-43D9-9600-5CEE4955BA2F}" type="pres">
      <dgm:prSet presAssocID="{961E3D4F-D3FB-4FA0-A954-B8096935258D}" presName="sibTrans" presStyleCnt="0"/>
      <dgm:spPr/>
    </dgm:pt>
    <dgm:pt modelId="{84EF8417-7078-4B42-93A0-4D556CDDD96F}" type="pres">
      <dgm:prSet presAssocID="{DE9221FD-D661-4B7D-B7C6-5DA81B047A0D}" presName="compNode" presStyleCnt="0"/>
      <dgm:spPr/>
    </dgm:pt>
    <dgm:pt modelId="{31FB212A-24C2-49C0-AE20-AA72E70444E4}" type="pres">
      <dgm:prSet presAssocID="{DE9221FD-D661-4B7D-B7C6-5DA81B047A0D}" presName="iconBgRect" presStyleLbl="bgShp" presStyleIdx="1" presStyleCnt="2"/>
      <dgm:spPr>
        <a:prstGeom prst="round2DiagRect">
          <a:avLst>
            <a:gd name="adj1" fmla="val 29727"/>
            <a:gd name="adj2" fmla="val 0"/>
          </a:avLst>
        </a:prstGeom>
      </dgm:spPr>
    </dgm:pt>
    <dgm:pt modelId="{F35FB6D1-E87D-4F79-9F1A-C66C1CE71D30}" type="pres">
      <dgm:prSet presAssocID="{DE9221FD-D661-4B7D-B7C6-5DA81B047A0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5D33E0C4-1443-47B5-83BC-57D4A476593E}" type="pres">
      <dgm:prSet presAssocID="{DE9221FD-D661-4B7D-B7C6-5DA81B047A0D}" presName="spaceRect" presStyleCnt="0"/>
      <dgm:spPr/>
    </dgm:pt>
    <dgm:pt modelId="{3EB49C2D-9CE5-4F7D-A794-09CB191CBA13}" type="pres">
      <dgm:prSet presAssocID="{DE9221FD-D661-4B7D-B7C6-5DA81B047A0D}" presName="textRect" presStyleLbl="revTx" presStyleIdx="1" presStyleCnt="2">
        <dgm:presLayoutVars>
          <dgm:chMax val="1"/>
          <dgm:chPref val="1"/>
        </dgm:presLayoutVars>
      </dgm:prSet>
      <dgm:spPr/>
    </dgm:pt>
  </dgm:ptLst>
  <dgm:cxnLst>
    <dgm:cxn modelId="{14224108-C996-4C11-A743-2550432BDE25}" type="presOf" srcId="{DE9221FD-D661-4B7D-B7C6-5DA81B047A0D}" destId="{3EB49C2D-9CE5-4F7D-A794-09CB191CBA13}" srcOrd="0" destOrd="0" presId="urn:microsoft.com/office/officeart/2018/5/layout/IconLeafLabelList"/>
    <dgm:cxn modelId="{53239E10-B91B-403B-A8FD-5E2E46632640}" srcId="{B14AC6FD-198E-41A8-B53B-285788FAEC5D}" destId="{DE9221FD-D661-4B7D-B7C6-5DA81B047A0D}" srcOrd="1" destOrd="0" parTransId="{F986EBDA-D9F7-4CE8-95BE-1E19C6393FBE}" sibTransId="{0F73A5CA-05CE-47EF-9582-629D00AECA8C}"/>
    <dgm:cxn modelId="{5B5D5D8A-ACDE-4928-A6C3-065ED100CB79}" type="presOf" srcId="{5B3A3A2E-5668-4F6C-B312-39FA2DD52DA6}" destId="{D577675B-57AB-4BCB-A70E-EDF87181705C}" srcOrd="0" destOrd="0" presId="urn:microsoft.com/office/officeart/2018/5/layout/IconLeafLabelList"/>
    <dgm:cxn modelId="{F1C83AC7-EEF6-4673-9073-27BAD3BE1383}" srcId="{B14AC6FD-198E-41A8-B53B-285788FAEC5D}" destId="{5B3A3A2E-5668-4F6C-B312-39FA2DD52DA6}" srcOrd="0" destOrd="0" parTransId="{38DA0A7D-51AD-4C71-9D0C-6E24B39AB5DE}" sibTransId="{961E3D4F-D3FB-4FA0-A954-B8096935258D}"/>
    <dgm:cxn modelId="{C05789D2-44E0-4932-8F84-3D374F0F73AF}" type="presOf" srcId="{B14AC6FD-198E-41A8-B53B-285788FAEC5D}" destId="{19CE461D-167D-476B-B6FB-364E036E04D6}" srcOrd="0" destOrd="0" presId="urn:microsoft.com/office/officeart/2018/5/layout/IconLeafLabelList"/>
    <dgm:cxn modelId="{466230B8-8C71-4E0B-B633-57731272598B}" type="presParOf" srcId="{19CE461D-167D-476B-B6FB-364E036E04D6}" destId="{DBD3EA0B-8639-4962-9CCC-1FAA0E7F0E38}" srcOrd="0" destOrd="0" presId="urn:microsoft.com/office/officeart/2018/5/layout/IconLeafLabelList"/>
    <dgm:cxn modelId="{8C85CDB6-AD66-4440-93FA-D8D1E69269E4}" type="presParOf" srcId="{DBD3EA0B-8639-4962-9CCC-1FAA0E7F0E38}" destId="{D9FCC20D-4726-4D9C-A408-62FBE44CAC83}" srcOrd="0" destOrd="0" presId="urn:microsoft.com/office/officeart/2018/5/layout/IconLeafLabelList"/>
    <dgm:cxn modelId="{2BA2FA99-2ED5-449A-8282-88D1FF16AE45}" type="presParOf" srcId="{DBD3EA0B-8639-4962-9CCC-1FAA0E7F0E38}" destId="{38A7BB27-F4C5-4295-97BD-67197BCF41F5}" srcOrd="1" destOrd="0" presId="urn:microsoft.com/office/officeart/2018/5/layout/IconLeafLabelList"/>
    <dgm:cxn modelId="{799C81A6-F305-4543-AC32-7C7B672B598F}" type="presParOf" srcId="{DBD3EA0B-8639-4962-9CCC-1FAA0E7F0E38}" destId="{711D798F-868B-49E8-AFB4-24D0F467B003}" srcOrd="2" destOrd="0" presId="urn:microsoft.com/office/officeart/2018/5/layout/IconLeafLabelList"/>
    <dgm:cxn modelId="{CDDEF4DD-E3FE-496A-B0EB-ACFB229F20DF}" type="presParOf" srcId="{DBD3EA0B-8639-4962-9CCC-1FAA0E7F0E38}" destId="{D577675B-57AB-4BCB-A70E-EDF87181705C}" srcOrd="3" destOrd="0" presId="urn:microsoft.com/office/officeart/2018/5/layout/IconLeafLabelList"/>
    <dgm:cxn modelId="{63DBFE37-6DD4-4619-8A75-7BB01D60588C}" type="presParOf" srcId="{19CE461D-167D-476B-B6FB-364E036E04D6}" destId="{C7D06567-088A-43D9-9600-5CEE4955BA2F}" srcOrd="1" destOrd="0" presId="urn:microsoft.com/office/officeart/2018/5/layout/IconLeafLabelList"/>
    <dgm:cxn modelId="{57385D17-8479-47B3-B913-F20FE1399DCE}" type="presParOf" srcId="{19CE461D-167D-476B-B6FB-364E036E04D6}" destId="{84EF8417-7078-4B42-93A0-4D556CDDD96F}" srcOrd="2" destOrd="0" presId="urn:microsoft.com/office/officeart/2018/5/layout/IconLeafLabelList"/>
    <dgm:cxn modelId="{DDE98F54-A107-4573-AC20-B506552DB605}" type="presParOf" srcId="{84EF8417-7078-4B42-93A0-4D556CDDD96F}" destId="{31FB212A-24C2-49C0-AE20-AA72E70444E4}" srcOrd="0" destOrd="0" presId="urn:microsoft.com/office/officeart/2018/5/layout/IconLeafLabelList"/>
    <dgm:cxn modelId="{45A2FFCE-C97F-4DF8-BF7F-A9B1775CE032}" type="presParOf" srcId="{84EF8417-7078-4B42-93A0-4D556CDDD96F}" destId="{F35FB6D1-E87D-4F79-9F1A-C66C1CE71D30}" srcOrd="1" destOrd="0" presId="urn:microsoft.com/office/officeart/2018/5/layout/IconLeafLabelList"/>
    <dgm:cxn modelId="{8547B625-D853-45B0-A95F-53A66700EEBD}" type="presParOf" srcId="{84EF8417-7078-4B42-93A0-4D556CDDD96F}" destId="{5D33E0C4-1443-47B5-83BC-57D4A476593E}" srcOrd="2" destOrd="0" presId="urn:microsoft.com/office/officeart/2018/5/layout/IconLeafLabelList"/>
    <dgm:cxn modelId="{C2426F3E-0CD8-4951-BBED-D3608D100C29}" type="presParOf" srcId="{84EF8417-7078-4B42-93A0-4D556CDDD96F}" destId="{3EB49C2D-9CE5-4F7D-A794-09CB191CBA13}"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37A08-1567-4E65-A067-5EB991528254}">
      <dsp:nvSpPr>
        <dsp:cNvPr id="0" name=""/>
        <dsp:cNvSpPr/>
      </dsp:nvSpPr>
      <dsp:spPr>
        <a:xfrm>
          <a:off x="420687" y="0"/>
          <a:ext cx="4773613" cy="4773613"/>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17BCEA8-8303-48D9-BDD1-3FE35CCD01BC}">
      <dsp:nvSpPr>
        <dsp:cNvPr id="0" name=""/>
        <dsp:cNvSpPr/>
      </dsp:nvSpPr>
      <dsp:spPr>
        <a:xfrm>
          <a:off x="730971" y="310284"/>
          <a:ext cx="1909445" cy="1909445"/>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How does Opioid Legislation affect the overdose rate?</a:t>
          </a:r>
          <a:endParaRPr lang="en-US" sz="1600" kern="1200"/>
        </a:p>
      </dsp:txBody>
      <dsp:txXfrm>
        <a:off x="824182" y="403495"/>
        <a:ext cx="1723023" cy="1723023"/>
      </dsp:txXfrm>
    </dsp:sp>
    <dsp:sp modelId="{BAAC57A2-61F6-4B43-AE1C-500844B5B821}">
      <dsp:nvSpPr>
        <dsp:cNvPr id="0" name=""/>
        <dsp:cNvSpPr/>
      </dsp:nvSpPr>
      <dsp:spPr>
        <a:xfrm>
          <a:off x="2974569" y="310284"/>
          <a:ext cx="1909445" cy="1909445"/>
        </a:xfrm>
        <a:prstGeom prst="roundRect">
          <a:avLst/>
        </a:prstGeom>
        <a:gradFill rotWithShape="0">
          <a:gsLst>
            <a:gs pos="0">
              <a:schemeClr val="accent5">
                <a:hueOff val="2079079"/>
                <a:satOff val="-1338"/>
                <a:lumOff val="915"/>
                <a:alphaOff val="0"/>
                <a:tint val="98000"/>
                <a:lumMod val="114000"/>
              </a:schemeClr>
            </a:gs>
            <a:gs pos="100000">
              <a:schemeClr val="accent5">
                <a:hueOff val="2079079"/>
                <a:satOff val="-1338"/>
                <a:lumOff val="91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How does Education and Age factor into Opioid Related Deaths? </a:t>
          </a:r>
          <a:endParaRPr lang="en-US" sz="1600" kern="1200" dirty="0"/>
        </a:p>
      </dsp:txBody>
      <dsp:txXfrm>
        <a:off x="3067780" y="403495"/>
        <a:ext cx="1723023" cy="1723023"/>
      </dsp:txXfrm>
    </dsp:sp>
    <dsp:sp modelId="{7A1254D0-81BC-4C6A-8AFE-5AD63C3E1604}">
      <dsp:nvSpPr>
        <dsp:cNvPr id="0" name=""/>
        <dsp:cNvSpPr/>
      </dsp:nvSpPr>
      <dsp:spPr>
        <a:xfrm>
          <a:off x="730971" y="2553882"/>
          <a:ext cx="1909445" cy="1909445"/>
        </a:xfrm>
        <a:prstGeom prst="roundRect">
          <a:avLst/>
        </a:prstGeom>
        <a:gradFill rotWithShape="0">
          <a:gsLst>
            <a:gs pos="0">
              <a:schemeClr val="accent5">
                <a:hueOff val="4158159"/>
                <a:satOff val="-2675"/>
                <a:lumOff val="1829"/>
                <a:alphaOff val="0"/>
                <a:tint val="98000"/>
                <a:lumMod val="114000"/>
              </a:schemeClr>
            </a:gs>
            <a:gs pos="100000">
              <a:schemeClr val="accent5">
                <a:hueOff val="4158159"/>
                <a:satOff val="-2675"/>
                <a:lumOff val="1829"/>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Is there a correlation between Opioid Related Deaths and socio-economic factors?</a:t>
          </a:r>
          <a:endParaRPr lang="en-US" sz="1600" kern="1200" dirty="0"/>
        </a:p>
      </dsp:txBody>
      <dsp:txXfrm>
        <a:off x="824182" y="2647093"/>
        <a:ext cx="1723023" cy="1723023"/>
      </dsp:txXfrm>
    </dsp:sp>
    <dsp:sp modelId="{0BBAAF5D-22F6-403A-8E8D-A27D7018373D}">
      <dsp:nvSpPr>
        <dsp:cNvPr id="0" name=""/>
        <dsp:cNvSpPr/>
      </dsp:nvSpPr>
      <dsp:spPr>
        <a:xfrm>
          <a:off x="2974569" y="2553882"/>
          <a:ext cx="1909445" cy="1909445"/>
        </a:xfrm>
        <a:prstGeom prst="roundRect">
          <a:avLst/>
        </a:prstGeom>
        <a:gradFill rotWithShape="0">
          <a:gsLst>
            <a:gs pos="0">
              <a:schemeClr val="accent5">
                <a:hueOff val="6237238"/>
                <a:satOff val="-4013"/>
                <a:lumOff val="2744"/>
                <a:alphaOff val="0"/>
                <a:tint val="98000"/>
                <a:lumMod val="114000"/>
              </a:schemeClr>
            </a:gs>
            <a:gs pos="100000">
              <a:schemeClr val="accent5">
                <a:hueOff val="6237238"/>
                <a:satOff val="-4013"/>
                <a:lumOff val="274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Do Bipartisanship Politics affect Opioid Related legislation?</a:t>
          </a:r>
          <a:endParaRPr lang="en-US" sz="1600" kern="1200"/>
        </a:p>
      </dsp:txBody>
      <dsp:txXfrm>
        <a:off x="3067780" y="2647093"/>
        <a:ext cx="1723023" cy="1723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2E0B2-BFC7-4547-8388-F896747EB12C}">
      <dsp:nvSpPr>
        <dsp:cNvPr id="0" name=""/>
        <dsp:cNvSpPr/>
      </dsp:nvSpPr>
      <dsp:spPr>
        <a:xfrm>
          <a:off x="0" y="3287"/>
          <a:ext cx="6859852" cy="1490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CCA8F9-BA98-4687-9805-AD5AF84EBBB1}">
      <dsp:nvSpPr>
        <dsp:cNvPr id="0" name=""/>
        <dsp:cNvSpPr/>
      </dsp:nvSpPr>
      <dsp:spPr>
        <a:xfrm>
          <a:off x="450977" y="338725"/>
          <a:ext cx="820760" cy="8199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BD32ED-4834-4C76-8E85-1A4E1913618B}">
      <dsp:nvSpPr>
        <dsp:cNvPr id="0" name=""/>
        <dsp:cNvSpPr/>
      </dsp:nvSpPr>
      <dsp:spPr>
        <a:xfrm>
          <a:off x="1722715" y="3287"/>
          <a:ext cx="5110605" cy="1537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711" tIns="162711" rIns="162711" bIns="162711" numCol="1" spcCol="1270" anchor="ctr" anchorCtr="0">
          <a:noAutofit/>
        </a:bodyPr>
        <a:lstStyle/>
        <a:p>
          <a:pPr marL="0" lvl="0" indent="0" algn="l" defTabSz="889000">
            <a:lnSpc>
              <a:spcPct val="100000"/>
            </a:lnSpc>
            <a:spcBef>
              <a:spcPct val="0"/>
            </a:spcBef>
            <a:spcAft>
              <a:spcPct val="35000"/>
            </a:spcAft>
            <a:buNone/>
          </a:pPr>
          <a:r>
            <a:rPr lang="en-US" sz="2000" b="0" i="0" kern="1200" dirty="0"/>
            <a:t>In this section we analyzed Bills and Acts in all districts of America and the relative outcome to the opioid death rate.</a:t>
          </a:r>
          <a:endParaRPr lang="en-US" sz="2000" kern="1200" dirty="0"/>
        </a:p>
      </dsp:txBody>
      <dsp:txXfrm>
        <a:off x="1722715" y="3287"/>
        <a:ext cx="5110605" cy="1537423"/>
      </dsp:txXfrm>
    </dsp:sp>
    <dsp:sp modelId="{3B6857AA-FF72-4F0B-8B47-91E11FEE0E55}">
      <dsp:nvSpPr>
        <dsp:cNvPr id="0" name=""/>
        <dsp:cNvSpPr/>
      </dsp:nvSpPr>
      <dsp:spPr>
        <a:xfrm>
          <a:off x="0" y="1925067"/>
          <a:ext cx="6859852" cy="1490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C050E8-7B0A-4B4A-8CDF-B913DAC95A7A}">
      <dsp:nvSpPr>
        <dsp:cNvPr id="0" name=""/>
        <dsp:cNvSpPr/>
      </dsp:nvSpPr>
      <dsp:spPr>
        <a:xfrm>
          <a:off x="450977" y="2260505"/>
          <a:ext cx="820760" cy="8199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58D7CE-03EE-4250-AE74-16113F0B84AA}">
      <dsp:nvSpPr>
        <dsp:cNvPr id="0" name=""/>
        <dsp:cNvSpPr/>
      </dsp:nvSpPr>
      <dsp:spPr>
        <a:xfrm>
          <a:off x="1722715" y="1925067"/>
          <a:ext cx="5110605" cy="1537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711" tIns="162711" rIns="162711" bIns="162711" numCol="1" spcCol="1270" anchor="ctr" anchorCtr="0">
          <a:noAutofit/>
        </a:bodyPr>
        <a:lstStyle/>
        <a:p>
          <a:pPr marL="0" lvl="0" indent="0" algn="l" defTabSz="889000">
            <a:lnSpc>
              <a:spcPct val="100000"/>
            </a:lnSpc>
            <a:spcBef>
              <a:spcPct val="0"/>
            </a:spcBef>
            <a:spcAft>
              <a:spcPct val="35000"/>
            </a:spcAft>
            <a:buNone/>
          </a:pPr>
          <a:r>
            <a:rPr lang="en-US" sz="2000" b="0" i="0" kern="1200" dirty="0"/>
            <a:t>One of the ways we cleaned the data was by searching legislation using keywords such as ‘opioids,’ ‘drugs,’ and others.</a:t>
          </a:r>
          <a:endParaRPr lang="en-US" sz="2000" kern="1200" dirty="0"/>
        </a:p>
      </dsp:txBody>
      <dsp:txXfrm>
        <a:off x="1722715" y="1925067"/>
        <a:ext cx="5110605" cy="1537423"/>
      </dsp:txXfrm>
    </dsp:sp>
    <dsp:sp modelId="{A1237BDF-2274-4321-B301-3F1354460F1A}">
      <dsp:nvSpPr>
        <dsp:cNvPr id="0" name=""/>
        <dsp:cNvSpPr/>
      </dsp:nvSpPr>
      <dsp:spPr>
        <a:xfrm>
          <a:off x="0" y="3846846"/>
          <a:ext cx="6859852" cy="1490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ADC5E3-4832-4A4F-A571-47FBCB413487}">
      <dsp:nvSpPr>
        <dsp:cNvPr id="0" name=""/>
        <dsp:cNvSpPr/>
      </dsp:nvSpPr>
      <dsp:spPr>
        <a:xfrm>
          <a:off x="450977" y="4182284"/>
          <a:ext cx="820760" cy="8199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B5C44C-72AA-48F0-9DEC-7D9A3F5C50BB}">
      <dsp:nvSpPr>
        <dsp:cNvPr id="0" name=""/>
        <dsp:cNvSpPr/>
      </dsp:nvSpPr>
      <dsp:spPr>
        <a:xfrm>
          <a:off x="1722715" y="3846846"/>
          <a:ext cx="5110605" cy="1537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711" tIns="162711" rIns="162711" bIns="162711" numCol="1" spcCol="1270" anchor="ctr" anchorCtr="0">
          <a:noAutofit/>
        </a:bodyPr>
        <a:lstStyle/>
        <a:p>
          <a:pPr marL="0" lvl="0" indent="0" algn="l" defTabSz="889000">
            <a:lnSpc>
              <a:spcPct val="100000"/>
            </a:lnSpc>
            <a:spcBef>
              <a:spcPct val="0"/>
            </a:spcBef>
            <a:spcAft>
              <a:spcPct val="35000"/>
            </a:spcAft>
            <a:buNone/>
          </a:pPr>
          <a:r>
            <a:rPr lang="en-US" sz="2000" b="0" i="0" kern="1200" dirty="0"/>
            <a:t>We noticed a trend where distracts enacted legislation to combat the opioid crisis.</a:t>
          </a:r>
          <a:endParaRPr lang="en-US" sz="2000" kern="1200" dirty="0"/>
        </a:p>
      </dsp:txBody>
      <dsp:txXfrm>
        <a:off x="1722715" y="3846846"/>
        <a:ext cx="5110605" cy="15374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CCD3F-D2D5-442C-8B18-41EE426AB8A9}">
      <dsp:nvSpPr>
        <dsp:cNvPr id="0" name=""/>
        <dsp:cNvSpPr/>
      </dsp:nvSpPr>
      <dsp:spPr>
        <a:xfrm>
          <a:off x="0" y="495"/>
          <a:ext cx="9404352" cy="11586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332BBE-FC40-402C-AE7C-19E1294B2E0B}">
      <dsp:nvSpPr>
        <dsp:cNvPr id="0" name=""/>
        <dsp:cNvSpPr/>
      </dsp:nvSpPr>
      <dsp:spPr>
        <a:xfrm>
          <a:off x="350506" y="261202"/>
          <a:ext cx="637284" cy="637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EFDDBF-6775-479D-A00B-362529B77FCE}">
      <dsp:nvSpPr>
        <dsp:cNvPr id="0" name=""/>
        <dsp:cNvSpPr/>
      </dsp:nvSpPr>
      <dsp:spPr>
        <a:xfrm>
          <a:off x="1338296" y="495"/>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100000"/>
            </a:lnSpc>
            <a:spcBef>
              <a:spcPct val="0"/>
            </a:spcBef>
            <a:spcAft>
              <a:spcPct val="35000"/>
            </a:spcAft>
            <a:buNone/>
          </a:pPr>
          <a:r>
            <a:rPr lang="en-US" sz="2000" kern="1200"/>
            <a:t>We wanted to determine if the amount of education combined with income played a role in opioid related deaths.</a:t>
          </a:r>
        </a:p>
      </dsp:txBody>
      <dsp:txXfrm>
        <a:off x="1338296" y="495"/>
        <a:ext cx="8066055" cy="1158698"/>
      </dsp:txXfrm>
    </dsp:sp>
    <dsp:sp modelId="{7DFA0207-F8FD-4B96-8206-EC572A12EBFD}">
      <dsp:nvSpPr>
        <dsp:cNvPr id="0" name=""/>
        <dsp:cNvSpPr/>
      </dsp:nvSpPr>
      <dsp:spPr>
        <a:xfrm>
          <a:off x="0" y="1448867"/>
          <a:ext cx="9404352" cy="11586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65657-50EE-497B-90A1-8D3224830DBB}">
      <dsp:nvSpPr>
        <dsp:cNvPr id="0" name=""/>
        <dsp:cNvSpPr/>
      </dsp:nvSpPr>
      <dsp:spPr>
        <a:xfrm>
          <a:off x="350506" y="1709574"/>
          <a:ext cx="637284" cy="637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158216-9AC4-4B93-8FD6-48E03E34674A}">
      <dsp:nvSpPr>
        <dsp:cNvPr id="0" name=""/>
        <dsp:cNvSpPr/>
      </dsp:nvSpPr>
      <dsp:spPr>
        <a:xfrm>
          <a:off x="1338296" y="1448867"/>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100000"/>
            </a:lnSpc>
            <a:spcBef>
              <a:spcPct val="0"/>
            </a:spcBef>
            <a:spcAft>
              <a:spcPct val="35000"/>
            </a:spcAft>
            <a:buNone/>
          </a:pPr>
          <a:r>
            <a:rPr lang="en-US" sz="2000" kern="1200" dirty="0"/>
            <a:t>Living either above or below the poverty line plays a factor.</a:t>
          </a:r>
        </a:p>
      </dsp:txBody>
      <dsp:txXfrm>
        <a:off x="1338296" y="1448867"/>
        <a:ext cx="8066055" cy="1158698"/>
      </dsp:txXfrm>
    </dsp:sp>
    <dsp:sp modelId="{FAEC5CFE-DC11-47CF-A119-9A05D4993CE6}">
      <dsp:nvSpPr>
        <dsp:cNvPr id="0" name=""/>
        <dsp:cNvSpPr/>
      </dsp:nvSpPr>
      <dsp:spPr>
        <a:xfrm>
          <a:off x="0" y="2897240"/>
          <a:ext cx="9404352" cy="11586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A91E62-13A4-4FEC-BBDB-9E35250A21DF}">
      <dsp:nvSpPr>
        <dsp:cNvPr id="0" name=""/>
        <dsp:cNvSpPr/>
      </dsp:nvSpPr>
      <dsp:spPr>
        <a:xfrm>
          <a:off x="350506" y="3157947"/>
          <a:ext cx="637284" cy="637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0796DA-C507-44AB-8BF9-FA1877CE1E67}">
      <dsp:nvSpPr>
        <dsp:cNvPr id="0" name=""/>
        <dsp:cNvSpPr/>
      </dsp:nvSpPr>
      <dsp:spPr>
        <a:xfrm>
          <a:off x="1338296" y="2897240"/>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100000"/>
            </a:lnSpc>
            <a:spcBef>
              <a:spcPct val="0"/>
            </a:spcBef>
            <a:spcAft>
              <a:spcPct val="35000"/>
            </a:spcAft>
            <a:buNone/>
          </a:pPr>
          <a:r>
            <a:rPr lang="en-US" sz="2000" kern="1200" dirty="0"/>
            <a:t>We wanted to see if any previous correlations hold true with regards to poverty.</a:t>
          </a:r>
        </a:p>
      </dsp:txBody>
      <dsp:txXfrm>
        <a:off x="1338296" y="2897240"/>
        <a:ext cx="8066055" cy="11586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CC20D-4726-4D9C-A408-62FBE44CAC83}">
      <dsp:nvSpPr>
        <dsp:cNvPr id="0" name=""/>
        <dsp:cNvSpPr/>
      </dsp:nvSpPr>
      <dsp:spPr>
        <a:xfrm>
          <a:off x="2485700" y="14638"/>
          <a:ext cx="2024437" cy="2024437"/>
        </a:xfrm>
        <a:prstGeom prst="round2DiagRect">
          <a:avLst>
            <a:gd name="adj1" fmla="val 29727"/>
            <a:gd name="adj2" fmla="val 0"/>
          </a:avLst>
        </a:prstGeom>
        <a:solidFill>
          <a:schemeClr val="accent2">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38A7BB27-F4C5-4295-97BD-67197BCF41F5}">
      <dsp:nvSpPr>
        <dsp:cNvPr id="0" name=""/>
        <dsp:cNvSpPr/>
      </dsp:nvSpPr>
      <dsp:spPr>
        <a:xfrm>
          <a:off x="2917138" y="446075"/>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577675B-57AB-4BCB-A70E-EDF87181705C}">
      <dsp:nvSpPr>
        <dsp:cNvPr id="0" name=""/>
        <dsp:cNvSpPr/>
      </dsp:nvSpPr>
      <dsp:spPr>
        <a:xfrm>
          <a:off x="1838544" y="266963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endParaRPr lang="en-US" sz="4400" kern="1200" dirty="0"/>
        </a:p>
      </dsp:txBody>
      <dsp:txXfrm>
        <a:off x="1838544" y="2669638"/>
        <a:ext cx="3318750" cy="720000"/>
      </dsp:txXfrm>
    </dsp:sp>
    <dsp:sp modelId="{31FB212A-24C2-49C0-AE20-AA72E70444E4}">
      <dsp:nvSpPr>
        <dsp:cNvPr id="0" name=""/>
        <dsp:cNvSpPr/>
      </dsp:nvSpPr>
      <dsp:spPr>
        <a:xfrm>
          <a:off x="6385231" y="14638"/>
          <a:ext cx="2024437" cy="2024437"/>
        </a:xfrm>
        <a:prstGeom prst="round2DiagRect">
          <a:avLst>
            <a:gd name="adj1" fmla="val 29727"/>
            <a:gd name="adj2" fmla="val 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35FB6D1-E87D-4F79-9F1A-C66C1CE71D30}">
      <dsp:nvSpPr>
        <dsp:cNvPr id="0" name=""/>
        <dsp:cNvSpPr/>
      </dsp:nvSpPr>
      <dsp:spPr>
        <a:xfrm>
          <a:off x="6816669" y="446075"/>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EB49C2D-9CE5-4F7D-A794-09CB191CBA13}">
      <dsp:nvSpPr>
        <dsp:cNvPr id="0" name=""/>
        <dsp:cNvSpPr/>
      </dsp:nvSpPr>
      <dsp:spPr>
        <a:xfrm>
          <a:off x="5738075" y="266963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endParaRPr lang="en-US" sz="4400" kern="1200" dirty="0"/>
        </a:p>
      </dsp:txBody>
      <dsp:txXfrm>
        <a:off x="5738075" y="2669638"/>
        <a:ext cx="3318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EB929-C8E7-4C69-B2B3-E06BE6FBF3CD}"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25F8B-FE63-4E0E-9066-B1EA4EBB274D}" type="slidenum">
              <a:rPr lang="en-US" smtClean="0"/>
              <a:t>‹#›</a:t>
            </a:fld>
            <a:endParaRPr lang="en-US"/>
          </a:p>
        </p:txBody>
      </p:sp>
    </p:spTree>
    <p:extLst>
      <p:ext uri="{BB962C8B-B14F-4D97-AF65-F5344CB8AC3E}">
        <p14:creationId xmlns:p14="http://schemas.microsoft.com/office/powerpoint/2010/main" val="405130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Introduction</a:t>
            </a:r>
          </a:p>
        </p:txBody>
      </p:sp>
      <p:sp>
        <p:nvSpPr>
          <p:cNvPr id="4" name="Slide Number Placeholder 3"/>
          <p:cNvSpPr>
            <a:spLocks noGrp="1"/>
          </p:cNvSpPr>
          <p:nvPr>
            <p:ph type="sldNum" sz="quarter" idx="5"/>
          </p:nvPr>
        </p:nvSpPr>
        <p:spPr/>
        <p:txBody>
          <a:bodyPr/>
          <a:lstStyle/>
          <a:p>
            <a:fld id="{C9525F8B-FE63-4E0E-9066-B1EA4EBB274D}" type="slidenum">
              <a:rPr lang="en-US" smtClean="0"/>
              <a:t>1</a:t>
            </a:fld>
            <a:endParaRPr lang="en-US"/>
          </a:p>
        </p:txBody>
      </p:sp>
    </p:spTree>
    <p:extLst>
      <p:ext uri="{BB962C8B-B14F-4D97-AF65-F5344CB8AC3E}">
        <p14:creationId xmlns:p14="http://schemas.microsoft.com/office/powerpoint/2010/main" val="719800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What was the outcome of said legislation on the overall opioid death rate? Was it what you expected?</a:t>
            </a:r>
          </a:p>
        </p:txBody>
      </p:sp>
      <p:sp>
        <p:nvSpPr>
          <p:cNvPr id="4" name="Slide Number Placeholder 3"/>
          <p:cNvSpPr>
            <a:spLocks noGrp="1"/>
          </p:cNvSpPr>
          <p:nvPr>
            <p:ph type="sldNum" sz="quarter" idx="5"/>
          </p:nvPr>
        </p:nvSpPr>
        <p:spPr/>
        <p:txBody>
          <a:bodyPr/>
          <a:lstStyle/>
          <a:p>
            <a:fld id="{C9525F8B-FE63-4E0E-9066-B1EA4EBB274D}" type="slidenum">
              <a:rPr lang="en-US" smtClean="0"/>
              <a:t>11</a:t>
            </a:fld>
            <a:endParaRPr lang="en-US"/>
          </a:p>
        </p:txBody>
      </p:sp>
    </p:spTree>
    <p:extLst>
      <p:ext uri="{BB962C8B-B14F-4D97-AF65-F5344CB8AC3E}">
        <p14:creationId xmlns:p14="http://schemas.microsoft.com/office/powerpoint/2010/main" val="4046171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Explain how you determined Bipartisanship and why decided to look into identity politics when discussing opioids?</a:t>
            </a:r>
          </a:p>
        </p:txBody>
      </p:sp>
      <p:sp>
        <p:nvSpPr>
          <p:cNvPr id="4" name="Slide Number Placeholder 3"/>
          <p:cNvSpPr>
            <a:spLocks noGrp="1"/>
          </p:cNvSpPr>
          <p:nvPr>
            <p:ph type="sldNum" sz="quarter" idx="5"/>
          </p:nvPr>
        </p:nvSpPr>
        <p:spPr/>
        <p:txBody>
          <a:bodyPr/>
          <a:lstStyle/>
          <a:p>
            <a:fld id="{C9525F8B-FE63-4E0E-9066-B1EA4EBB274D}" type="slidenum">
              <a:rPr lang="en-US" smtClean="0"/>
              <a:t>12</a:t>
            </a:fld>
            <a:endParaRPr lang="en-US"/>
          </a:p>
        </p:txBody>
      </p:sp>
    </p:spTree>
    <p:extLst>
      <p:ext uri="{BB962C8B-B14F-4D97-AF65-F5344CB8AC3E}">
        <p14:creationId xmlns:p14="http://schemas.microsoft.com/office/powerpoint/2010/main" val="128493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What trend did you notice in legislation using keywords?</a:t>
            </a:r>
          </a:p>
        </p:txBody>
      </p:sp>
      <p:sp>
        <p:nvSpPr>
          <p:cNvPr id="4" name="Slide Number Placeholder 3"/>
          <p:cNvSpPr>
            <a:spLocks noGrp="1"/>
          </p:cNvSpPr>
          <p:nvPr>
            <p:ph type="sldNum" sz="quarter" idx="5"/>
          </p:nvPr>
        </p:nvSpPr>
        <p:spPr/>
        <p:txBody>
          <a:bodyPr/>
          <a:lstStyle/>
          <a:p>
            <a:fld id="{C9525F8B-FE63-4E0E-9066-B1EA4EBB274D}" type="slidenum">
              <a:rPr lang="en-US" smtClean="0"/>
              <a:t>13</a:t>
            </a:fld>
            <a:endParaRPr lang="en-US"/>
          </a:p>
        </p:txBody>
      </p:sp>
    </p:spTree>
    <p:extLst>
      <p:ext uri="{BB962C8B-B14F-4D97-AF65-F5344CB8AC3E}">
        <p14:creationId xmlns:p14="http://schemas.microsoft.com/office/powerpoint/2010/main" val="1204343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 Discuss what we wanted to achieve by looking at education and age</a:t>
            </a:r>
          </a:p>
        </p:txBody>
      </p:sp>
      <p:sp>
        <p:nvSpPr>
          <p:cNvPr id="4" name="Slide Number Placeholder 3"/>
          <p:cNvSpPr>
            <a:spLocks noGrp="1"/>
          </p:cNvSpPr>
          <p:nvPr>
            <p:ph type="sldNum" sz="quarter" idx="5"/>
          </p:nvPr>
        </p:nvSpPr>
        <p:spPr/>
        <p:txBody>
          <a:bodyPr/>
          <a:lstStyle/>
          <a:p>
            <a:fld id="{C9525F8B-FE63-4E0E-9066-B1EA4EBB274D}" type="slidenum">
              <a:rPr lang="en-US" smtClean="0"/>
              <a:t>14</a:t>
            </a:fld>
            <a:endParaRPr lang="en-US"/>
          </a:p>
        </p:txBody>
      </p:sp>
    </p:spTree>
    <p:extLst>
      <p:ext uri="{BB962C8B-B14F-4D97-AF65-F5344CB8AC3E}">
        <p14:creationId xmlns:p14="http://schemas.microsoft.com/office/powerpoint/2010/main" val="306354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 What does this graph show?</a:t>
            </a:r>
          </a:p>
        </p:txBody>
      </p:sp>
      <p:sp>
        <p:nvSpPr>
          <p:cNvPr id="4" name="Slide Number Placeholder 3"/>
          <p:cNvSpPr>
            <a:spLocks noGrp="1"/>
          </p:cNvSpPr>
          <p:nvPr>
            <p:ph type="sldNum" sz="quarter" idx="5"/>
          </p:nvPr>
        </p:nvSpPr>
        <p:spPr/>
        <p:txBody>
          <a:bodyPr/>
          <a:lstStyle/>
          <a:p>
            <a:fld id="{C9525F8B-FE63-4E0E-9066-B1EA4EBB274D}" type="slidenum">
              <a:rPr lang="en-US" smtClean="0"/>
              <a:t>15</a:t>
            </a:fld>
            <a:endParaRPr lang="en-US"/>
          </a:p>
        </p:txBody>
      </p:sp>
    </p:spTree>
    <p:extLst>
      <p:ext uri="{BB962C8B-B14F-4D97-AF65-F5344CB8AC3E}">
        <p14:creationId xmlns:p14="http://schemas.microsoft.com/office/powerpoint/2010/main" val="1575301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What trends have emerged from 2013-2016?</a:t>
            </a:r>
          </a:p>
        </p:txBody>
      </p:sp>
      <p:sp>
        <p:nvSpPr>
          <p:cNvPr id="4" name="Slide Number Placeholder 3"/>
          <p:cNvSpPr>
            <a:spLocks noGrp="1"/>
          </p:cNvSpPr>
          <p:nvPr>
            <p:ph type="sldNum" sz="quarter" idx="5"/>
          </p:nvPr>
        </p:nvSpPr>
        <p:spPr/>
        <p:txBody>
          <a:bodyPr/>
          <a:lstStyle/>
          <a:p>
            <a:fld id="{C9525F8B-FE63-4E0E-9066-B1EA4EBB274D}" type="slidenum">
              <a:rPr lang="en-US" smtClean="0"/>
              <a:t>16</a:t>
            </a:fld>
            <a:endParaRPr lang="en-US"/>
          </a:p>
        </p:txBody>
      </p:sp>
    </p:spTree>
    <p:extLst>
      <p:ext uri="{BB962C8B-B14F-4D97-AF65-F5344CB8AC3E}">
        <p14:creationId xmlns:p14="http://schemas.microsoft.com/office/powerpoint/2010/main" val="1076546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a:t>
            </a:r>
            <a:r>
              <a:rPr lang="en-US" dirty="0" err="1"/>
              <a:t>Vannia</a:t>
            </a:r>
            <a:endParaRPr lang="en-US" dirty="0"/>
          </a:p>
        </p:txBody>
      </p:sp>
      <p:sp>
        <p:nvSpPr>
          <p:cNvPr id="4" name="Slide Number Placeholder 3"/>
          <p:cNvSpPr>
            <a:spLocks noGrp="1"/>
          </p:cNvSpPr>
          <p:nvPr>
            <p:ph type="sldNum" sz="quarter" idx="5"/>
          </p:nvPr>
        </p:nvSpPr>
        <p:spPr/>
        <p:txBody>
          <a:bodyPr/>
          <a:lstStyle/>
          <a:p>
            <a:fld id="{C9525F8B-FE63-4E0E-9066-B1EA4EBB274D}" type="slidenum">
              <a:rPr lang="en-US" smtClean="0"/>
              <a:t>23</a:t>
            </a:fld>
            <a:endParaRPr lang="en-US"/>
          </a:p>
        </p:txBody>
      </p:sp>
    </p:spTree>
    <p:extLst>
      <p:ext uri="{BB962C8B-B14F-4D97-AF65-F5344CB8AC3E}">
        <p14:creationId xmlns:p14="http://schemas.microsoft.com/office/powerpoint/2010/main" val="1803750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notice again when a population is predominately white there is a higher opioid related death rate</a:t>
            </a:r>
          </a:p>
        </p:txBody>
      </p:sp>
      <p:sp>
        <p:nvSpPr>
          <p:cNvPr id="4" name="Slide Number Placeholder 3"/>
          <p:cNvSpPr>
            <a:spLocks noGrp="1"/>
          </p:cNvSpPr>
          <p:nvPr>
            <p:ph type="sldNum" sz="quarter" idx="5"/>
          </p:nvPr>
        </p:nvSpPr>
        <p:spPr/>
        <p:txBody>
          <a:bodyPr/>
          <a:lstStyle/>
          <a:p>
            <a:fld id="{C9525F8B-FE63-4E0E-9066-B1EA4EBB274D}" type="slidenum">
              <a:rPr lang="en-US" smtClean="0"/>
              <a:t>27</a:t>
            </a:fld>
            <a:endParaRPr lang="en-US"/>
          </a:p>
        </p:txBody>
      </p:sp>
    </p:spTree>
    <p:extLst>
      <p:ext uri="{BB962C8B-B14F-4D97-AF65-F5344CB8AC3E}">
        <p14:creationId xmlns:p14="http://schemas.microsoft.com/office/powerpoint/2010/main" val="107899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Explain the significance for this chart</a:t>
            </a:r>
          </a:p>
        </p:txBody>
      </p:sp>
      <p:sp>
        <p:nvSpPr>
          <p:cNvPr id="4" name="Slide Number Placeholder 3"/>
          <p:cNvSpPr>
            <a:spLocks noGrp="1"/>
          </p:cNvSpPr>
          <p:nvPr>
            <p:ph type="sldNum" sz="quarter" idx="5"/>
          </p:nvPr>
        </p:nvSpPr>
        <p:spPr/>
        <p:txBody>
          <a:bodyPr/>
          <a:lstStyle/>
          <a:p>
            <a:fld id="{C9525F8B-FE63-4E0E-9066-B1EA4EBB274D}" type="slidenum">
              <a:rPr lang="en-US" smtClean="0"/>
              <a:t>28</a:t>
            </a:fld>
            <a:endParaRPr lang="en-US"/>
          </a:p>
        </p:txBody>
      </p:sp>
    </p:spTree>
    <p:extLst>
      <p:ext uri="{BB962C8B-B14F-4D97-AF65-F5344CB8AC3E}">
        <p14:creationId xmlns:p14="http://schemas.microsoft.com/office/powerpoint/2010/main" val="382352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take away from the project? What data/ correlation did you find particularly interesting?</a:t>
            </a:r>
          </a:p>
        </p:txBody>
      </p:sp>
      <p:sp>
        <p:nvSpPr>
          <p:cNvPr id="4" name="Slide Number Placeholder 3"/>
          <p:cNvSpPr>
            <a:spLocks noGrp="1"/>
          </p:cNvSpPr>
          <p:nvPr>
            <p:ph type="sldNum" sz="quarter" idx="5"/>
          </p:nvPr>
        </p:nvSpPr>
        <p:spPr/>
        <p:txBody>
          <a:bodyPr/>
          <a:lstStyle/>
          <a:p>
            <a:fld id="{C9525F8B-FE63-4E0E-9066-B1EA4EBB274D}" type="slidenum">
              <a:rPr lang="en-US" smtClean="0"/>
              <a:t>31</a:t>
            </a:fld>
            <a:endParaRPr lang="en-US"/>
          </a:p>
        </p:txBody>
      </p:sp>
    </p:spTree>
    <p:extLst>
      <p:ext uri="{BB962C8B-B14F-4D97-AF65-F5344CB8AC3E}">
        <p14:creationId xmlns:p14="http://schemas.microsoft.com/office/powerpoint/2010/main" val="203760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Why this topic?</a:t>
            </a:r>
          </a:p>
        </p:txBody>
      </p:sp>
      <p:sp>
        <p:nvSpPr>
          <p:cNvPr id="4" name="Slide Number Placeholder 3"/>
          <p:cNvSpPr>
            <a:spLocks noGrp="1"/>
          </p:cNvSpPr>
          <p:nvPr>
            <p:ph type="sldNum" sz="quarter" idx="5"/>
          </p:nvPr>
        </p:nvSpPr>
        <p:spPr/>
        <p:txBody>
          <a:bodyPr/>
          <a:lstStyle/>
          <a:p>
            <a:fld id="{C9525F8B-FE63-4E0E-9066-B1EA4EBB274D}" type="slidenum">
              <a:rPr lang="en-US" smtClean="0"/>
              <a:t>2</a:t>
            </a:fld>
            <a:endParaRPr lang="en-US"/>
          </a:p>
        </p:txBody>
      </p:sp>
    </p:spTree>
    <p:extLst>
      <p:ext uri="{BB962C8B-B14F-4D97-AF65-F5344CB8AC3E}">
        <p14:creationId xmlns:p14="http://schemas.microsoft.com/office/powerpoint/2010/main" val="3119712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member can discuss what they found most difficult, what they took away from the project, what they would do with more time and data.</a:t>
            </a:r>
          </a:p>
        </p:txBody>
      </p:sp>
      <p:sp>
        <p:nvSpPr>
          <p:cNvPr id="4" name="Slide Number Placeholder 3"/>
          <p:cNvSpPr>
            <a:spLocks noGrp="1"/>
          </p:cNvSpPr>
          <p:nvPr>
            <p:ph type="sldNum" sz="quarter" idx="5"/>
          </p:nvPr>
        </p:nvSpPr>
        <p:spPr/>
        <p:txBody>
          <a:bodyPr/>
          <a:lstStyle/>
          <a:p>
            <a:fld id="{C9525F8B-FE63-4E0E-9066-B1EA4EBB274D}" type="slidenum">
              <a:rPr lang="en-US" smtClean="0"/>
              <a:t>32</a:t>
            </a:fld>
            <a:endParaRPr lang="en-US"/>
          </a:p>
        </p:txBody>
      </p:sp>
    </p:spTree>
    <p:extLst>
      <p:ext uri="{BB962C8B-B14F-4D97-AF65-F5344CB8AC3E}">
        <p14:creationId xmlns:p14="http://schemas.microsoft.com/office/powerpoint/2010/main" val="357126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for questions</a:t>
            </a:r>
          </a:p>
        </p:txBody>
      </p:sp>
      <p:sp>
        <p:nvSpPr>
          <p:cNvPr id="4" name="Slide Number Placeholder 3"/>
          <p:cNvSpPr>
            <a:spLocks noGrp="1"/>
          </p:cNvSpPr>
          <p:nvPr>
            <p:ph type="sldNum" sz="quarter" idx="5"/>
          </p:nvPr>
        </p:nvSpPr>
        <p:spPr/>
        <p:txBody>
          <a:bodyPr/>
          <a:lstStyle/>
          <a:p>
            <a:fld id="{C9525F8B-FE63-4E0E-9066-B1EA4EBB274D}" type="slidenum">
              <a:rPr lang="en-US" smtClean="0"/>
              <a:t>33</a:t>
            </a:fld>
            <a:endParaRPr lang="en-US"/>
          </a:p>
        </p:txBody>
      </p:sp>
    </p:spTree>
    <p:extLst>
      <p:ext uri="{BB962C8B-B14F-4D97-AF65-F5344CB8AC3E}">
        <p14:creationId xmlns:p14="http://schemas.microsoft.com/office/powerpoint/2010/main" val="1509604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Why did we choose these factors: wanted to see what correlations can be made that affect the opioid death rate</a:t>
            </a:r>
          </a:p>
        </p:txBody>
      </p:sp>
      <p:sp>
        <p:nvSpPr>
          <p:cNvPr id="4" name="Slide Number Placeholder 3"/>
          <p:cNvSpPr>
            <a:spLocks noGrp="1"/>
          </p:cNvSpPr>
          <p:nvPr>
            <p:ph type="sldNum" sz="quarter" idx="5"/>
          </p:nvPr>
        </p:nvSpPr>
        <p:spPr/>
        <p:txBody>
          <a:bodyPr/>
          <a:lstStyle/>
          <a:p>
            <a:fld id="{C9525F8B-FE63-4E0E-9066-B1EA4EBB274D}" type="slidenum">
              <a:rPr lang="en-US" smtClean="0"/>
              <a:t>3</a:t>
            </a:fld>
            <a:endParaRPr lang="en-US"/>
          </a:p>
        </p:txBody>
      </p:sp>
    </p:spTree>
    <p:extLst>
      <p:ext uri="{BB962C8B-B14F-4D97-AF65-F5344CB8AC3E}">
        <p14:creationId xmlns:p14="http://schemas.microsoft.com/office/powerpoint/2010/main" val="407997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What are some of the predictions we made?</a:t>
            </a:r>
          </a:p>
        </p:txBody>
      </p:sp>
      <p:sp>
        <p:nvSpPr>
          <p:cNvPr id="4" name="Slide Number Placeholder 3"/>
          <p:cNvSpPr>
            <a:spLocks noGrp="1"/>
          </p:cNvSpPr>
          <p:nvPr>
            <p:ph type="sldNum" sz="quarter" idx="5"/>
          </p:nvPr>
        </p:nvSpPr>
        <p:spPr/>
        <p:txBody>
          <a:bodyPr/>
          <a:lstStyle/>
          <a:p>
            <a:fld id="{C9525F8B-FE63-4E0E-9066-B1EA4EBB274D}" type="slidenum">
              <a:rPr lang="en-US" smtClean="0"/>
              <a:t>4</a:t>
            </a:fld>
            <a:endParaRPr lang="en-US"/>
          </a:p>
        </p:txBody>
      </p:sp>
    </p:spTree>
    <p:extLst>
      <p:ext uri="{BB962C8B-B14F-4D97-AF65-F5344CB8AC3E}">
        <p14:creationId xmlns:p14="http://schemas.microsoft.com/office/powerpoint/2010/main" val="2357160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Quickly touch on some of the factors we discovered in our data analysis (does not have to be elaborate as we will touch on each on later slides)</a:t>
            </a:r>
          </a:p>
        </p:txBody>
      </p:sp>
      <p:sp>
        <p:nvSpPr>
          <p:cNvPr id="4" name="Slide Number Placeholder 3"/>
          <p:cNvSpPr>
            <a:spLocks noGrp="1"/>
          </p:cNvSpPr>
          <p:nvPr>
            <p:ph type="sldNum" sz="quarter" idx="5"/>
          </p:nvPr>
        </p:nvSpPr>
        <p:spPr/>
        <p:txBody>
          <a:bodyPr/>
          <a:lstStyle/>
          <a:p>
            <a:fld id="{C9525F8B-FE63-4E0E-9066-B1EA4EBB274D}" type="slidenum">
              <a:rPr lang="en-US" smtClean="0"/>
              <a:t>5</a:t>
            </a:fld>
            <a:endParaRPr lang="en-US"/>
          </a:p>
        </p:txBody>
      </p:sp>
    </p:spTree>
    <p:extLst>
      <p:ext uri="{BB962C8B-B14F-4D97-AF65-F5344CB8AC3E}">
        <p14:creationId xmlns:p14="http://schemas.microsoft.com/office/powerpoint/2010/main" val="368751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Census and ProPublica / Mark: CDC and Opioid Database</a:t>
            </a:r>
          </a:p>
        </p:txBody>
      </p:sp>
      <p:sp>
        <p:nvSpPr>
          <p:cNvPr id="4" name="Slide Number Placeholder 3"/>
          <p:cNvSpPr>
            <a:spLocks noGrp="1"/>
          </p:cNvSpPr>
          <p:nvPr>
            <p:ph type="sldNum" sz="quarter" idx="5"/>
          </p:nvPr>
        </p:nvSpPr>
        <p:spPr/>
        <p:txBody>
          <a:bodyPr/>
          <a:lstStyle/>
          <a:p>
            <a:fld id="{C9525F8B-FE63-4E0E-9066-B1EA4EBB274D}" type="slidenum">
              <a:rPr lang="en-US" smtClean="0"/>
              <a:t>6</a:t>
            </a:fld>
            <a:endParaRPr lang="en-US"/>
          </a:p>
        </p:txBody>
      </p:sp>
    </p:spTree>
    <p:extLst>
      <p:ext uri="{BB962C8B-B14F-4D97-AF65-F5344CB8AC3E}">
        <p14:creationId xmlns:p14="http://schemas.microsoft.com/office/powerpoint/2010/main" val="148400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 Greg, </a:t>
            </a:r>
            <a:r>
              <a:rPr lang="en-US" dirty="0" err="1"/>
              <a:t>Vannia</a:t>
            </a:r>
            <a:r>
              <a:rPr lang="en-US" dirty="0"/>
              <a:t>: Discuss some of the issues you faced in gathering, cleaning, plotting and analyzing the data</a:t>
            </a:r>
          </a:p>
        </p:txBody>
      </p:sp>
      <p:sp>
        <p:nvSpPr>
          <p:cNvPr id="4" name="Slide Number Placeholder 3"/>
          <p:cNvSpPr>
            <a:spLocks noGrp="1"/>
          </p:cNvSpPr>
          <p:nvPr>
            <p:ph type="sldNum" sz="quarter" idx="5"/>
          </p:nvPr>
        </p:nvSpPr>
        <p:spPr/>
        <p:txBody>
          <a:bodyPr/>
          <a:lstStyle/>
          <a:p>
            <a:fld id="{C9525F8B-FE63-4E0E-9066-B1EA4EBB274D}" type="slidenum">
              <a:rPr lang="en-US" smtClean="0"/>
              <a:t>7</a:t>
            </a:fld>
            <a:endParaRPr lang="en-US"/>
          </a:p>
        </p:txBody>
      </p:sp>
    </p:spTree>
    <p:extLst>
      <p:ext uri="{BB962C8B-B14F-4D97-AF65-F5344CB8AC3E}">
        <p14:creationId xmlns:p14="http://schemas.microsoft.com/office/powerpoint/2010/main" val="3171822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Vannia</a:t>
            </a:r>
            <a:r>
              <a:rPr lang="en-US" dirty="0"/>
              <a:t>: What are the most affected distracts for drug related deaths? Explain in detail the high risk areas.</a:t>
            </a:r>
          </a:p>
        </p:txBody>
      </p:sp>
      <p:sp>
        <p:nvSpPr>
          <p:cNvPr id="4" name="Slide Number Placeholder 3"/>
          <p:cNvSpPr>
            <a:spLocks noGrp="1"/>
          </p:cNvSpPr>
          <p:nvPr>
            <p:ph type="sldNum" sz="quarter" idx="5"/>
          </p:nvPr>
        </p:nvSpPr>
        <p:spPr/>
        <p:txBody>
          <a:bodyPr/>
          <a:lstStyle/>
          <a:p>
            <a:fld id="{C9525F8B-FE63-4E0E-9066-B1EA4EBB274D}" type="slidenum">
              <a:rPr lang="en-US" smtClean="0"/>
              <a:t>9</a:t>
            </a:fld>
            <a:endParaRPr lang="en-US"/>
          </a:p>
        </p:txBody>
      </p:sp>
    </p:spTree>
    <p:extLst>
      <p:ext uri="{BB962C8B-B14F-4D97-AF65-F5344CB8AC3E}">
        <p14:creationId xmlns:p14="http://schemas.microsoft.com/office/powerpoint/2010/main" val="1727038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Talk about how you decided on if legislation was used to combat opioids?</a:t>
            </a:r>
          </a:p>
        </p:txBody>
      </p:sp>
      <p:sp>
        <p:nvSpPr>
          <p:cNvPr id="4" name="Slide Number Placeholder 3"/>
          <p:cNvSpPr>
            <a:spLocks noGrp="1"/>
          </p:cNvSpPr>
          <p:nvPr>
            <p:ph type="sldNum" sz="quarter" idx="5"/>
          </p:nvPr>
        </p:nvSpPr>
        <p:spPr/>
        <p:txBody>
          <a:bodyPr/>
          <a:lstStyle/>
          <a:p>
            <a:fld id="{C9525F8B-FE63-4E0E-9066-B1EA4EBB274D}" type="slidenum">
              <a:rPr lang="en-US" smtClean="0"/>
              <a:t>10</a:t>
            </a:fld>
            <a:endParaRPr lang="en-US"/>
          </a:p>
        </p:txBody>
      </p:sp>
    </p:spTree>
    <p:extLst>
      <p:ext uri="{BB962C8B-B14F-4D97-AF65-F5344CB8AC3E}">
        <p14:creationId xmlns:p14="http://schemas.microsoft.com/office/powerpoint/2010/main" val="408002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19901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974312-6224-4E05-BC8F-FA4F74461FF7}"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54112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41121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3643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002047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62336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934222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532195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07077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50458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89206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74312-6224-4E05-BC8F-FA4F74461FF7}"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36178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74312-6224-4E05-BC8F-FA4F74461FF7}" type="datetimeFigureOut">
              <a:rPr lang="en-US" smtClean="0"/>
              <a:t>12/18/2018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19234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285509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18770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4637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974312-6224-4E05-BC8F-FA4F74461FF7}"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57674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974312-6224-4E05-BC8F-FA4F74461FF7}" type="datetimeFigureOut">
              <a:rPr lang="en-US" smtClean="0"/>
              <a:t>12/18/2018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7F39E6-6818-4600-9703-A4CBDA5DC4D3}" type="slidenum">
              <a:rPr lang="en-US" smtClean="0"/>
              <a:t>‹#›</a:t>
            </a:fld>
            <a:endParaRPr lang="en-US"/>
          </a:p>
        </p:txBody>
      </p:sp>
    </p:spTree>
    <p:extLst>
      <p:ext uri="{BB962C8B-B14F-4D97-AF65-F5344CB8AC3E}">
        <p14:creationId xmlns:p14="http://schemas.microsoft.com/office/powerpoint/2010/main" val="2112795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pi.census.gov/data.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opioid.amfar.org/about/download" TargetMode="External"/><Relationship Id="rId4" Type="http://schemas.openxmlformats.org/officeDocument/2006/relationships/hyperlink" Target="https://www.census.gov/developer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2ED7-0DB7-418A-A509-27D7EC727FFB}"/>
              </a:ext>
            </a:extLst>
          </p:cNvPr>
          <p:cNvSpPr>
            <a:spLocks noGrp="1"/>
          </p:cNvSpPr>
          <p:nvPr>
            <p:ph type="ctrTitle"/>
          </p:nvPr>
        </p:nvSpPr>
        <p:spPr>
          <a:xfrm>
            <a:off x="6683829" y="1447800"/>
            <a:ext cx="4397828" cy="3329581"/>
          </a:xfrm>
        </p:spPr>
        <p:txBody>
          <a:bodyPr>
            <a:normAutofit/>
          </a:bodyPr>
          <a:lstStyle/>
          <a:p>
            <a:r>
              <a:rPr lang="en-US" sz="6000"/>
              <a:t>Opioid Crisis</a:t>
            </a:r>
          </a:p>
        </p:txBody>
      </p:sp>
      <p:sp>
        <p:nvSpPr>
          <p:cNvPr id="3" name="Subtitle 2">
            <a:extLst>
              <a:ext uri="{FF2B5EF4-FFF2-40B4-BE49-F238E27FC236}">
                <a16:creationId xmlns:a16="http://schemas.microsoft.com/office/drawing/2014/main" id="{9166FCCF-5FBF-4676-9482-BE0DEAFA47B7}"/>
              </a:ext>
            </a:extLst>
          </p:cNvPr>
          <p:cNvSpPr>
            <a:spLocks noGrp="1"/>
          </p:cNvSpPr>
          <p:nvPr>
            <p:ph type="subTitle" idx="1"/>
          </p:nvPr>
        </p:nvSpPr>
        <p:spPr>
          <a:xfrm>
            <a:off x="6683829" y="4777380"/>
            <a:ext cx="4397828" cy="861420"/>
          </a:xfrm>
        </p:spPr>
        <p:txBody>
          <a:bodyPr>
            <a:normAutofit/>
          </a:bodyPr>
          <a:lstStyle/>
          <a:p>
            <a:pPr>
              <a:lnSpc>
                <a:spcPct val="90000"/>
              </a:lnSpc>
            </a:pPr>
            <a:r>
              <a:rPr lang="en-US" sz="1400"/>
              <a:t>Presented by </a:t>
            </a:r>
            <a:r>
              <a:rPr lang="en-US" sz="1400" b="1"/>
              <a:t>The Data Slackers</a:t>
            </a:r>
          </a:p>
          <a:p>
            <a:pPr>
              <a:lnSpc>
                <a:spcPct val="90000"/>
              </a:lnSpc>
            </a:pPr>
            <a:r>
              <a:rPr lang="en-US" sz="1400"/>
              <a:t>(Greg Poppe, Mark Flynn, Vannia Hernandez, Deep Sran) </a:t>
            </a:r>
          </a:p>
        </p:txBody>
      </p:sp>
      <p:pic>
        <p:nvPicPr>
          <p:cNvPr id="7" name="Graphic 6" descr="Medicine">
            <a:extLst>
              <a:ext uri="{FF2B5EF4-FFF2-40B4-BE49-F238E27FC236}">
                <a16:creationId xmlns:a16="http://schemas.microsoft.com/office/drawing/2014/main" id="{F1DBFD80-E5F5-4113-9201-D2193380A2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396811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FF4FB1-04CE-4F56-AADE-C8E03C17A6B7}"/>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Opioid Legislation</a:t>
            </a:r>
          </a:p>
        </p:txBody>
      </p:sp>
      <p:sp>
        <p:nvSpPr>
          <p:cNvPr id="23" name="Freeform: Shape 2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7" name="Rectangle 2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37F9291-6A8B-4665-B8A6-861E00A8465F}"/>
              </a:ext>
            </a:extLst>
          </p:cNvPr>
          <p:cNvGraphicFramePr>
            <a:graphicFrameLocks noGrp="1"/>
          </p:cNvGraphicFramePr>
          <p:nvPr>
            <p:ph idx="1"/>
            <p:extLst>
              <p:ext uri="{D42A27DB-BD31-4B8C-83A1-F6EECF244321}">
                <p14:modId xmlns:p14="http://schemas.microsoft.com/office/powerpoint/2010/main" val="2824296263"/>
              </p:ext>
            </p:extLst>
          </p:nvPr>
        </p:nvGraphicFramePr>
        <p:xfrm>
          <a:off x="5048249" y="632243"/>
          <a:ext cx="6859852" cy="5387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381341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7B7E212-0FD7-4581-9704-CC7855AF2C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0467" y="643467"/>
            <a:ext cx="5571066" cy="5571066"/>
          </a:xfrm>
          <a:prstGeom prst="rect">
            <a:avLst/>
          </a:prstGeom>
        </p:spPr>
      </p:pic>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4940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C740-CC1B-4BE6-BAFF-6B47237617CE}"/>
              </a:ext>
            </a:extLst>
          </p:cNvPr>
          <p:cNvSpPr>
            <a:spLocks noGrp="1"/>
          </p:cNvSpPr>
          <p:nvPr>
            <p:ph type="title"/>
          </p:nvPr>
        </p:nvSpPr>
        <p:spPr/>
        <p:txBody>
          <a:bodyPr/>
          <a:lstStyle/>
          <a:p>
            <a:r>
              <a:rPr lang="en-US" dirty="0"/>
              <a:t>Opioids and Bipartisanship</a:t>
            </a:r>
          </a:p>
        </p:txBody>
      </p:sp>
      <p:sp>
        <p:nvSpPr>
          <p:cNvPr id="3" name="Content Placeholder 2">
            <a:extLst>
              <a:ext uri="{FF2B5EF4-FFF2-40B4-BE49-F238E27FC236}">
                <a16:creationId xmlns:a16="http://schemas.microsoft.com/office/drawing/2014/main" id="{EDD30BC1-4EFF-4447-9CC5-40B346E8F8AB}"/>
              </a:ext>
            </a:extLst>
          </p:cNvPr>
          <p:cNvSpPr>
            <a:spLocks noGrp="1"/>
          </p:cNvSpPr>
          <p:nvPr>
            <p:ph idx="1"/>
          </p:nvPr>
        </p:nvSpPr>
        <p:spPr/>
        <p:txBody>
          <a:bodyPr/>
          <a:lstStyle/>
          <a:p>
            <a:r>
              <a:rPr lang="en-US" dirty="0"/>
              <a:t>By searching Bills and Acts brought to the floor, we wanted to see how much bipartisanship voting is done by certain keywords.</a:t>
            </a:r>
          </a:p>
          <a:p>
            <a:r>
              <a:rPr lang="en-US" dirty="0"/>
              <a:t>We determined if a piece of legislation received bipartisan support was to see how many votes were casted either for or against a bill then divide that number by the total number of votes. The closer the number is to 1 is how much bipartisan support it received.</a:t>
            </a:r>
          </a:p>
          <a:p>
            <a:r>
              <a:rPr lang="en-US" dirty="0"/>
              <a:t>The graph shows various keywords in legislation and bipartisan support.</a:t>
            </a:r>
          </a:p>
        </p:txBody>
      </p:sp>
    </p:spTree>
    <p:extLst>
      <p:ext uri="{BB962C8B-B14F-4D97-AF65-F5344CB8AC3E}">
        <p14:creationId xmlns:p14="http://schemas.microsoft.com/office/powerpoint/2010/main" val="2417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23FAA59-4237-4DC7-9C91-C463EEC4DB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6840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A177804-69CC-4703-AD39-04A0764A83B0}"/>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Opioids vs. Education &amp; Age</a:t>
            </a:r>
          </a:p>
        </p:txBody>
      </p:sp>
      <p:sp>
        <p:nvSpPr>
          <p:cNvPr id="23" name="Content Placeholder 2">
            <a:extLst>
              <a:ext uri="{FF2B5EF4-FFF2-40B4-BE49-F238E27FC236}">
                <a16:creationId xmlns:a16="http://schemas.microsoft.com/office/drawing/2014/main" id="{4E1D5B43-EFEA-4178-8A46-C60297752F98}"/>
              </a:ext>
            </a:extLst>
          </p:cNvPr>
          <p:cNvSpPr>
            <a:spLocks noGrp="1"/>
          </p:cNvSpPr>
          <p:nvPr>
            <p:ph idx="1"/>
          </p:nvPr>
        </p:nvSpPr>
        <p:spPr>
          <a:xfrm>
            <a:off x="5204109" y="1280160"/>
            <a:ext cx="5919503" cy="5167666"/>
          </a:xfrm>
        </p:spPr>
        <p:txBody>
          <a:bodyPr>
            <a:normAutofit/>
          </a:bodyPr>
          <a:lstStyle/>
          <a:p>
            <a:r>
              <a:rPr lang="en-US" sz="2400" dirty="0"/>
              <a:t>We wanted to determine if education and age plays a role in the amount of opioid related deaths</a:t>
            </a:r>
          </a:p>
          <a:p>
            <a:r>
              <a:rPr lang="en-US" sz="2400" dirty="0"/>
              <a:t>We also wanted to track any major changes in this correlation over the years of 2013-2016</a:t>
            </a:r>
          </a:p>
          <a:p>
            <a:r>
              <a:rPr lang="en-US" sz="2400" dirty="0"/>
              <a:t>On the following charts we plotted this information to determine the correlation and progression over time</a:t>
            </a:r>
          </a:p>
        </p:txBody>
      </p:sp>
    </p:spTree>
    <p:extLst>
      <p:ext uri="{BB962C8B-B14F-4D97-AF65-F5344CB8AC3E}">
        <p14:creationId xmlns:p14="http://schemas.microsoft.com/office/powerpoint/2010/main" val="183655898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3FC1CCBE-4388-4D56-96BF-4FC6C85D57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09253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013BAD1-084A-4FB4-A95A-9FD9552B43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8809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7">
            <a:extLst>
              <a:ext uri="{FF2B5EF4-FFF2-40B4-BE49-F238E27FC236}">
                <a16:creationId xmlns:a16="http://schemas.microsoft.com/office/drawing/2014/main" id="{ED9FFD70-7E69-43F7-BAFF-08A75B3AE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F570801-A7A1-401F-818B-53455D10BB66}"/>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Opioids vs. Education &amp; Ethnicity</a:t>
            </a:r>
          </a:p>
        </p:txBody>
      </p:sp>
      <p:sp>
        <p:nvSpPr>
          <p:cNvPr id="19" name="Rectangle 13">
            <a:extLst>
              <a:ext uri="{FF2B5EF4-FFF2-40B4-BE49-F238E27FC236}">
                <a16:creationId xmlns:a16="http://schemas.microsoft.com/office/drawing/2014/main" id="{BA042B41-CFBF-4E11-965F-B1906826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6" name="Freeform: Shape 15">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7" name="Graphic 6" descr="Upward trend">
            <a:extLst>
              <a:ext uri="{FF2B5EF4-FFF2-40B4-BE49-F238E27FC236}">
                <a16:creationId xmlns:a16="http://schemas.microsoft.com/office/drawing/2014/main" id="{72D8B03B-368D-48A1-8899-CAECE42387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484" y="2672367"/>
            <a:ext cx="3413845" cy="3413845"/>
          </a:xfrm>
          <a:prstGeom prst="rect">
            <a:avLst/>
          </a:prstGeom>
          <a:effectLst/>
        </p:spPr>
      </p:pic>
      <p:sp>
        <p:nvSpPr>
          <p:cNvPr id="3" name="Content Placeholder 2">
            <a:extLst>
              <a:ext uri="{FF2B5EF4-FFF2-40B4-BE49-F238E27FC236}">
                <a16:creationId xmlns:a16="http://schemas.microsoft.com/office/drawing/2014/main" id="{D3240E68-577C-41FB-9859-44E5F9ACF0AA}"/>
              </a:ext>
            </a:extLst>
          </p:cNvPr>
          <p:cNvSpPr>
            <a:spLocks noGrp="1"/>
          </p:cNvSpPr>
          <p:nvPr>
            <p:ph idx="1"/>
          </p:nvPr>
        </p:nvSpPr>
        <p:spPr>
          <a:xfrm>
            <a:off x="4389416" y="2548281"/>
            <a:ext cx="7154279" cy="3658689"/>
          </a:xfrm>
        </p:spPr>
        <p:txBody>
          <a:bodyPr>
            <a:normAutofit/>
          </a:bodyPr>
          <a:lstStyle/>
          <a:p>
            <a:r>
              <a:rPr lang="en-US" dirty="0"/>
              <a:t>In this section we expanded on our education correlation by comparing it along with ethnicity</a:t>
            </a:r>
          </a:p>
          <a:p>
            <a:r>
              <a:rPr lang="en-US" dirty="0"/>
              <a:t>We also wanted to track any major changes in this correlation over the years of 2013-2016</a:t>
            </a:r>
          </a:p>
          <a:p>
            <a:r>
              <a:rPr lang="en-US" dirty="0"/>
              <a:t>On the following charts we plotted this information to determine the correlation and progression over time</a:t>
            </a:r>
          </a:p>
        </p:txBody>
      </p:sp>
    </p:spTree>
    <p:extLst>
      <p:ext uri="{BB962C8B-B14F-4D97-AF65-F5344CB8AC3E}">
        <p14:creationId xmlns:p14="http://schemas.microsoft.com/office/powerpoint/2010/main" val="258677495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7DAF5E9A-3E46-413B-AB74-810C4C4472AB}"/>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21300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75DAD6C0-FCFF-48A2-93B4-E1A58CE2D1FC}"/>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993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0"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7984D2-8B8C-4045-A45D-9EB40ED7DFBA}"/>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Why Opioids?</a:t>
            </a:r>
          </a:p>
        </p:txBody>
      </p:sp>
      <p:sp>
        <p:nvSpPr>
          <p:cNvPr id="3" name="Content Placeholder 2">
            <a:extLst>
              <a:ext uri="{FF2B5EF4-FFF2-40B4-BE49-F238E27FC236}">
                <a16:creationId xmlns:a16="http://schemas.microsoft.com/office/drawing/2014/main" id="{ABE97CF5-7B1D-4D3C-ADA4-BC5C798A1EA9}"/>
              </a:ext>
            </a:extLst>
          </p:cNvPr>
          <p:cNvSpPr>
            <a:spLocks noGrp="1"/>
          </p:cNvSpPr>
          <p:nvPr>
            <p:ph idx="1"/>
          </p:nvPr>
        </p:nvSpPr>
        <p:spPr>
          <a:xfrm>
            <a:off x="5204109" y="1645920"/>
            <a:ext cx="5919503" cy="4470821"/>
          </a:xfrm>
        </p:spPr>
        <p:txBody>
          <a:bodyPr>
            <a:normAutofit/>
          </a:bodyPr>
          <a:lstStyle/>
          <a:p>
            <a:pPr marL="0" indent="0">
              <a:buNone/>
            </a:pPr>
            <a:r>
              <a:rPr lang="en-US" dirty="0"/>
              <a:t>We decided to choose a topic that has affected Americans in epidemic rates. The Opioid Epidemic has been at an all-time high due to number of Opioid Prescriptions given for pain. As prescription pain killers become more regulated and tougher to get, many users have decided to turn to illegal street narcotics such as heroin. We wanted to see what are some underlying factors in opioid deaths including socio-economic status, government legislation, race, income amongst others.</a:t>
            </a:r>
          </a:p>
        </p:txBody>
      </p:sp>
    </p:spTree>
    <p:extLst>
      <p:ext uri="{BB962C8B-B14F-4D97-AF65-F5344CB8AC3E}">
        <p14:creationId xmlns:p14="http://schemas.microsoft.com/office/powerpoint/2010/main" val="2607659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A6CC1AF-6F94-4B1A-A68C-7C1AAEC05B0D}"/>
              </a:ext>
            </a:extLst>
          </p:cNvPr>
          <p:cNvSpPr>
            <a:spLocks noGrp="1"/>
          </p:cNvSpPr>
          <p:nvPr>
            <p:ph type="title"/>
          </p:nvPr>
        </p:nvSpPr>
        <p:spPr>
          <a:xfrm>
            <a:off x="648930" y="629267"/>
            <a:ext cx="9252154" cy="1016654"/>
          </a:xfrm>
        </p:spPr>
        <p:txBody>
          <a:bodyPr>
            <a:normAutofit/>
          </a:bodyPr>
          <a:lstStyle/>
          <a:p>
            <a:r>
              <a:rPr lang="en-US">
                <a:solidFill>
                  <a:srgbClr val="EBEBEB"/>
                </a:solidFill>
              </a:rPr>
              <a:t>Opioids vs. Healthcare</a:t>
            </a:r>
          </a:p>
        </p:txBody>
      </p:sp>
      <p:sp useBgFill="1">
        <p:nvSpPr>
          <p:cNvPr id="29" name="Freeform: Shape 28">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9972C9B5-3B3D-493D-BB1D-05131038031E}"/>
              </a:ext>
            </a:extLst>
          </p:cNvPr>
          <p:cNvSpPr>
            <a:spLocks noGrp="1"/>
          </p:cNvSpPr>
          <p:nvPr>
            <p:ph idx="1"/>
          </p:nvPr>
        </p:nvSpPr>
        <p:spPr>
          <a:xfrm>
            <a:off x="648931" y="2548281"/>
            <a:ext cx="7153602" cy="3658689"/>
          </a:xfrm>
        </p:spPr>
        <p:txBody>
          <a:bodyPr>
            <a:normAutofit/>
          </a:bodyPr>
          <a:lstStyle/>
          <a:p>
            <a:r>
              <a:rPr lang="en-US" dirty="0"/>
              <a:t>In this section we wanted to determine the correlation between healthcare and opioid related deaths</a:t>
            </a:r>
          </a:p>
          <a:p>
            <a:r>
              <a:rPr lang="en-US" dirty="0"/>
              <a:t>We also wanted to see if our previously established correlation of having a larger white population to more opioid related deaths holds true in this scenario as well</a:t>
            </a:r>
          </a:p>
        </p:txBody>
      </p:sp>
      <p:pic>
        <p:nvPicPr>
          <p:cNvPr id="7" name="Graphic 6" descr="Stethoscope">
            <a:extLst>
              <a:ext uri="{FF2B5EF4-FFF2-40B4-BE49-F238E27FC236}">
                <a16:creationId xmlns:a16="http://schemas.microsoft.com/office/drawing/2014/main" id="{DD0FE695-279D-4CC6-8B56-8B3841A7EB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872" y="2672454"/>
            <a:ext cx="3413671" cy="3413671"/>
          </a:xfrm>
          <a:prstGeom prst="rect">
            <a:avLst/>
          </a:prstGeom>
          <a:effectLst/>
        </p:spPr>
      </p:pic>
    </p:spTree>
    <p:extLst>
      <p:ext uri="{BB962C8B-B14F-4D97-AF65-F5344CB8AC3E}">
        <p14:creationId xmlns:p14="http://schemas.microsoft.com/office/powerpoint/2010/main" val="180704259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83F37EC-49E5-4A6D-BEE7-D980106D13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12016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A423248-D982-4510-BAB6-B519BE705A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66342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550B-6B84-4E1B-BCE0-15C0BACDE904}"/>
              </a:ext>
            </a:extLst>
          </p:cNvPr>
          <p:cNvSpPr>
            <a:spLocks noGrp="1"/>
          </p:cNvSpPr>
          <p:nvPr>
            <p:ph type="title"/>
          </p:nvPr>
        </p:nvSpPr>
        <p:spPr>
          <a:xfrm>
            <a:off x="646111" y="452718"/>
            <a:ext cx="9404723" cy="1400530"/>
          </a:xfrm>
        </p:spPr>
        <p:txBody>
          <a:bodyPr>
            <a:normAutofit/>
          </a:bodyPr>
          <a:lstStyle/>
          <a:p>
            <a:r>
              <a:rPr lang="en-US" dirty="0"/>
              <a:t>Opioids vs. Education &amp; Poverty</a:t>
            </a:r>
          </a:p>
        </p:txBody>
      </p:sp>
      <p:graphicFrame>
        <p:nvGraphicFramePr>
          <p:cNvPr id="23" name="Content Placeholder 2">
            <a:extLst>
              <a:ext uri="{FF2B5EF4-FFF2-40B4-BE49-F238E27FC236}">
                <a16:creationId xmlns:a16="http://schemas.microsoft.com/office/drawing/2014/main" id="{E41FE30A-8D06-4DC1-9095-0D18BAE43722}"/>
              </a:ext>
            </a:extLst>
          </p:cNvPr>
          <p:cNvGraphicFramePr>
            <a:graphicFrameLocks noGrp="1"/>
          </p:cNvGraphicFramePr>
          <p:nvPr>
            <p:ph idx="1"/>
            <p:extLst>
              <p:ext uri="{D42A27DB-BD31-4B8C-83A1-F6EECF244321}">
                <p14:modId xmlns:p14="http://schemas.microsoft.com/office/powerpoint/2010/main" val="3115665489"/>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2075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464FC133-A321-4BD3-B015-6F555AA6D63D}"/>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72480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3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 name="Picture 3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a:extLst>
              <a:ext uri="{FF2B5EF4-FFF2-40B4-BE49-F238E27FC236}">
                <a16:creationId xmlns:a16="http://schemas.microsoft.com/office/drawing/2014/main" id="{DBFF4173-0497-48BC-AE9E-9B5DC974C406}"/>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3310467" y="643467"/>
            <a:ext cx="5571066" cy="5571066"/>
          </a:xfrm>
          <a:prstGeom prst="rect">
            <a:avLst/>
          </a:prstGeom>
        </p:spPr>
      </p:pic>
      <p:sp>
        <p:nvSpPr>
          <p:cNvPr id="43" name="Rectangle 4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46598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CC341628-C811-4B34-AD9A-C99F1C9BC758}"/>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25245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0BB69C3-0213-49AC-ABC3-6FAF9B52D2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82263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D1C4764-AB04-4297-9300-90003BE379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7849" y="1125543"/>
            <a:ext cx="7736563" cy="5351457"/>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FC6390F6-949B-44FA-A277-7C61E7A7FEF1}"/>
              </a:ext>
            </a:extLst>
          </p:cNvPr>
          <p:cNvSpPr txBox="1"/>
          <p:nvPr/>
        </p:nvSpPr>
        <p:spPr>
          <a:xfrm>
            <a:off x="2392772" y="110728"/>
            <a:ext cx="7326151" cy="369332"/>
          </a:xfrm>
          <a:prstGeom prst="rect">
            <a:avLst/>
          </a:prstGeom>
          <a:noFill/>
        </p:spPr>
        <p:txBody>
          <a:bodyPr wrap="square" rtlCol="0">
            <a:spAutoFit/>
          </a:bodyPr>
          <a:lstStyle/>
          <a:p>
            <a:pPr algn="ctr"/>
            <a:r>
              <a:rPr lang="en-US" dirty="0"/>
              <a:t>Opioid Death Rate vs. White Population and Education </a:t>
            </a:r>
          </a:p>
        </p:txBody>
      </p:sp>
    </p:spTree>
    <p:extLst>
      <p:ext uri="{BB962C8B-B14F-4D97-AF65-F5344CB8AC3E}">
        <p14:creationId xmlns:p14="http://schemas.microsoft.com/office/powerpoint/2010/main" val="1260471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510D6-2EFA-4677-A52A-BE5DAC728AE4}"/>
              </a:ext>
            </a:extLst>
          </p:cNvPr>
          <p:cNvSpPr>
            <a:spLocks noGrp="1"/>
          </p:cNvSpPr>
          <p:nvPr>
            <p:ph type="title"/>
          </p:nvPr>
        </p:nvSpPr>
        <p:spPr>
          <a:xfrm>
            <a:off x="648930" y="629266"/>
            <a:ext cx="5616217" cy="1622321"/>
          </a:xfrm>
        </p:spPr>
        <p:txBody>
          <a:bodyPr>
            <a:normAutofit/>
          </a:bodyPr>
          <a:lstStyle/>
          <a:p>
            <a:r>
              <a:rPr lang="en-US">
                <a:solidFill>
                  <a:srgbClr val="EBEBEB"/>
                </a:solidFill>
              </a:rPr>
              <a:t>Student T-Test</a:t>
            </a:r>
          </a:p>
        </p:txBody>
      </p:sp>
      <p:sp>
        <p:nvSpPr>
          <p:cNvPr id="3" name="Content Placeholder 2">
            <a:extLst>
              <a:ext uri="{FF2B5EF4-FFF2-40B4-BE49-F238E27FC236}">
                <a16:creationId xmlns:a16="http://schemas.microsoft.com/office/drawing/2014/main" id="{F52E3133-0FBF-4C54-9257-A9182C85D858}"/>
              </a:ext>
            </a:extLst>
          </p:cNvPr>
          <p:cNvSpPr>
            <a:spLocks noGrp="1"/>
          </p:cNvSpPr>
          <p:nvPr>
            <p:ph idx="1"/>
          </p:nvPr>
        </p:nvSpPr>
        <p:spPr>
          <a:xfrm>
            <a:off x="648931" y="2438400"/>
            <a:ext cx="5616216" cy="3785419"/>
          </a:xfrm>
        </p:spPr>
        <p:txBody>
          <a:bodyPr>
            <a:normAutofit/>
          </a:bodyPr>
          <a:lstStyle/>
          <a:p>
            <a:r>
              <a:rPr lang="en-US">
                <a:solidFill>
                  <a:srgbClr val="FFFFFF"/>
                </a:solidFill>
              </a:rPr>
              <a:t>We ran a T-Test and conclude that the means were significantly different.</a:t>
            </a:r>
          </a:p>
        </p:txBody>
      </p:sp>
      <p:sp>
        <p:nvSpPr>
          <p:cNvPr id="12"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4" name="Freeform: Shape 13">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Graphic 6" descr="Checkmark">
            <a:extLst>
              <a:ext uri="{FF2B5EF4-FFF2-40B4-BE49-F238E27FC236}">
                <a16:creationId xmlns:a16="http://schemas.microsoft.com/office/drawing/2014/main" id="{DF132F9D-3553-4DDA-AC03-83D3675795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3742" y="1438929"/>
            <a:ext cx="3980139" cy="3980139"/>
          </a:xfrm>
          <a:prstGeom prst="rect">
            <a:avLst/>
          </a:prstGeom>
          <a:effectLst/>
        </p:spPr>
      </p:pic>
      <p:sp>
        <p:nvSpPr>
          <p:cNvPr id="16" name="Rectangle 15">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8673913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CEA64-78B8-456B-BFC8-7A84DD5B7A0F}"/>
              </a:ext>
            </a:extLst>
          </p:cNvPr>
          <p:cNvSpPr>
            <a:spLocks noGrp="1"/>
          </p:cNvSpPr>
          <p:nvPr>
            <p:ph type="title"/>
          </p:nvPr>
        </p:nvSpPr>
        <p:spPr>
          <a:xfrm>
            <a:off x="648929" y="1063417"/>
            <a:ext cx="3505495" cy="4675396"/>
          </a:xfrm>
        </p:spPr>
        <p:txBody>
          <a:bodyPr anchor="ctr">
            <a:normAutofit/>
          </a:bodyPr>
          <a:lstStyle/>
          <a:p>
            <a:r>
              <a:rPr lang="en-US">
                <a:solidFill>
                  <a:srgbClr val="F2F2F2"/>
                </a:solidFill>
              </a:rPr>
              <a:t>Factors for Opioid Crisis</a:t>
            </a:r>
          </a:p>
        </p:txBody>
      </p:sp>
      <p:sp>
        <p:nvSpPr>
          <p:cNvPr id="19" name="Rectangle 11">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2" name="Content Placeholder 2">
            <a:extLst>
              <a:ext uri="{FF2B5EF4-FFF2-40B4-BE49-F238E27FC236}">
                <a16:creationId xmlns:a16="http://schemas.microsoft.com/office/drawing/2014/main" id="{1FFE91C6-0069-44D7-B7EB-AAF6D099D85E}"/>
              </a:ext>
            </a:extLst>
          </p:cNvPr>
          <p:cNvGraphicFramePr>
            <a:graphicFrameLocks noGrp="1"/>
          </p:cNvGraphicFramePr>
          <p:nvPr>
            <p:ph idx="1"/>
            <p:extLst>
              <p:ext uri="{D42A27DB-BD31-4B8C-83A1-F6EECF244321}">
                <p14:modId xmlns:p14="http://schemas.microsoft.com/office/powerpoint/2010/main" val="1892703433"/>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1602338"/>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0" name="Picture 49">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2" name="Oval 51">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4" name="Picture 53">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6" name="Picture 55">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8" name="Rectangle 57">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A94A080F-0773-4359-8840-209C4234F1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62" name="Rectangle 61">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33133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CD07-C4B6-407B-B1C4-9F6001B5628E}"/>
              </a:ext>
            </a:extLst>
          </p:cNvPr>
          <p:cNvSpPr>
            <a:spLocks noGrp="1"/>
          </p:cNvSpPr>
          <p:nvPr>
            <p:ph type="title"/>
          </p:nvPr>
        </p:nvSpPr>
        <p:spPr/>
        <p:txBody>
          <a:bodyPr/>
          <a:lstStyle/>
          <a:p>
            <a:r>
              <a:rPr lang="en-US" dirty="0"/>
              <a:t>Summation</a:t>
            </a:r>
          </a:p>
        </p:txBody>
      </p:sp>
      <p:sp>
        <p:nvSpPr>
          <p:cNvPr id="3" name="Content Placeholder 2">
            <a:extLst>
              <a:ext uri="{FF2B5EF4-FFF2-40B4-BE49-F238E27FC236}">
                <a16:creationId xmlns:a16="http://schemas.microsoft.com/office/drawing/2014/main" id="{D07A8484-4541-428A-ADF1-299D849FF1F3}"/>
              </a:ext>
            </a:extLst>
          </p:cNvPr>
          <p:cNvSpPr>
            <a:spLocks noGrp="1"/>
          </p:cNvSpPr>
          <p:nvPr>
            <p:ph idx="1"/>
          </p:nvPr>
        </p:nvSpPr>
        <p:spPr/>
        <p:txBody>
          <a:bodyPr/>
          <a:lstStyle/>
          <a:p>
            <a:r>
              <a:rPr lang="en-US" dirty="0"/>
              <a:t>There are a variety of issues that factor into opioid related deaths across the United States of America. It is difficult to point to one factor or another as the root cause of this epidemic. It is clear this crisis has reached just about every community regardless of socio-economic status; however trends do show certain areas and demographics are plagued by this epidemic more than others.</a:t>
            </a:r>
          </a:p>
          <a:p>
            <a:r>
              <a:rPr lang="en-US" dirty="0"/>
              <a:t>Through our research and data analysis we have uncovered that populations with educated white Americans living above the poverty line seem to most affected by opioid related deaths.</a:t>
            </a:r>
          </a:p>
        </p:txBody>
      </p:sp>
    </p:spTree>
    <p:extLst>
      <p:ext uri="{BB962C8B-B14F-4D97-AF65-F5344CB8AC3E}">
        <p14:creationId xmlns:p14="http://schemas.microsoft.com/office/powerpoint/2010/main" val="1098681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0C602D1-AA59-4127-A2E4-3F61D5BB6D1D}"/>
              </a:ext>
            </a:extLst>
          </p:cNvPr>
          <p:cNvSpPr>
            <a:spLocks noGrp="1"/>
          </p:cNvSpPr>
          <p:nvPr>
            <p:ph type="title"/>
          </p:nvPr>
        </p:nvSpPr>
        <p:spPr>
          <a:xfrm>
            <a:off x="648930" y="629267"/>
            <a:ext cx="9252154" cy="1016654"/>
          </a:xfrm>
        </p:spPr>
        <p:txBody>
          <a:bodyPr>
            <a:normAutofit/>
          </a:bodyPr>
          <a:lstStyle/>
          <a:p>
            <a:r>
              <a:rPr lang="en-US">
                <a:solidFill>
                  <a:srgbClr val="EBEBEB"/>
                </a:solidFill>
              </a:rPr>
              <a:t>Final Thoughts</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FF4CBA1B-92DF-4FA7-9C48-D5A3140927A0}"/>
              </a:ext>
            </a:extLst>
          </p:cNvPr>
          <p:cNvGraphicFramePr>
            <a:graphicFrameLocks noGrp="1"/>
          </p:cNvGraphicFramePr>
          <p:nvPr>
            <p:ph idx="1"/>
            <p:extLst>
              <p:ext uri="{D42A27DB-BD31-4B8C-83A1-F6EECF244321}">
                <p14:modId xmlns:p14="http://schemas.microsoft.com/office/powerpoint/2010/main" val="140197915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7004301"/>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1C23-8035-44E1-A52E-BEA73CA05255}"/>
              </a:ext>
            </a:extLst>
          </p:cNvPr>
          <p:cNvSpPr>
            <a:spLocks noGrp="1"/>
          </p:cNvSpPr>
          <p:nvPr>
            <p:ph type="title"/>
          </p:nvPr>
        </p:nvSpPr>
        <p:spPr>
          <a:xfrm>
            <a:off x="1276900" y="1337778"/>
            <a:ext cx="8859737" cy="3762325"/>
          </a:xfrm>
        </p:spPr>
        <p:txBody>
          <a:bodyPr/>
          <a:lstStyle/>
          <a:p>
            <a:pPr algn="ctr"/>
            <a:r>
              <a:rPr lang="en-US" sz="20000" dirty="0"/>
              <a:t>Q/A</a:t>
            </a:r>
          </a:p>
        </p:txBody>
      </p:sp>
    </p:spTree>
    <p:extLst>
      <p:ext uri="{BB962C8B-B14F-4D97-AF65-F5344CB8AC3E}">
        <p14:creationId xmlns:p14="http://schemas.microsoft.com/office/powerpoint/2010/main" val="277608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3354F8-7567-4E98-813C-D993A0E9630C}"/>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Predicted Outcomes</a:t>
            </a:r>
          </a:p>
        </p:txBody>
      </p:sp>
      <p:sp>
        <p:nvSpPr>
          <p:cNvPr id="3" name="Content Placeholder 2">
            <a:extLst>
              <a:ext uri="{FF2B5EF4-FFF2-40B4-BE49-F238E27FC236}">
                <a16:creationId xmlns:a16="http://schemas.microsoft.com/office/drawing/2014/main" id="{9B2DA658-107B-479A-B319-CBB69979A51E}"/>
              </a:ext>
            </a:extLst>
          </p:cNvPr>
          <p:cNvSpPr>
            <a:spLocks noGrp="1"/>
          </p:cNvSpPr>
          <p:nvPr>
            <p:ph idx="1"/>
          </p:nvPr>
        </p:nvSpPr>
        <p:spPr>
          <a:xfrm>
            <a:off x="5204109" y="1645920"/>
            <a:ext cx="5919503" cy="4470821"/>
          </a:xfrm>
        </p:spPr>
        <p:txBody>
          <a:bodyPr>
            <a:normAutofit/>
          </a:bodyPr>
          <a:lstStyle/>
          <a:p>
            <a:pPr marL="0" indent="0">
              <a:buNone/>
            </a:pPr>
            <a:r>
              <a:rPr lang="en-US" dirty="0"/>
              <a:t>We believe socio-economic status, education, access to healthcare and race will be contributing factors in opioid related deaths. With legislation against prescription pain killers combined with the sacristy of prescription pain killers available on the street, we believe there should be an increase in opioid related deaths.</a:t>
            </a:r>
          </a:p>
        </p:txBody>
      </p:sp>
    </p:spTree>
    <p:extLst>
      <p:ext uri="{BB962C8B-B14F-4D97-AF65-F5344CB8AC3E}">
        <p14:creationId xmlns:p14="http://schemas.microsoft.com/office/powerpoint/2010/main" val="17355014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C2FFF01-E076-4027-AEFB-347560C99372}"/>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Brief Summation of Factors</a:t>
            </a:r>
          </a:p>
        </p:txBody>
      </p:sp>
      <p:sp>
        <p:nvSpPr>
          <p:cNvPr id="3" name="Content Placeholder 2">
            <a:extLst>
              <a:ext uri="{FF2B5EF4-FFF2-40B4-BE49-F238E27FC236}">
                <a16:creationId xmlns:a16="http://schemas.microsoft.com/office/drawing/2014/main" id="{E4C295C6-B2C5-465D-96A2-1798A7967CB5}"/>
              </a:ext>
            </a:extLst>
          </p:cNvPr>
          <p:cNvSpPr>
            <a:spLocks noGrp="1"/>
          </p:cNvSpPr>
          <p:nvPr>
            <p:ph idx="1"/>
          </p:nvPr>
        </p:nvSpPr>
        <p:spPr>
          <a:xfrm>
            <a:off x="1103312" y="2763520"/>
            <a:ext cx="8946541" cy="3484879"/>
          </a:xfrm>
        </p:spPr>
        <p:txBody>
          <a:bodyPr>
            <a:normAutofit/>
          </a:bodyPr>
          <a:lstStyle/>
          <a:p>
            <a:r>
              <a:rPr lang="en-US" dirty="0"/>
              <a:t>We were able to answer our questions by looking at data correlations between two or more sets of data.</a:t>
            </a:r>
          </a:p>
          <a:p>
            <a:r>
              <a:rPr lang="en-US" dirty="0"/>
              <a:t>By creating various graphs, we were able to see trends in the questions we asked.</a:t>
            </a:r>
          </a:p>
          <a:p>
            <a:r>
              <a:rPr lang="en-US" dirty="0"/>
              <a:t>We found that with more legislation to prevent opioid abuse, there are actually more deaths in areas which have passed legislation.</a:t>
            </a:r>
          </a:p>
          <a:p>
            <a:r>
              <a:rPr lang="en-US" dirty="0"/>
              <a:t>We found that socio-economic factors play a role in opioid related deaths.</a:t>
            </a:r>
          </a:p>
        </p:txBody>
      </p:sp>
    </p:spTree>
    <p:extLst>
      <p:ext uri="{BB962C8B-B14F-4D97-AF65-F5344CB8AC3E}">
        <p14:creationId xmlns:p14="http://schemas.microsoft.com/office/powerpoint/2010/main" val="251650145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E7E7548-E872-43E9-91A1-0F7BC7AF6FD7}"/>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Data Sources</a:t>
            </a:r>
          </a:p>
        </p:txBody>
      </p:sp>
      <p:sp>
        <p:nvSpPr>
          <p:cNvPr id="3" name="Content Placeholder 2">
            <a:extLst>
              <a:ext uri="{FF2B5EF4-FFF2-40B4-BE49-F238E27FC236}">
                <a16:creationId xmlns:a16="http://schemas.microsoft.com/office/drawing/2014/main" id="{2BA5414C-874B-46F7-8E3B-A073D837413B}"/>
              </a:ext>
            </a:extLst>
          </p:cNvPr>
          <p:cNvSpPr>
            <a:spLocks noGrp="1"/>
          </p:cNvSpPr>
          <p:nvPr>
            <p:ph idx="1"/>
          </p:nvPr>
        </p:nvSpPr>
        <p:spPr>
          <a:xfrm>
            <a:off x="5204109" y="867374"/>
            <a:ext cx="5919503" cy="5249367"/>
          </a:xfrm>
        </p:spPr>
        <p:txBody>
          <a:bodyPr>
            <a:normAutofit/>
          </a:bodyPr>
          <a:lstStyle/>
          <a:p>
            <a:r>
              <a:rPr lang="en-US" dirty="0"/>
              <a:t>US Census</a:t>
            </a:r>
          </a:p>
          <a:p>
            <a:pPr lvl="1"/>
            <a:r>
              <a:rPr lang="en-US" dirty="0"/>
              <a:t>How much data (row, </a:t>
            </a:r>
            <a:r>
              <a:rPr lang="en-US" dirty="0" err="1"/>
              <a:t>etc</a:t>
            </a:r>
            <a:r>
              <a:rPr lang="en-US" dirty="0"/>
              <a:t>) Census Data</a:t>
            </a:r>
          </a:p>
          <a:p>
            <a:pPr lvl="1"/>
            <a:r>
              <a:rPr lang="en-US" dirty="0">
                <a:hlinkClick r:id="rId3"/>
              </a:rPr>
              <a:t>https://api.census.gov/data.html</a:t>
            </a:r>
            <a:endParaRPr lang="en-US" dirty="0"/>
          </a:p>
          <a:p>
            <a:pPr lvl="1"/>
            <a:r>
              <a:rPr lang="en-US" dirty="0">
                <a:hlinkClick r:id="rId4"/>
              </a:rPr>
              <a:t>https://www.census.gov/developers</a:t>
            </a:r>
            <a:endParaRPr lang="en-US" dirty="0"/>
          </a:p>
          <a:p>
            <a:pPr lvl="1"/>
            <a:r>
              <a:rPr lang="en-US" dirty="0"/>
              <a:t>American Community Survey</a:t>
            </a:r>
          </a:p>
          <a:p>
            <a:pPr lvl="2"/>
            <a:r>
              <a:rPr lang="en-US" dirty="0"/>
              <a:t>Detail Tables (31,000 x 438) We used 53 variables out of the 31,000</a:t>
            </a:r>
          </a:p>
          <a:p>
            <a:pPr lvl="2"/>
            <a:r>
              <a:rPr lang="en-US" dirty="0"/>
              <a:t>Populations of over 65,000 were counted</a:t>
            </a:r>
          </a:p>
          <a:p>
            <a:r>
              <a:rPr lang="en-US" dirty="0"/>
              <a:t>Center for Disease Control (CDC)</a:t>
            </a:r>
          </a:p>
          <a:p>
            <a:r>
              <a:rPr lang="en-US" dirty="0"/>
              <a:t>ProPublica</a:t>
            </a:r>
          </a:p>
          <a:p>
            <a:r>
              <a:rPr lang="en-US" dirty="0"/>
              <a:t>Opioid Database</a:t>
            </a:r>
          </a:p>
          <a:p>
            <a:pPr lvl="1"/>
            <a:r>
              <a:rPr lang="en-US" dirty="0">
                <a:hlinkClick r:id="rId5"/>
              </a:rPr>
              <a:t>http://opioid.amfar.org/about/download</a:t>
            </a:r>
            <a:endParaRPr lang="en-US" dirty="0"/>
          </a:p>
          <a:p>
            <a:endParaRPr lang="en-US" dirty="0"/>
          </a:p>
        </p:txBody>
      </p:sp>
    </p:spTree>
    <p:extLst>
      <p:ext uri="{BB962C8B-B14F-4D97-AF65-F5344CB8AC3E}">
        <p14:creationId xmlns:p14="http://schemas.microsoft.com/office/powerpoint/2010/main" val="120770101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DFBC-594A-46FA-BC26-9F50F2F75896}"/>
              </a:ext>
            </a:extLst>
          </p:cNvPr>
          <p:cNvSpPr>
            <a:spLocks noGrp="1"/>
          </p:cNvSpPr>
          <p:nvPr>
            <p:ph type="title"/>
          </p:nvPr>
        </p:nvSpPr>
        <p:spPr/>
        <p:txBody>
          <a:bodyPr/>
          <a:lstStyle/>
          <a:p>
            <a:r>
              <a:rPr lang="en-US" dirty="0"/>
              <a:t>Data Issues</a:t>
            </a:r>
          </a:p>
        </p:txBody>
      </p:sp>
      <p:sp>
        <p:nvSpPr>
          <p:cNvPr id="3" name="Content Placeholder 2">
            <a:extLst>
              <a:ext uri="{FF2B5EF4-FFF2-40B4-BE49-F238E27FC236}">
                <a16:creationId xmlns:a16="http://schemas.microsoft.com/office/drawing/2014/main" id="{9A226D31-473B-4451-8951-310506A87166}"/>
              </a:ext>
            </a:extLst>
          </p:cNvPr>
          <p:cNvSpPr>
            <a:spLocks noGrp="1"/>
          </p:cNvSpPr>
          <p:nvPr>
            <p:ph idx="1"/>
          </p:nvPr>
        </p:nvSpPr>
        <p:spPr/>
        <p:txBody>
          <a:bodyPr/>
          <a:lstStyle/>
          <a:p>
            <a:r>
              <a:rPr lang="en-US" dirty="0"/>
              <a:t>Data Cleaning was amongst the most difficult and tedious part of this project.</a:t>
            </a:r>
          </a:p>
          <a:p>
            <a:r>
              <a:rPr lang="en-US" dirty="0"/>
              <a:t>Data Ignore on Git Hub was another issue we ran into. We had various large data sets that we tried to push to GitHub that were difficult to figure out.</a:t>
            </a:r>
          </a:p>
          <a:p>
            <a:r>
              <a:rPr lang="en-US" dirty="0"/>
              <a:t>We had some problems running functions on different data types (numeric, objects, </a:t>
            </a:r>
            <a:r>
              <a:rPr lang="en-US" dirty="0" err="1"/>
              <a:t>etc</a:t>
            </a:r>
            <a:r>
              <a:rPr lang="en-US" dirty="0"/>
              <a:t>). </a:t>
            </a:r>
          </a:p>
          <a:p>
            <a:r>
              <a:rPr lang="en-US" dirty="0"/>
              <a:t>Plotting some of the data onto a heat map proved to be difficult.</a:t>
            </a:r>
          </a:p>
          <a:p>
            <a:endParaRPr lang="en-US" dirty="0"/>
          </a:p>
        </p:txBody>
      </p:sp>
    </p:spTree>
    <p:extLst>
      <p:ext uri="{BB962C8B-B14F-4D97-AF65-F5344CB8AC3E}">
        <p14:creationId xmlns:p14="http://schemas.microsoft.com/office/powerpoint/2010/main" val="171154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F9EB70B-78B0-4975-805E-9C15C96AF513}"/>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209658" y="851120"/>
            <a:ext cx="9434614" cy="5330559"/>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4216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B0A5210-2F29-4D85-A400-9C79B13FC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611BBE-2B4A-4DA2-B8A9-CD877B876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w="22225">
            <a:solidFill>
              <a:srgbClr val="969D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94FEC7E-346D-4D0B-B684-9678E7075994}"/>
              </a:ext>
            </a:extLst>
          </p:cNvPr>
          <p:cNvPicPr>
            <a:picLocks noChangeAspect="1"/>
          </p:cNvPicPr>
          <p:nvPr/>
        </p:nvPicPr>
        <p:blipFill rotWithShape="1">
          <a:blip r:embed="rId8">
            <a:extLst>
              <a:ext uri="{28A0092B-C50C-407E-A947-70E740481C1C}">
                <a14:useLocalDpi xmlns:a14="http://schemas.microsoft.com/office/drawing/2010/main" val="0"/>
              </a:ext>
            </a:extLst>
          </a:blip>
          <a:srcRect r="1" b="13045"/>
          <a:stretch/>
        </p:blipFill>
        <p:spPr>
          <a:xfrm>
            <a:off x="643467" y="643467"/>
            <a:ext cx="10905066" cy="5571066"/>
          </a:xfrm>
          <a:prstGeom prst="rect">
            <a:avLst/>
          </a:prstGeom>
        </p:spPr>
      </p:pic>
      <p:sp>
        <p:nvSpPr>
          <p:cNvPr id="26" name="Rectangle 25">
            <a:extLst>
              <a:ext uri="{FF2B5EF4-FFF2-40B4-BE49-F238E27FC236}">
                <a16:creationId xmlns:a16="http://schemas.microsoft.com/office/drawing/2014/main" id="{91091950-5655-45D2-858E-FE8CBE07C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DBA35C99-13B0-4B3C-9314-AE319C33185E}"/>
              </a:ext>
            </a:extLst>
          </p:cNvPr>
          <p:cNvSpPr txBox="1"/>
          <p:nvPr/>
        </p:nvSpPr>
        <p:spPr>
          <a:xfrm>
            <a:off x="2875226" y="48898"/>
            <a:ext cx="6298113" cy="369332"/>
          </a:xfrm>
          <a:prstGeom prst="rect">
            <a:avLst/>
          </a:prstGeom>
          <a:noFill/>
        </p:spPr>
        <p:txBody>
          <a:bodyPr wrap="square" rtlCol="0">
            <a:spAutoFit/>
          </a:bodyPr>
          <a:lstStyle/>
          <a:p>
            <a:pPr algn="ctr"/>
            <a:r>
              <a:rPr lang="en-US" dirty="0"/>
              <a:t>Drug Related Death Rate 2016</a:t>
            </a:r>
          </a:p>
        </p:txBody>
      </p:sp>
      <p:pic>
        <p:nvPicPr>
          <p:cNvPr id="11" name="Picture 10">
            <a:extLst>
              <a:ext uri="{FF2B5EF4-FFF2-40B4-BE49-F238E27FC236}">
                <a16:creationId xmlns:a16="http://schemas.microsoft.com/office/drawing/2014/main" id="{37FF27F6-9FA0-43B5-B725-2D8341CFBB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13199" y="6417404"/>
            <a:ext cx="2965602" cy="314341"/>
          </a:xfrm>
          <a:prstGeom prst="rect">
            <a:avLst/>
          </a:prstGeom>
        </p:spPr>
      </p:pic>
    </p:spTree>
    <p:extLst>
      <p:ext uri="{BB962C8B-B14F-4D97-AF65-F5344CB8AC3E}">
        <p14:creationId xmlns:p14="http://schemas.microsoft.com/office/powerpoint/2010/main" val="552112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1266</Words>
  <Application>Microsoft Office PowerPoint</Application>
  <PresentationFormat>Widescreen</PresentationFormat>
  <Paragraphs>108</Paragraphs>
  <Slides>33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Century Gothic</vt:lpstr>
      <vt:lpstr>Wingdings 3</vt:lpstr>
      <vt:lpstr>Ion</vt:lpstr>
      <vt:lpstr>Opioid Crisis</vt:lpstr>
      <vt:lpstr>Why Opioids?</vt:lpstr>
      <vt:lpstr>Factors for Opioid Crisis</vt:lpstr>
      <vt:lpstr>Predicted Outcomes</vt:lpstr>
      <vt:lpstr>Brief Summation of Factors</vt:lpstr>
      <vt:lpstr>Data Sources</vt:lpstr>
      <vt:lpstr>Data Issues</vt:lpstr>
      <vt:lpstr>PowerPoint Presentation</vt:lpstr>
      <vt:lpstr>PowerPoint Presentation</vt:lpstr>
      <vt:lpstr>Opioid Legislation</vt:lpstr>
      <vt:lpstr>PowerPoint Presentation</vt:lpstr>
      <vt:lpstr>Opioids and Bipartisanship</vt:lpstr>
      <vt:lpstr>PowerPoint Presentation</vt:lpstr>
      <vt:lpstr>Opioids vs. Education &amp; Age</vt:lpstr>
      <vt:lpstr>PowerPoint Presentation</vt:lpstr>
      <vt:lpstr>PowerPoint Presentation</vt:lpstr>
      <vt:lpstr>Opioids vs. Education &amp; Ethnicity</vt:lpstr>
      <vt:lpstr>PowerPoint Presentation</vt:lpstr>
      <vt:lpstr>PowerPoint Presentation</vt:lpstr>
      <vt:lpstr>Opioids vs. Healthcare</vt:lpstr>
      <vt:lpstr>PowerPoint Presentation</vt:lpstr>
      <vt:lpstr>PowerPoint Presentation</vt:lpstr>
      <vt:lpstr>Opioids vs. Education &amp; Poverty</vt:lpstr>
      <vt:lpstr>PowerPoint Presentation</vt:lpstr>
      <vt:lpstr>PowerPoint Presentation</vt:lpstr>
      <vt:lpstr>PowerPoint Presentation</vt:lpstr>
      <vt:lpstr>PowerPoint Presentation</vt:lpstr>
      <vt:lpstr>PowerPoint Presentation</vt:lpstr>
      <vt:lpstr>Student T-Test</vt:lpstr>
      <vt:lpstr>PowerPoint Presentation</vt:lpstr>
      <vt:lpstr>Summation</vt:lpstr>
      <vt:lpstr>Final Thoughts</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Opioid Crisis</dc:title>
  <dc:creator> </dc:creator>
  <cp:lastModifiedBy> </cp:lastModifiedBy>
  <cp:revision>3</cp:revision>
  <dcterms:created xsi:type="dcterms:W3CDTF">2018-12-22T17:27:21Z</dcterms:created>
  <dcterms:modified xsi:type="dcterms:W3CDTF">2018-12-22T19:40:44Z</dcterms:modified>
</cp:coreProperties>
</file>