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21597938" cy="28803600"/>
  <p:notesSz cx="6858000" cy="9144000"/>
  <p:defaultTextStyle>
    <a:defPPr>
      <a:defRPr lang="fr-FR"/>
    </a:defPPr>
    <a:lvl1pPr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4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4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4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400" kern="1200">
        <a:solidFill>
          <a:schemeClr val="tx1"/>
        </a:solidFill>
        <a:latin typeface="Arial" charset="0"/>
        <a:ea typeface="ヒラギノ角ゴ Pro W3" charset="-128"/>
        <a:cs typeface="ヒラギノ角ゴ Pro W3" charset="-128"/>
      </a:defRPr>
    </a:lvl9pPr>
  </p:defaultTextStyle>
  <p:extLst>
    <p:ext uri="{EFAFB233-063F-42B5-8137-9DF3F51BA10A}">
      <p15:sldGuideLst xmlns:p15="http://schemas.microsoft.com/office/powerpoint/2012/main">
        <p15:guide id="1" orient="horz" pos="3600">
          <p15:clr>
            <a:srgbClr val="A4A3A4"/>
          </p15:clr>
        </p15:guide>
        <p15:guide id="2" pos="68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MT" initials="IMT" lastIdx="3" clrIdx="0"/>
  <p:cmAuthor id="1" name="Institut Mines-Télécom" initials="Note" lastIdx="3"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A1E"/>
    <a:srgbClr val="003882"/>
    <a:srgbClr val="BFCF3E"/>
    <a:srgbClr val="B4C325"/>
    <a:srgbClr val="7E635A"/>
    <a:srgbClr val="A8B50A"/>
    <a:srgbClr val="BF1238"/>
    <a:srgbClr val="6D50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48" d="100"/>
          <a:sy n="48" d="100"/>
        </p:scale>
        <p:origin x="132" y="-792"/>
      </p:cViewPr>
      <p:guideLst>
        <p:guide orient="horz" pos="3600"/>
        <p:guide pos="68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3316"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919E8FE1-73A9-7F4B-8D4E-EC9CC0AF2E42}" type="slidenum">
              <a:rPr lang="fr-FR"/>
              <a:pPr>
                <a:defRPr/>
              </a:pPr>
              <a:t>‹N°›</a:t>
            </a:fld>
            <a:endParaRPr lang="fr-FR"/>
          </a:p>
        </p:txBody>
      </p:sp>
    </p:spTree>
    <p:extLst>
      <p:ext uri="{BB962C8B-B14F-4D97-AF65-F5344CB8AC3E}">
        <p14:creationId xmlns:p14="http://schemas.microsoft.com/office/powerpoint/2010/main" val="2255128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619250" y="8947150"/>
            <a:ext cx="18359438" cy="6175375"/>
          </a:xfrm>
        </p:spPr>
        <p:txBody>
          <a:bodyPr/>
          <a:lstStyle/>
          <a:p>
            <a:r>
              <a:rPr lang="fr-FR"/>
              <a:t>Cliquez et modifiez le titre</a:t>
            </a:r>
          </a:p>
        </p:txBody>
      </p:sp>
      <p:sp>
        <p:nvSpPr>
          <p:cNvPr id="3" name="Sous-titre 2"/>
          <p:cNvSpPr>
            <a:spLocks noGrp="1"/>
          </p:cNvSpPr>
          <p:nvPr>
            <p:ph type="subTitle" idx="1"/>
          </p:nvPr>
        </p:nvSpPr>
        <p:spPr>
          <a:xfrm>
            <a:off x="3240088" y="16322675"/>
            <a:ext cx="15117762" cy="7359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F3618DBB-A609-6C4C-AE65-F4F039DDCBBA}"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6B883292-9D45-3B4D-A9BD-0054C93465C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5389225" y="0"/>
            <a:ext cx="4589463" cy="25603200"/>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1619250" y="0"/>
            <a:ext cx="13617575" cy="25603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BAD0EEBC-1641-B149-8682-47F2A1D53BB8}"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6A238F6C-F8A5-F647-8AC7-5E73EDAF4A4E}"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706563" y="18508663"/>
            <a:ext cx="18357850" cy="5721350"/>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1706563" y="12207875"/>
            <a:ext cx="18357850" cy="63007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B0F92167-A23B-3C4D-A19D-25B8CB1D169B}"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1619250" y="8321675"/>
            <a:ext cx="9102725" cy="172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10874375" y="8321675"/>
            <a:ext cx="9104313" cy="172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F81A99C8-7A69-4841-8334-964294B45750}"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079500" y="1154113"/>
            <a:ext cx="19438938" cy="48006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1079500" y="6446838"/>
            <a:ext cx="9542463"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079500" y="9134475"/>
            <a:ext cx="9542463"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10971213" y="6446838"/>
            <a:ext cx="9547225"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0971213" y="9134475"/>
            <a:ext cx="9547225"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8"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9" name="Rectangle 6"/>
          <p:cNvSpPr>
            <a:spLocks noGrp="1" noChangeArrowheads="1"/>
          </p:cNvSpPr>
          <p:nvPr userDrawn="1">
            <p:ph type="sldNum" sz="quarter" idx="12"/>
          </p:nvPr>
        </p:nvSpPr>
        <p:spPr>
          <a:ln/>
        </p:spPr>
        <p:txBody>
          <a:bodyPr/>
          <a:lstStyle>
            <a:lvl1pPr>
              <a:defRPr/>
            </a:lvl1pPr>
          </a:lstStyle>
          <a:p>
            <a:pPr>
              <a:defRPr/>
            </a:pPr>
            <a:fld id="{B46413B6-E4FB-694D-9F28-20B6F5104259}"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4"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5" name="Rectangle 6"/>
          <p:cNvSpPr>
            <a:spLocks noGrp="1" noChangeArrowheads="1"/>
          </p:cNvSpPr>
          <p:nvPr userDrawn="1">
            <p:ph type="sldNum" sz="quarter" idx="12"/>
          </p:nvPr>
        </p:nvSpPr>
        <p:spPr>
          <a:ln/>
        </p:spPr>
        <p:txBody>
          <a:bodyPr/>
          <a:lstStyle>
            <a:lvl1pPr>
              <a:defRPr/>
            </a:lvl1pPr>
          </a:lstStyle>
          <a:p>
            <a:pPr>
              <a:defRPr/>
            </a:pPr>
            <a:fld id="{ECC342CB-0C65-5F4F-9C0C-853269F95ED0}"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3"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4" name="Rectangle 6"/>
          <p:cNvSpPr>
            <a:spLocks noGrp="1" noChangeArrowheads="1"/>
          </p:cNvSpPr>
          <p:nvPr userDrawn="1">
            <p:ph type="sldNum" sz="quarter" idx="12"/>
          </p:nvPr>
        </p:nvSpPr>
        <p:spPr>
          <a:ln/>
        </p:spPr>
        <p:txBody>
          <a:bodyPr/>
          <a:lstStyle>
            <a:lvl1pPr>
              <a:defRPr/>
            </a:lvl1pPr>
          </a:lstStyle>
          <a:p>
            <a:pPr>
              <a:defRPr/>
            </a:pPr>
            <a:fld id="{31C6928A-FD25-224E-9BEC-25812EA1FE44}"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79500" y="1146175"/>
            <a:ext cx="7105650" cy="4881563"/>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8443913" y="1146175"/>
            <a:ext cx="12074525" cy="24584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079500" y="6027738"/>
            <a:ext cx="7105650" cy="1970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90B6556E-4DA8-E942-9294-DBB56DFE0086}"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233863" y="20162838"/>
            <a:ext cx="12958762" cy="2379662"/>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4233863" y="2573338"/>
            <a:ext cx="12958762" cy="172831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4233863" y="22542500"/>
            <a:ext cx="12958762" cy="33813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5B1576D0-2758-A04E-A3AE-16CDB9CACDBF}"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bwMode="auto">
          <a:xfrm rot="16200000">
            <a:off x="12276138" y="19478625"/>
            <a:ext cx="1292225" cy="17351375"/>
          </a:xfrm>
          <a:prstGeom prst="rect">
            <a:avLst/>
          </a:prstGeom>
          <a:solidFill>
            <a:srgbClr val="003882"/>
          </a:solidFill>
          <a:ln>
            <a:noFill/>
          </a:ln>
          <a:effectLst/>
        </p:spPr>
        <p:style>
          <a:lnRef idx="1">
            <a:schemeClr val="accent1"/>
          </a:lnRef>
          <a:fillRef idx="3">
            <a:schemeClr val="accent1"/>
          </a:fillRef>
          <a:effectRef idx="2">
            <a:schemeClr val="accent1"/>
          </a:effectRef>
          <a:fontRef idx="minor">
            <a:schemeClr val="lt1"/>
          </a:fontRef>
        </p:style>
      </p:sp>
      <p:grpSp>
        <p:nvGrpSpPr>
          <p:cNvPr id="1030" name="Group 21"/>
          <p:cNvGrpSpPr>
            <a:grpSpLocks/>
          </p:cNvGrpSpPr>
          <p:nvPr/>
        </p:nvGrpSpPr>
        <p:grpSpPr bwMode="auto">
          <a:xfrm>
            <a:off x="0" y="0"/>
            <a:ext cx="15316200" cy="3959225"/>
            <a:chOff x="0" y="0"/>
            <a:chExt cx="9648" cy="2494"/>
          </a:xfrm>
          <a:solidFill>
            <a:srgbClr val="003882"/>
          </a:solidFill>
        </p:grpSpPr>
        <p:grpSp>
          <p:nvGrpSpPr>
            <p:cNvPr id="1040" name="Group 10"/>
            <p:cNvGrpSpPr>
              <a:grpSpLocks/>
            </p:cNvGrpSpPr>
            <p:nvPr userDrawn="1"/>
          </p:nvGrpSpPr>
          <p:grpSpPr bwMode="auto">
            <a:xfrm>
              <a:off x="0" y="0"/>
              <a:ext cx="9648" cy="2494"/>
              <a:chOff x="0" y="0"/>
              <a:chExt cx="9648" cy="2494"/>
            </a:xfrm>
            <a:grpFill/>
          </p:grpSpPr>
          <p:sp>
            <p:nvSpPr>
              <p:cNvPr id="2" name="AutoShape 8"/>
              <p:cNvSpPr>
                <a:spLocks noChangeArrowheads="1"/>
              </p:cNvSpPr>
              <p:nvPr userDrawn="1"/>
            </p:nvSpPr>
            <p:spPr bwMode="auto">
              <a:xfrm>
                <a:off x="2736" y="0"/>
                <a:ext cx="6912" cy="2494"/>
              </a:xfrm>
              <a:prstGeom prst="roundRect">
                <a:avLst>
                  <a:gd name="adj" fmla="val 16667"/>
                </a:avLst>
              </a:prstGeom>
              <a:grpFill/>
              <a:ln w="9525">
                <a:noFill/>
                <a:round/>
                <a:headEnd/>
                <a:tailEnd/>
              </a:ln>
            </p:spPr>
            <p:txBody>
              <a:bodyPr wrap="none" anchor="ctr">
                <a:prstTxWarp prst="textNoShape">
                  <a:avLst/>
                </a:prstTxWarp>
              </a:bodyPr>
              <a:lstStyle/>
              <a:p>
                <a:pPr>
                  <a:defRPr/>
                </a:pPr>
                <a:endParaRPr lang="fr-FR"/>
              </a:p>
            </p:txBody>
          </p:sp>
          <p:sp>
            <p:nvSpPr>
              <p:cNvPr id="3" name="Rectangle 9"/>
              <p:cNvSpPr>
                <a:spLocks noChangeArrowheads="1"/>
              </p:cNvSpPr>
              <p:nvPr userDrawn="1"/>
            </p:nvSpPr>
            <p:spPr bwMode="auto">
              <a:xfrm>
                <a:off x="0" y="0"/>
                <a:ext cx="3401" cy="2494"/>
              </a:xfrm>
              <a:prstGeom prst="rect">
                <a:avLst/>
              </a:prstGeom>
              <a:grpFill/>
              <a:ln w="9525">
                <a:noFill/>
                <a:miter lim="800000"/>
                <a:headEnd/>
                <a:tailEnd/>
              </a:ln>
            </p:spPr>
            <p:txBody>
              <a:bodyPr wrap="none" anchor="ctr">
                <a:prstTxWarp prst="textNoShape">
                  <a:avLst/>
                </a:prstTxWarp>
              </a:bodyPr>
              <a:lstStyle/>
              <a:p>
                <a:pPr>
                  <a:defRPr/>
                </a:pPr>
                <a:endParaRPr lang="fr-FR" dirty="0"/>
              </a:p>
            </p:txBody>
          </p:sp>
        </p:grpSp>
        <p:sp>
          <p:nvSpPr>
            <p:cNvPr id="1043" name="Rectangle 19"/>
            <p:cNvSpPr>
              <a:spLocks noChangeArrowheads="1"/>
            </p:cNvSpPr>
            <p:nvPr userDrawn="1"/>
          </p:nvSpPr>
          <p:spPr bwMode="auto">
            <a:xfrm>
              <a:off x="4224" y="0"/>
              <a:ext cx="5424" cy="1056"/>
            </a:xfrm>
            <a:prstGeom prst="rect">
              <a:avLst/>
            </a:prstGeom>
            <a:grpFill/>
            <a:ln w="9525">
              <a:noFill/>
              <a:miter lim="800000"/>
              <a:headEnd/>
              <a:tailEnd/>
            </a:ln>
          </p:spPr>
          <p:txBody>
            <a:bodyPr wrap="none" anchor="ctr">
              <a:prstTxWarp prst="textNoShape">
                <a:avLst/>
              </a:prstTxWarp>
            </a:bodyPr>
            <a:lstStyle/>
            <a:p>
              <a:pPr>
                <a:defRPr/>
              </a:pPr>
              <a:endParaRPr lang="fr-FR"/>
            </a:p>
          </p:txBody>
        </p:sp>
      </p:grpSp>
      <p:sp>
        <p:nvSpPr>
          <p:cNvPr id="1031" name="Rectangle 3"/>
          <p:cNvSpPr>
            <a:spLocks noGrp="1" noChangeArrowheads="1"/>
          </p:cNvSpPr>
          <p:nvPr>
            <p:ph type="body" idx="1"/>
          </p:nvPr>
        </p:nvSpPr>
        <p:spPr bwMode="auto">
          <a:xfrm>
            <a:off x="1619250" y="8321675"/>
            <a:ext cx="18359438" cy="17281525"/>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2"/>
          </p:nvPr>
        </p:nvSpPr>
        <p:spPr bwMode="auto">
          <a:xfrm>
            <a:off x="1619250" y="26242963"/>
            <a:ext cx="4500563" cy="1920875"/>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defRPr sz="4400"/>
            </a:lvl1pPr>
          </a:lstStyle>
          <a:p>
            <a:pPr>
              <a:defRPr/>
            </a:pPr>
            <a:endParaRPr lang="fr-FR"/>
          </a:p>
        </p:txBody>
      </p:sp>
      <p:sp>
        <p:nvSpPr>
          <p:cNvPr id="1029" name="Rectangle 5"/>
          <p:cNvSpPr>
            <a:spLocks noGrp="1" noChangeArrowheads="1"/>
          </p:cNvSpPr>
          <p:nvPr>
            <p:ph type="ftr" sz="quarter" idx="3"/>
          </p:nvPr>
        </p:nvSpPr>
        <p:spPr bwMode="auto">
          <a:xfrm>
            <a:off x="7378700" y="26242963"/>
            <a:ext cx="6840538" cy="1920875"/>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lgn="ctr">
              <a:defRPr sz="4400"/>
            </a:lvl1pPr>
          </a:lstStyle>
          <a:p>
            <a:pPr>
              <a:defRPr/>
            </a:pPr>
            <a:endParaRPr lang="fr-FR"/>
          </a:p>
        </p:txBody>
      </p:sp>
      <p:sp>
        <p:nvSpPr>
          <p:cNvPr id="5" name="Rectangle 6"/>
          <p:cNvSpPr>
            <a:spLocks noGrp="1" noChangeArrowheads="1"/>
          </p:cNvSpPr>
          <p:nvPr>
            <p:ph type="sldNum" sz="quarter" idx="4"/>
          </p:nvPr>
        </p:nvSpPr>
        <p:spPr bwMode="auto">
          <a:xfrm>
            <a:off x="15478125" y="26242963"/>
            <a:ext cx="4500563" cy="1920875"/>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lgn="r">
              <a:defRPr sz="4400"/>
            </a:lvl1pPr>
          </a:lstStyle>
          <a:p>
            <a:pPr>
              <a:defRPr/>
            </a:pPr>
            <a:fld id="{69466F48-5A00-C344-9631-A4FFAF03AC20}" type="slidenum">
              <a:rPr lang="fr-FR"/>
              <a:pPr>
                <a:defRPr/>
              </a:pPr>
              <a:t>‹N°›</a:t>
            </a:fld>
            <a:endParaRPr lang="fr-FR"/>
          </a:p>
        </p:txBody>
      </p:sp>
      <p:sp>
        <p:nvSpPr>
          <p:cNvPr id="1035" name="Rectangle 2"/>
          <p:cNvSpPr>
            <a:spLocks noGrp="1" noChangeArrowheads="1"/>
          </p:cNvSpPr>
          <p:nvPr>
            <p:ph type="title"/>
          </p:nvPr>
        </p:nvSpPr>
        <p:spPr bwMode="auto">
          <a:xfrm>
            <a:off x="4495800" y="0"/>
            <a:ext cx="10744200" cy="3962400"/>
          </a:xfrm>
          <a:prstGeom prst="rect">
            <a:avLst/>
          </a:prstGeom>
          <a:noFill/>
          <a:ln w="9525">
            <a:noFill/>
            <a:miter lim="800000"/>
            <a:headEnd/>
            <a:tailEnd/>
          </a:ln>
        </p:spPr>
        <p:txBody>
          <a:bodyPr vert="horz" wrap="square" lIns="288009" tIns="144004" rIns="288009" bIns="144004" numCol="1" anchor="ctr" anchorCtr="0" compatLnSpc="1">
            <a:prstTxWarp prst="textNoShape">
              <a:avLst/>
            </a:prstTxWarp>
          </a:bodyPr>
          <a:lstStyle/>
          <a:p>
            <a:pPr lvl="0"/>
            <a:r>
              <a:rPr lang="fr-FR"/>
              <a:t>Cliquez et modifiez le titre</a:t>
            </a:r>
          </a:p>
        </p:txBody>
      </p:sp>
      <p:sp>
        <p:nvSpPr>
          <p:cNvPr id="20" name="Text Box 16"/>
          <p:cNvSpPr txBox="1">
            <a:spLocks noChangeArrowheads="1"/>
          </p:cNvSpPr>
          <p:nvPr/>
        </p:nvSpPr>
        <p:spPr bwMode="auto">
          <a:xfrm>
            <a:off x="5312569" y="27889200"/>
            <a:ext cx="1377950" cy="508000"/>
          </a:xfrm>
          <a:prstGeom prst="rect">
            <a:avLst/>
          </a:prstGeom>
          <a:noFill/>
          <a:ln w="9525">
            <a:noFill/>
            <a:miter lim="800000"/>
            <a:headEnd/>
            <a:tailEnd/>
          </a:ln>
        </p:spPr>
        <p:txBody>
          <a:bodyPr wrap="none" anchor="ctr">
            <a:prstTxWarp prst="textNoShape">
              <a:avLst/>
            </a:prstTxWarp>
            <a:spAutoFit/>
          </a:bodyPr>
          <a:lstStyle/>
          <a:p>
            <a:pPr>
              <a:defRPr/>
            </a:pPr>
            <a:r>
              <a:rPr lang="fr-FR" sz="2700" dirty="0">
                <a:solidFill>
                  <a:srgbClr val="FFFFFF"/>
                </a:solidFill>
                <a:latin typeface="Arial Bold" pitchFamily="80" charset="0"/>
              </a:rPr>
              <a:t>Contact</a:t>
            </a:r>
          </a:p>
        </p:txBody>
      </p:sp>
      <p:sp>
        <p:nvSpPr>
          <p:cNvPr id="22" name="Text Box 16"/>
          <p:cNvSpPr txBox="1">
            <a:spLocks noChangeArrowheads="1"/>
          </p:cNvSpPr>
          <p:nvPr/>
        </p:nvSpPr>
        <p:spPr bwMode="auto">
          <a:xfrm>
            <a:off x="14381163" y="27889200"/>
            <a:ext cx="1511300" cy="508000"/>
          </a:xfrm>
          <a:prstGeom prst="rect">
            <a:avLst/>
          </a:prstGeom>
          <a:noFill/>
          <a:ln w="9525">
            <a:noFill/>
            <a:miter lim="800000"/>
            <a:headEnd/>
            <a:tailEnd/>
          </a:ln>
        </p:spPr>
        <p:txBody>
          <a:bodyPr wrap="none" anchor="ctr">
            <a:prstTxWarp prst="textNoShape">
              <a:avLst/>
            </a:prstTxWarp>
            <a:spAutoFit/>
          </a:bodyPr>
          <a:lstStyle/>
          <a:p>
            <a:pPr>
              <a:defRPr/>
            </a:pPr>
            <a:r>
              <a:rPr lang="fr-FR" sz="2700" dirty="0">
                <a:solidFill>
                  <a:srgbClr val="FFFFFF"/>
                </a:solidFill>
                <a:latin typeface="Arial Bold" pitchFamily="80" charset="0"/>
              </a:rPr>
              <a:t>Site web</a:t>
            </a:r>
          </a:p>
        </p:txBody>
      </p:sp>
      <p:sp>
        <p:nvSpPr>
          <p:cNvPr id="27" name="Rectangle 26"/>
          <p:cNvSpPr/>
          <p:nvPr/>
        </p:nvSpPr>
        <p:spPr bwMode="auto">
          <a:xfrm rot="16200000">
            <a:off x="162379" y="27345821"/>
            <a:ext cx="1292225" cy="1616982"/>
          </a:xfrm>
          <a:prstGeom prst="rect">
            <a:avLst/>
          </a:prstGeom>
          <a:solidFill>
            <a:srgbClr val="00388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rot="16200000">
            <a:off x="1780267" y="27344915"/>
            <a:ext cx="1292225" cy="161879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rot="16200000">
            <a:off x="3399064" y="27344915"/>
            <a:ext cx="1292225" cy="1618796"/>
          </a:xfrm>
          <a:prstGeom prst="rect">
            <a:avLst/>
          </a:prstGeom>
          <a:solidFill>
            <a:srgbClr val="6D5047"/>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27"/>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588167" y="562266"/>
            <a:ext cx="2441152" cy="313199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879725" rtl="0" eaLnBrk="0" fontAlgn="base" hangingPunct="0">
        <a:spcBef>
          <a:spcPct val="0"/>
        </a:spcBef>
        <a:spcAft>
          <a:spcPct val="0"/>
        </a:spcAft>
        <a:defRPr sz="5700">
          <a:solidFill>
            <a:schemeClr val="bg1"/>
          </a:solidFill>
          <a:latin typeface="+mj-lt"/>
          <a:ea typeface="+mj-ea"/>
          <a:cs typeface="+mj-cs"/>
        </a:defRPr>
      </a:lvl1pPr>
      <a:lvl2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2pPr>
      <a:lvl3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3pPr>
      <a:lvl4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4pPr>
      <a:lvl5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5pPr>
      <a:lvl6pPr marL="4572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6pPr>
      <a:lvl7pPr marL="9144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7pPr>
      <a:lvl8pPr marL="13716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8pPr>
      <a:lvl9pPr marL="18288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9pPr>
    </p:titleStyle>
    <p:bodyStyle>
      <a:lvl1pPr marL="1079500" indent="-1079500" algn="l" defTabSz="2879725" rtl="0" eaLnBrk="0" fontAlgn="base" hangingPunct="0">
        <a:spcBef>
          <a:spcPct val="20000"/>
        </a:spcBef>
        <a:spcAft>
          <a:spcPct val="0"/>
        </a:spcAft>
        <a:buChar char="•"/>
        <a:defRPr sz="10100">
          <a:solidFill>
            <a:schemeClr val="tx1"/>
          </a:solidFill>
          <a:latin typeface="+mn-lt"/>
          <a:ea typeface="+mn-ea"/>
          <a:cs typeface="+mn-cs"/>
        </a:defRPr>
      </a:lvl1pPr>
      <a:lvl2pPr marL="2339975" indent="-900113" algn="l" defTabSz="2879725" rtl="0" eaLnBrk="0" fontAlgn="base" hangingPunct="0">
        <a:spcBef>
          <a:spcPct val="20000"/>
        </a:spcBef>
        <a:spcAft>
          <a:spcPct val="0"/>
        </a:spcAft>
        <a:buChar char="–"/>
        <a:defRPr sz="8800">
          <a:solidFill>
            <a:schemeClr val="tx1"/>
          </a:solidFill>
          <a:latin typeface="+mn-lt"/>
          <a:ea typeface="+mn-ea"/>
        </a:defRPr>
      </a:lvl2pPr>
      <a:lvl3pPr marL="3600450" indent="-720725" algn="l" defTabSz="2879725" rtl="0" eaLnBrk="0" fontAlgn="base" hangingPunct="0">
        <a:spcBef>
          <a:spcPct val="20000"/>
        </a:spcBef>
        <a:spcAft>
          <a:spcPct val="0"/>
        </a:spcAft>
        <a:buChar char="•"/>
        <a:defRPr sz="7600">
          <a:solidFill>
            <a:schemeClr val="tx1"/>
          </a:solidFill>
          <a:latin typeface="+mn-lt"/>
          <a:ea typeface="+mn-ea"/>
        </a:defRPr>
      </a:lvl3pPr>
      <a:lvl4pPr marL="5040313" indent="-720725" algn="l" defTabSz="2879725" rtl="0" eaLnBrk="0" fontAlgn="base" hangingPunct="0">
        <a:spcBef>
          <a:spcPct val="20000"/>
        </a:spcBef>
        <a:spcAft>
          <a:spcPct val="0"/>
        </a:spcAft>
        <a:buChar char="–"/>
        <a:defRPr sz="6300">
          <a:solidFill>
            <a:schemeClr val="tx1"/>
          </a:solidFill>
          <a:latin typeface="+mn-lt"/>
          <a:ea typeface="+mn-ea"/>
        </a:defRPr>
      </a:lvl4pPr>
      <a:lvl5pPr marL="6480175" indent="-720725" algn="l" defTabSz="2879725" rtl="0" eaLnBrk="0" fontAlgn="base" hangingPunct="0">
        <a:spcBef>
          <a:spcPct val="20000"/>
        </a:spcBef>
        <a:spcAft>
          <a:spcPct val="0"/>
        </a:spcAft>
        <a:buChar char="»"/>
        <a:defRPr sz="6300">
          <a:solidFill>
            <a:schemeClr val="tx1"/>
          </a:solidFill>
          <a:latin typeface="+mn-lt"/>
          <a:ea typeface="+mn-ea"/>
        </a:defRPr>
      </a:lvl5pPr>
      <a:lvl6pPr marL="6937375" indent="-720725" algn="l" defTabSz="2879725" rtl="0" fontAlgn="base">
        <a:spcBef>
          <a:spcPct val="20000"/>
        </a:spcBef>
        <a:spcAft>
          <a:spcPct val="0"/>
        </a:spcAft>
        <a:buChar char="»"/>
        <a:defRPr sz="6300">
          <a:solidFill>
            <a:schemeClr val="tx1"/>
          </a:solidFill>
          <a:latin typeface="+mn-lt"/>
          <a:ea typeface="+mn-ea"/>
        </a:defRPr>
      </a:lvl6pPr>
      <a:lvl7pPr marL="7394575" indent="-720725" algn="l" defTabSz="2879725" rtl="0" fontAlgn="base">
        <a:spcBef>
          <a:spcPct val="20000"/>
        </a:spcBef>
        <a:spcAft>
          <a:spcPct val="0"/>
        </a:spcAft>
        <a:buChar char="»"/>
        <a:defRPr sz="6300">
          <a:solidFill>
            <a:schemeClr val="tx1"/>
          </a:solidFill>
          <a:latin typeface="+mn-lt"/>
          <a:ea typeface="+mn-ea"/>
        </a:defRPr>
      </a:lvl7pPr>
      <a:lvl8pPr marL="7851775" indent="-720725" algn="l" defTabSz="2879725" rtl="0" fontAlgn="base">
        <a:spcBef>
          <a:spcPct val="20000"/>
        </a:spcBef>
        <a:spcAft>
          <a:spcPct val="0"/>
        </a:spcAft>
        <a:buChar char="»"/>
        <a:defRPr sz="6300">
          <a:solidFill>
            <a:schemeClr val="tx1"/>
          </a:solidFill>
          <a:latin typeface="+mn-lt"/>
          <a:ea typeface="+mn-ea"/>
        </a:defRPr>
      </a:lvl8pPr>
      <a:lvl9pPr marL="8308975" indent="-720725" algn="l" defTabSz="2879725" rtl="0" fontAlgn="base">
        <a:spcBef>
          <a:spcPct val="20000"/>
        </a:spcBef>
        <a:spcAft>
          <a:spcPct val="0"/>
        </a:spcAft>
        <a:buChar char="»"/>
        <a:defRPr sz="6300">
          <a:solidFill>
            <a:schemeClr val="tx1"/>
          </a:solidFill>
          <a:latin typeface="+mn-lt"/>
          <a:ea typeface="+mn-ea"/>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fr-FR" dirty="0"/>
              <a:t>Développement d'une plateforme pour le tourisme médical</a:t>
            </a:r>
          </a:p>
        </p:txBody>
      </p:sp>
      <p:sp>
        <p:nvSpPr>
          <p:cNvPr id="14339" name="Rectangle 5"/>
          <p:cNvSpPr>
            <a:spLocks noChangeArrowheads="1"/>
          </p:cNvSpPr>
          <p:nvPr/>
        </p:nvSpPr>
        <p:spPr bwMode="auto">
          <a:xfrm>
            <a:off x="4454525" y="27682825"/>
            <a:ext cx="184150" cy="457200"/>
          </a:xfrm>
          <a:prstGeom prst="rect">
            <a:avLst/>
          </a:prstGeom>
          <a:noFill/>
          <a:ln w="9525">
            <a:noFill/>
            <a:miter lim="800000"/>
            <a:headEnd/>
            <a:tailEnd/>
          </a:ln>
        </p:spPr>
        <p:txBody>
          <a:bodyPr wrap="none">
            <a:prstTxWarp prst="textNoShape">
              <a:avLst/>
            </a:prstTxWarp>
            <a:spAutoFit/>
          </a:bodyPr>
          <a:lstStyle/>
          <a:p>
            <a:endParaRPr lang="fr-FR"/>
          </a:p>
        </p:txBody>
      </p:sp>
      <p:sp>
        <p:nvSpPr>
          <p:cNvPr id="14340" name="Text Box 7"/>
          <p:cNvSpPr txBox="1">
            <a:spLocks noChangeArrowheads="1"/>
          </p:cNvSpPr>
          <p:nvPr/>
        </p:nvSpPr>
        <p:spPr bwMode="auto">
          <a:xfrm>
            <a:off x="457200" y="5638800"/>
            <a:ext cx="1479550" cy="503238"/>
          </a:xfrm>
          <a:prstGeom prst="rect">
            <a:avLst/>
          </a:prstGeom>
          <a:noFill/>
          <a:ln w="9525">
            <a:noFill/>
            <a:miter lim="800000"/>
            <a:headEnd/>
            <a:tailEnd/>
          </a:ln>
        </p:spPr>
        <p:txBody>
          <a:bodyPr wrap="none">
            <a:prstTxWarp prst="textNoShape">
              <a:avLst/>
            </a:prstTxWarp>
            <a:spAutoFit/>
          </a:bodyPr>
          <a:lstStyle/>
          <a:p>
            <a:r>
              <a:rPr lang="fr-FR" sz="2700">
                <a:solidFill>
                  <a:srgbClr val="6D5047"/>
                </a:solidFill>
                <a:latin typeface="Arial Bold" pitchFamily="80" charset="0"/>
              </a:rPr>
              <a:t>Auteurs</a:t>
            </a:r>
          </a:p>
        </p:txBody>
      </p:sp>
      <p:sp>
        <p:nvSpPr>
          <p:cNvPr id="14341" name="Text Box 8"/>
          <p:cNvSpPr txBox="1">
            <a:spLocks noChangeArrowheads="1"/>
          </p:cNvSpPr>
          <p:nvPr/>
        </p:nvSpPr>
        <p:spPr bwMode="auto">
          <a:xfrm>
            <a:off x="457200" y="10841038"/>
            <a:ext cx="1935145" cy="507831"/>
          </a:xfrm>
          <a:prstGeom prst="rect">
            <a:avLst/>
          </a:prstGeom>
          <a:noFill/>
          <a:ln w="9525">
            <a:noFill/>
            <a:miter lim="800000"/>
            <a:headEnd/>
            <a:tailEnd/>
          </a:ln>
        </p:spPr>
        <p:txBody>
          <a:bodyPr wrap="none">
            <a:prstTxWarp prst="textNoShape">
              <a:avLst/>
            </a:prstTxWarp>
            <a:spAutoFit/>
          </a:bodyPr>
          <a:lstStyle/>
          <a:p>
            <a:r>
              <a:rPr lang="fr-FR" sz="2700" dirty="0">
                <a:solidFill>
                  <a:srgbClr val="6D5047"/>
                </a:solidFill>
                <a:latin typeface="Arial Bold" pitchFamily="80" charset="0"/>
              </a:rPr>
              <a:t>Encadrants</a:t>
            </a:r>
          </a:p>
        </p:txBody>
      </p:sp>
      <p:sp>
        <p:nvSpPr>
          <p:cNvPr id="14342" name="Line 10"/>
          <p:cNvSpPr>
            <a:spLocks noChangeShapeType="1"/>
          </p:cNvSpPr>
          <p:nvPr/>
        </p:nvSpPr>
        <p:spPr bwMode="auto">
          <a:xfrm>
            <a:off x="457200" y="6167438"/>
            <a:ext cx="3598863" cy="0"/>
          </a:xfrm>
          <a:prstGeom prst="line">
            <a:avLst/>
          </a:prstGeom>
          <a:noFill/>
          <a:ln w="9525">
            <a:solidFill>
              <a:srgbClr val="003882"/>
            </a:solidFill>
            <a:round/>
            <a:headEnd/>
            <a:tailEnd/>
          </a:ln>
        </p:spPr>
        <p:txBody>
          <a:bodyPr wrap="none" anchor="ctr">
            <a:prstTxWarp prst="textNoShape">
              <a:avLst/>
            </a:prstTxWarp>
          </a:bodyPr>
          <a:lstStyle/>
          <a:p>
            <a:endParaRPr lang="fr-FR"/>
          </a:p>
        </p:txBody>
      </p:sp>
      <p:sp>
        <p:nvSpPr>
          <p:cNvPr id="14343" name="Line 11"/>
          <p:cNvSpPr>
            <a:spLocks noChangeShapeType="1"/>
          </p:cNvSpPr>
          <p:nvPr/>
        </p:nvSpPr>
        <p:spPr bwMode="auto">
          <a:xfrm>
            <a:off x="457200" y="11399838"/>
            <a:ext cx="3598863" cy="0"/>
          </a:xfrm>
          <a:prstGeom prst="line">
            <a:avLst/>
          </a:prstGeom>
          <a:noFill/>
          <a:ln w="9525">
            <a:solidFill>
              <a:srgbClr val="003882"/>
            </a:solidFill>
            <a:round/>
            <a:headEnd/>
            <a:tailEnd/>
          </a:ln>
        </p:spPr>
        <p:txBody>
          <a:bodyPr wrap="none" anchor="ctr">
            <a:prstTxWarp prst="textNoShape">
              <a:avLst/>
            </a:prstTxWarp>
          </a:bodyPr>
          <a:lstStyle/>
          <a:p>
            <a:endParaRPr lang="fr-FR"/>
          </a:p>
        </p:txBody>
      </p:sp>
      <p:sp>
        <p:nvSpPr>
          <p:cNvPr id="14344" name="Text Box 14"/>
          <p:cNvSpPr txBox="1">
            <a:spLocks noChangeArrowheads="1"/>
          </p:cNvSpPr>
          <p:nvPr/>
        </p:nvSpPr>
        <p:spPr bwMode="auto">
          <a:xfrm>
            <a:off x="441325" y="13382625"/>
            <a:ext cx="3368675" cy="457200"/>
          </a:xfrm>
          <a:prstGeom prst="rect">
            <a:avLst/>
          </a:prstGeom>
          <a:noFill/>
          <a:ln w="9525">
            <a:noFill/>
            <a:miter lim="800000"/>
            <a:headEnd/>
            <a:tailEnd/>
          </a:ln>
        </p:spPr>
        <p:txBody>
          <a:bodyPr>
            <a:prstTxWarp prst="textNoShape">
              <a:avLst/>
            </a:prstTxWarp>
            <a:spAutoFit/>
          </a:bodyPr>
          <a:lstStyle/>
          <a:p>
            <a:endParaRPr lang="fr-FR"/>
          </a:p>
        </p:txBody>
      </p:sp>
      <p:sp>
        <p:nvSpPr>
          <p:cNvPr id="14345" name="Text Box 15"/>
          <p:cNvSpPr txBox="1">
            <a:spLocks noChangeArrowheads="1"/>
          </p:cNvSpPr>
          <p:nvPr/>
        </p:nvSpPr>
        <p:spPr bwMode="auto">
          <a:xfrm>
            <a:off x="457200" y="6396038"/>
            <a:ext cx="3810000" cy="1850315"/>
          </a:xfrm>
          <a:prstGeom prst="rect">
            <a:avLst/>
          </a:prstGeom>
          <a:noFill/>
          <a:ln w="9525">
            <a:noFill/>
            <a:miter lim="800000"/>
            <a:headEnd/>
            <a:tailEnd/>
          </a:ln>
        </p:spPr>
        <p:txBody>
          <a:bodyPr>
            <a:prstTxWarp prst="textNoShape">
              <a:avLst/>
            </a:prstTxWarp>
            <a:spAutoFit/>
          </a:bodyPr>
          <a:lstStyle/>
          <a:p>
            <a:pPr>
              <a:lnSpc>
                <a:spcPct val="110000"/>
              </a:lnSpc>
              <a:spcAft>
                <a:spcPts val="600"/>
              </a:spcAft>
            </a:pPr>
            <a:r>
              <a:rPr lang="fr-FR" sz="2300" dirty="0"/>
              <a:t>THIBAUD Bastien</a:t>
            </a:r>
          </a:p>
          <a:p>
            <a:pPr>
              <a:lnSpc>
                <a:spcPct val="110000"/>
              </a:lnSpc>
              <a:spcAft>
                <a:spcPts val="600"/>
              </a:spcAft>
            </a:pPr>
            <a:r>
              <a:rPr lang="fr-FR" sz="2300" dirty="0"/>
              <a:t>RABASSE Grégoire</a:t>
            </a:r>
          </a:p>
          <a:p>
            <a:pPr>
              <a:lnSpc>
                <a:spcPct val="110000"/>
              </a:lnSpc>
              <a:spcAft>
                <a:spcPts val="600"/>
              </a:spcAft>
            </a:pPr>
            <a:r>
              <a:rPr lang="fr-FR" sz="2300" dirty="0"/>
              <a:t>PRADERE Théo</a:t>
            </a:r>
          </a:p>
          <a:p>
            <a:pPr>
              <a:lnSpc>
                <a:spcPct val="110000"/>
              </a:lnSpc>
              <a:spcAft>
                <a:spcPts val="600"/>
              </a:spcAft>
            </a:pPr>
            <a:r>
              <a:rPr lang="fr-FR" sz="2300" dirty="0"/>
              <a:t>PONCET Alexandre</a:t>
            </a:r>
          </a:p>
        </p:txBody>
      </p:sp>
      <p:sp>
        <p:nvSpPr>
          <p:cNvPr id="14346" name="Text Box 20"/>
          <p:cNvSpPr txBox="1">
            <a:spLocks noChangeArrowheads="1"/>
          </p:cNvSpPr>
          <p:nvPr/>
        </p:nvSpPr>
        <p:spPr bwMode="auto">
          <a:xfrm>
            <a:off x="4785952" y="4596028"/>
            <a:ext cx="11709400" cy="646331"/>
          </a:xfrm>
          <a:prstGeom prst="rect">
            <a:avLst/>
          </a:prstGeom>
          <a:noFill/>
          <a:ln w="9525">
            <a:noFill/>
            <a:miter lim="800000"/>
            <a:headEnd/>
            <a:tailEnd/>
          </a:ln>
        </p:spPr>
        <p:txBody>
          <a:bodyPr wrap="square">
            <a:prstTxWarp prst="textNoShape">
              <a:avLst/>
            </a:prstTxWarp>
            <a:spAutoFit/>
          </a:bodyPr>
          <a:lstStyle/>
          <a:p>
            <a:r>
              <a:rPr lang="fr-FR" sz="3600" dirty="0">
                <a:solidFill>
                  <a:srgbClr val="003882"/>
                </a:solidFill>
                <a:latin typeface="Arial Black" charset="0"/>
              </a:rPr>
              <a:t>Le tourisme médical en France :</a:t>
            </a:r>
          </a:p>
        </p:txBody>
      </p:sp>
      <p:sp>
        <p:nvSpPr>
          <p:cNvPr id="14347" name="Text Box 21"/>
          <p:cNvSpPr txBox="1">
            <a:spLocks noChangeArrowheads="1"/>
          </p:cNvSpPr>
          <p:nvPr/>
        </p:nvSpPr>
        <p:spPr bwMode="auto">
          <a:xfrm>
            <a:off x="4795402" y="5330467"/>
            <a:ext cx="5442516" cy="646331"/>
          </a:xfrm>
          <a:prstGeom prst="rect">
            <a:avLst/>
          </a:prstGeom>
          <a:noFill/>
          <a:ln w="9525">
            <a:noFill/>
            <a:miter lim="800000"/>
            <a:headEnd/>
            <a:tailEnd/>
          </a:ln>
        </p:spPr>
        <p:txBody>
          <a:bodyPr wrap="none">
            <a:prstTxWarp prst="textNoShape">
              <a:avLst/>
            </a:prstTxWarp>
            <a:spAutoFit/>
          </a:bodyPr>
          <a:lstStyle/>
          <a:p>
            <a:r>
              <a:rPr lang="fr-FR" sz="3600" dirty="0">
                <a:solidFill>
                  <a:srgbClr val="F89A1E"/>
                </a:solidFill>
                <a:latin typeface="Arial Bold" pitchFamily="80" charset="0"/>
              </a:rPr>
              <a:t>Un marché en plein essor</a:t>
            </a:r>
          </a:p>
        </p:txBody>
      </p:sp>
      <p:sp>
        <p:nvSpPr>
          <p:cNvPr id="14348" name="Text Box 22"/>
          <p:cNvSpPr txBox="1">
            <a:spLocks noChangeArrowheads="1"/>
          </p:cNvSpPr>
          <p:nvPr/>
        </p:nvSpPr>
        <p:spPr bwMode="auto">
          <a:xfrm>
            <a:off x="4755300" y="6118336"/>
            <a:ext cx="16390938" cy="2631490"/>
          </a:xfrm>
          <a:prstGeom prst="rect">
            <a:avLst/>
          </a:prstGeom>
          <a:noFill/>
          <a:ln w="9525">
            <a:noFill/>
            <a:miter lim="800000"/>
            <a:headEnd/>
            <a:tailEnd/>
          </a:ln>
        </p:spPr>
        <p:txBody>
          <a:bodyPr wrap="square">
            <a:prstTxWarp prst="textNoShape">
              <a:avLst/>
            </a:prstTxWarp>
            <a:spAutoFit/>
          </a:bodyPr>
          <a:lstStyle/>
          <a:p>
            <a:pPr marL="381000" indent="-381000" algn="just">
              <a:spcBef>
                <a:spcPct val="20000"/>
              </a:spcBef>
            </a:pPr>
            <a:r>
              <a:rPr lang="fr-FR" sz="2500" dirty="0">
                <a:solidFill>
                  <a:srgbClr val="003882"/>
                </a:solidFill>
                <a:sym typeface="Wingdings" charset="2"/>
              </a:rPr>
              <a:t></a:t>
            </a:r>
            <a:r>
              <a:rPr lang="fr-FR" sz="2500" dirty="0">
                <a:sym typeface="Wingdings" charset="2"/>
              </a:rPr>
              <a:t> </a:t>
            </a:r>
            <a:r>
              <a:rPr lang="fr-FR" sz="2500" dirty="0"/>
              <a:t>Un marché qui augmente de 20% par an depuis 2012</a:t>
            </a:r>
          </a:p>
          <a:p>
            <a:pPr marL="381000" indent="-381000" algn="just">
              <a:spcBef>
                <a:spcPct val="20000"/>
              </a:spcBef>
            </a:pPr>
            <a:r>
              <a:rPr lang="fr-FR" sz="2500" dirty="0">
                <a:solidFill>
                  <a:srgbClr val="003882"/>
                </a:solidFill>
                <a:sym typeface="Wingdings" charset="2"/>
              </a:rPr>
              <a:t></a:t>
            </a:r>
            <a:r>
              <a:rPr lang="fr-FR" sz="2500" dirty="0">
                <a:sym typeface="Wingdings" charset="2"/>
              </a:rPr>
              <a:t> </a:t>
            </a:r>
            <a:r>
              <a:rPr lang="fr-FR" sz="2500" dirty="0"/>
              <a:t>Des patients étrangers venant se faire soigner en France en raison de l'excellence des prestations proposées</a:t>
            </a:r>
          </a:p>
          <a:p>
            <a:pPr marL="381000" indent="-381000" algn="just">
              <a:spcBef>
                <a:spcPct val="20000"/>
              </a:spcBef>
            </a:pPr>
            <a:r>
              <a:rPr lang="fr-FR" sz="2500" dirty="0">
                <a:solidFill>
                  <a:srgbClr val="003882"/>
                </a:solidFill>
                <a:sym typeface="Wingdings" charset="2"/>
              </a:rPr>
              <a:t></a:t>
            </a:r>
            <a:r>
              <a:rPr lang="fr-FR" sz="2500" dirty="0">
                <a:sym typeface="Wingdings" charset="2"/>
              </a:rPr>
              <a:t> </a:t>
            </a:r>
            <a:r>
              <a:rPr lang="fr-FR" sz="2500" dirty="0"/>
              <a:t>La clientèle parle en majorité Chinois, Russe, ou Arabe</a:t>
            </a:r>
          </a:p>
          <a:p>
            <a:pPr marL="381000" indent="-381000" algn="just">
              <a:spcBef>
                <a:spcPct val="20000"/>
              </a:spcBef>
            </a:pPr>
            <a:r>
              <a:rPr lang="fr-FR" sz="2500" dirty="0">
                <a:solidFill>
                  <a:srgbClr val="003882"/>
                </a:solidFill>
                <a:sym typeface="Wingdings" charset="2"/>
              </a:rPr>
              <a:t></a:t>
            </a:r>
            <a:r>
              <a:rPr lang="fr-FR" sz="2500" dirty="0">
                <a:sym typeface="Wingdings" charset="2"/>
              </a:rPr>
              <a:t> </a:t>
            </a:r>
            <a:r>
              <a:rPr lang="fr-FR" sz="2500" dirty="0"/>
              <a:t>Se faire soigner à l'étranger est aujourd'hui très compliqué : il faut et ce, sans parler français, trouver un médecin spécialisé, trouver un interprète afin de faciliter le suivi du patient mais aussi toutes les procédures administratives, un logement, un taxi médicalisé etc.</a:t>
            </a:r>
          </a:p>
        </p:txBody>
      </p:sp>
      <p:sp>
        <p:nvSpPr>
          <p:cNvPr id="14352" name="Text Box 26"/>
          <p:cNvSpPr txBox="1">
            <a:spLocks noChangeArrowheads="1"/>
          </p:cNvSpPr>
          <p:nvPr/>
        </p:nvSpPr>
        <p:spPr bwMode="auto">
          <a:xfrm>
            <a:off x="4789293" y="8977232"/>
            <a:ext cx="11201400" cy="641350"/>
          </a:xfrm>
          <a:prstGeom prst="rect">
            <a:avLst/>
          </a:prstGeom>
          <a:noFill/>
          <a:ln w="9525">
            <a:noFill/>
            <a:miter lim="800000"/>
            <a:headEnd/>
            <a:tailEnd/>
          </a:ln>
        </p:spPr>
        <p:txBody>
          <a:bodyPr>
            <a:prstTxWarp prst="textNoShape">
              <a:avLst/>
            </a:prstTxWarp>
            <a:spAutoFit/>
          </a:bodyPr>
          <a:lstStyle/>
          <a:p>
            <a:r>
              <a:rPr lang="fr-FR" sz="3600" dirty="0">
                <a:solidFill>
                  <a:srgbClr val="003882"/>
                </a:solidFill>
                <a:latin typeface="Arial Black" charset="0"/>
              </a:rPr>
              <a:t>Une grande diversité de services</a:t>
            </a:r>
          </a:p>
        </p:txBody>
      </p:sp>
      <p:sp>
        <p:nvSpPr>
          <p:cNvPr id="14353" name="Text Box 27"/>
          <p:cNvSpPr txBox="1">
            <a:spLocks noChangeArrowheads="1"/>
          </p:cNvSpPr>
          <p:nvPr/>
        </p:nvSpPr>
        <p:spPr bwMode="auto">
          <a:xfrm>
            <a:off x="4804478" y="9738963"/>
            <a:ext cx="8648521" cy="646331"/>
          </a:xfrm>
          <a:prstGeom prst="rect">
            <a:avLst/>
          </a:prstGeom>
          <a:noFill/>
          <a:ln w="9525">
            <a:noFill/>
            <a:miter lim="800000"/>
            <a:headEnd/>
            <a:tailEnd/>
          </a:ln>
        </p:spPr>
        <p:txBody>
          <a:bodyPr wrap="none">
            <a:prstTxWarp prst="textNoShape">
              <a:avLst/>
            </a:prstTxWarp>
            <a:spAutoFit/>
          </a:bodyPr>
          <a:lstStyle/>
          <a:p>
            <a:r>
              <a:rPr lang="fr-FR" sz="3600" dirty="0">
                <a:solidFill>
                  <a:srgbClr val="F89A1E"/>
                </a:solidFill>
                <a:latin typeface="Arial Bold" pitchFamily="80" charset="0"/>
              </a:rPr>
              <a:t>Pour une expérience intuitive et complète</a:t>
            </a:r>
          </a:p>
        </p:txBody>
      </p:sp>
      <p:sp>
        <p:nvSpPr>
          <p:cNvPr id="14355" name="Text Box 29"/>
          <p:cNvSpPr txBox="1">
            <a:spLocks noChangeArrowheads="1"/>
          </p:cNvSpPr>
          <p:nvPr/>
        </p:nvSpPr>
        <p:spPr bwMode="auto">
          <a:xfrm>
            <a:off x="4672702" y="18632344"/>
            <a:ext cx="11201400" cy="641350"/>
          </a:xfrm>
          <a:prstGeom prst="rect">
            <a:avLst/>
          </a:prstGeom>
          <a:noFill/>
          <a:ln w="9525">
            <a:noFill/>
            <a:miter lim="800000"/>
            <a:headEnd/>
            <a:tailEnd/>
          </a:ln>
        </p:spPr>
        <p:txBody>
          <a:bodyPr>
            <a:prstTxWarp prst="textNoShape">
              <a:avLst/>
            </a:prstTxWarp>
            <a:spAutoFit/>
          </a:bodyPr>
          <a:lstStyle/>
          <a:p>
            <a:r>
              <a:rPr lang="fr-FR" sz="3600" dirty="0">
                <a:solidFill>
                  <a:srgbClr val="003882"/>
                </a:solidFill>
                <a:latin typeface="Arial Black" charset="0"/>
              </a:rPr>
              <a:t>Architecture et processus</a:t>
            </a:r>
          </a:p>
        </p:txBody>
      </p:sp>
      <p:sp>
        <p:nvSpPr>
          <p:cNvPr id="14357" name="Text Box 31"/>
          <p:cNvSpPr txBox="1">
            <a:spLocks noChangeArrowheads="1"/>
          </p:cNvSpPr>
          <p:nvPr/>
        </p:nvSpPr>
        <p:spPr bwMode="auto">
          <a:xfrm>
            <a:off x="4672702" y="19644183"/>
            <a:ext cx="9178307" cy="1862048"/>
          </a:xfrm>
          <a:prstGeom prst="rect">
            <a:avLst/>
          </a:prstGeom>
          <a:noFill/>
          <a:ln w="9525">
            <a:noFill/>
            <a:miter lim="800000"/>
            <a:headEnd/>
            <a:tailEnd/>
          </a:ln>
        </p:spPr>
        <p:txBody>
          <a:bodyPr wrap="square">
            <a:prstTxWarp prst="textNoShape">
              <a:avLst/>
            </a:prstTxWarp>
            <a:spAutoFit/>
          </a:bodyPr>
          <a:lstStyle/>
          <a:p>
            <a:pPr marL="381000" indent="-381000">
              <a:spcBef>
                <a:spcPct val="20000"/>
              </a:spcBef>
            </a:pPr>
            <a:r>
              <a:rPr lang="fr-FR" sz="2500" dirty="0">
                <a:solidFill>
                  <a:srgbClr val="003882"/>
                </a:solidFill>
                <a:sym typeface="Wingdings" charset="2"/>
              </a:rPr>
              <a:t></a:t>
            </a:r>
            <a:r>
              <a:rPr lang="fr-FR" sz="2500" dirty="0">
                <a:sym typeface="Wingdings" charset="2"/>
              </a:rPr>
              <a:t> Application développée avec Ionic, </a:t>
            </a:r>
            <a:r>
              <a:rPr lang="fr-FR" sz="2500" dirty="0" err="1">
                <a:sym typeface="Wingdings" charset="2"/>
              </a:rPr>
              <a:t>Angular</a:t>
            </a:r>
            <a:r>
              <a:rPr lang="fr-FR" sz="2500" dirty="0">
                <a:sym typeface="Wingdings" charset="2"/>
              </a:rPr>
              <a:t> et </a:t>
            </a:r>
            <a:r>
              <a:rPr lang="fr-FR" sz="2500" dirty="0" err="1">
                <a:sym typeface="Wingdings" charset="2"/>
              </a:rPr>
              <a:t>Typescript</a:t>
            </a:r>
            <a:endParaRPr lang="fr-FR" sz="2500" dirty="0"/>
          </a:p>
          <a:p>
            <a:pPr marL="381000" indent="-381000">
              <a:spcBef>
                <a:spcPct val="20000"/>
              </a:spcBef>
            </a:pPr>
            <a:r>
              <a:rPr lang="fr-FR" sz="2500" dirty="0">
                <a:solidFill>
                  <a:srgbClr val="003882"/>
                </a:solidFill>
                <a:sym typeface="Wingdings" charset="2"/>
              </a:rPr>
              <a:t></a:t>
            </a:r>
            <a:r>
              <a:rPr lang="fr-FR" sz="2500" dirty="0">
                <a:sym typeface="Wingdings" charset="2"/>
              </a:rPr>
              <a:t> </a:t>
            </a:r>
            <a:r>
              <a:rPr lang="fr-FR" sz="2500" dirty="0"/>
              <a:t>Site Web pour la section administrateur</a:t>
            </a:r>
          </a:p>
          <a:p>
            <a:pPr marL="381000" indent="-381000">
              <a:spcBef>
                <a:spcPct val="20000"/>
              </a:spcBef>
            </a:pPr>
            <a:r>
              <a:rPr lang="fr-FR" sz="2500" dirty="0">
                <a:solidFill>
                  <a:srgbClr val="003882"/>
                </a:solidFill>
                <a:sym typeface="Wingdings" charset="2"/>
              </a:rPr>
              <a:t></a:t>
            </a:r>
            <a:r>
              <a:rPr lang="fr-FR" sz="2500" dirty="0">
                <a:sym typeface="Wingdings" charset="2"/>
              </a:rPr>
              <a:t> Serveur et bases de données hébergés par ITMP</a:t>
            </a:r>
            <a:endParaRPr lang="fr-FR" sz="2500" dirty="0"/>
          </a:p>
          <a:p>
            <a:pPr marL="381000" indent="-381000">
              <a:spcBef>
                <a:spcPct val="20000"/>
              </a:spcBef>
            </a:pPr>
            <a:endParaRPr lang="fr-FR" sz="2500" dirty="0"/>
          </a:p>
        </p:txBody>
      </p:sp>
      <p:sp>
        <p:nvSpPr>
          <p:cNvPr id="31" name="Text Box 4"/>
          <p:cNvSpPr txBox="1">
            <a:spLocks noChangeArrowheads="1"/>
          </p:cNvSpPr>
          <p:nvPr/>
        </p:nvSpPr>
        <p:spPr bwMode="auto">
          <a:xfrm>
            <a:off x="6760369" y="27933006"/>
            <a:ext cx="6479400" cy="461665"/>
          </a:xfrm>
          <a:prstGeom prst="rect">
            <a:avLst/>
          </a:prstGeom>
          <a:noFill/>
          <a:ln w="9525">
            <a:noFill/>
            <a:miter lim="800000"/>
            <a:headEnd/>
            <a:tailEnd/>
          </a:ln>
        </p:spPr>
        <p:txBody>
          <a:bodyPr wrap="square" anchor="ctr">
            <a:prstTxWarp prst="textNoShape">
              <a:avLst/>
            </a:prstTxWarp>
            <a:spAutoFit/>
          </a:bodyPr>
          <a:lstStyle/>
          <a:p>
            <a:r>
              <a:rPr lang="fr-FR" dirty="0">
                <a:solidFill>
                  <a:srgbClr val="FFFFFF"/>
                </a:solidFill>
                <a:ea typeface="Lucida Grande" charset="0"/>
                <a:cs typeface="Lucida Grande" charset="0"/>
              </a:rPr>
              <a:t>﻿bastien.thibaud@telecom-sudparis.eu</a:t>
            </a:r>
            <a:endParaRPr lang="fr-FR" dirty="0">
              <a:solidFill>
                <a:srgbClr val="FFFFFF"/>
              </a:solidFill>
            </a:endParaRPr>
          </a:p>
        </p:txBody>
      </p:sp>
      <p:sp>
        <p:nvSpPr>
          <p:cNvPr id="32" name="Text Box 4"/>
          <p:cNvSpPr txBox="1">
            <a:spLocks noChangeArrowheads="1"/>
          </p:cNvSpPr>
          <p:nvPr/>
        </p:nvSpPr>
        <p:spPr bwMode="auto">
          <a:xfrm>
            <a:off x="16158226" y="27937471"/>
            <a:ext cx="4743450" cy="457200"/>
          </a:xfrm>
          <a:prstGeom prst="rect">
            <a:avLst/>
          </a:prstGeom>
          <a:noFill/>
          <a:ln w="9525">
            <a:noFill/>
            <a:miter lim="800000"/>
            <a:headEnd/>
            <a:tailEnd/>
          </a:ln>
        </p:spPr>
        <p:txBody>
          <a:bodyPr anchor="ctr">
            <a:prstTxWarp prst="textNoShape">
              <a:avLst/>
            </a:prstTxWarp>
            <a:spAutoFit/>
          </a:bodyPr>
          <a:lstStyle/>
          <a:p>
            <a:r>
              <a:rPr lang="fr-FR" dirty="0">
                <a:solidFill>
                  <a:srgbClr val="FFFFFF"/>
                </a:solidFill>
                <a:ea typeface="Lucida Grande" charset="0"/>
                <a:cs typeface="Lucida Grande" charset="0"/>
              </a:rPr>
              <a:t>﻿www.cassiopee.wp.tem-tsp.eu</a:t>
            </a:r>
            <a:endParaRPr lang="fr-FR" dirty="0">
              <a:solidFill>
                <a:srgbClr val="FFFFFF"/>
              </a:solidFill>
            </a:endParaRPr>
          </a:p>
        </p:txBody>
      </p:sp>
      <p:sp>
        <p:nvSpPr>
          <p:cNvPr id="33" name="Text Box 15">
            <a:extLst>
              <a:ext uri="{FF2B5EF4-FFF2-40B4-BE49-F238E27FC236}">
                <a16:creationId xmlns:a16="http://schemas.microsoft.com/office/drawing/2014/main" id="{D69ADD1D-C162-4E1F-820B-C47A0D117FDD}"/>
              </a:ext>
            </a:extLst>
          </p:cNvPr>
          <p:cNvSpPr txBox="1">
            <a:spLocks noChangeArrowheads="1"/>
          </p:cNvSpPr>
          <p:nvPr/>
        </p:nvSpPr>
        <p:spPr bwMode="auto">
          <a:xfrm>
            <a:off x="16147781" y="1133884"/>
            <a:ext cx="4104456" cy="3625608"/>
          </a:xfrm>
          <a:prstGeom prst="rect">
            <a:avLst/>
          </a:prstGeom>
          <a:noFill/>
          <a:ln w="9525">
            <a:noFill/>
            <a:miter lim="800000"/>
            <a:headEnd/>
            <a:tailEnd/>
          </a:ln>
        </p:spPr>
        <p:txBody>
          <a:bodyPr wrap="square">
            <a:prstTxWarp prst="textNoShape">
              <a:avLst/>
            </a:prstTxWarp>
            <a:spAutoFit/>
          </a:bodyPr>
          <a:lstStyle/>
          <a:p>
            <a:pPr algn="ctr">
              <a:lnSpc>
                <a:spcPct val="110000"/>
              </a:lnSpc>
              <a:spcAft>
                <a:spcPts val="600"/>
              </a:spcAft>
            </a:pPr>
            <a:r>
              <a:rPr lang="fr-FR" sz="5400" dirty="0">
                <a:solidFill>
                  <a:srgbClr val="F89A1E"/>
                </a:solidFill>
                <a:latin typeface="+mj-lt"/>
              </a:rPr>
              <a:t>104</a:t>
            </a:r>
          </a:p>
          <a:p>
            <a:pPr algn="ctr">
              <a:lnSpc>
                <a:spcPct val="110000"/>
              </a:lnSpc>
              <a:spcAft>
                <a:spcPts val="600"/>
              </a:spcAft>
            </a:pPr>
            <a:r>
              <a:rPr lang="fr-FR" sz="4000" dirty="0">
                <a:solidFill>
                  <a:srgbClr val="F89A1E"/>
                </a:solidFill>
                <a:latin typeface="+mj-lt"/>
              </a:rPr>
              <a:t>Développement</a:t>
            </a:r>
          </a:p>
          <a:p>
            <a:pPr>
              <a:lnSpc>
                <a:spcPct val="110000"/>
              </a:lnSpc>
              <a:spcAft>
                <a:spcPts val="600"/>
              </a:spcAft>
            </a:pPr>
            <a:endParaRPr lang="fr-FR" sz="2300" dirty="0"/>
          </a:p>
          <a:p>
            <a:pPr>
              <a:lnSpc>
                <a:spcPct val="110000"/>
              </a:lnSpc>
              <a:spcAft>
                <a:spcPts val="600"/>
              </a:spcAft>
            </a:pPr>
            <a:endParaRPr lang="fr-FR" sz="2300" dirty="0"/>
          </a:p>
          <a:p>
            <a:pPr>
              <a:lnSpc>
                <a:spcPct val="110000"/>
              </a:lnSpc>
              <a:spcAft>
                <a:spcPts val="600"/>
              </a:spcAft>
            </a:pPr>
            <a:endParaRPr lang="fr-FR" sz="2300" dirty="0"/>
          </a:p>
          <a:p>
            <a:pPr>
              <a:lnSpc>
                <a:spcPct val="110000"/>
              </a:lnSpc>
              <a:spcAft>
                <a:spcPts val="600"/>
              </a:spcAft>
            </a:pPr>
            <a:endParaRPr lang="fr-FR" sz="2300" dirty="0"/>
          </a:p>
        </p:txBody>
      </p:sp>
      <p:sp>
        <p:nvSpPr>
          <p:cNvPr id="38" name="Text Box 15">
            <a:extLst>
              <a:ext uri="{FF2B5EF4-FFF2-40B4-BE49-F238E27FC236}">
                <a16:creationId xmlns:a16="http://schemas.microsoft.com/office/drawing/2014/main" id="{5213F2CF-9ED4-4607-9D6E-4554149683DC}"/>
              </a:ext>
            </a:extLst>
          </p:cNvPr>
          <p:cNvSpPr txBox="1">
            <a:spLocks noChangeArrowheads="1"/>
          </p:cNvSpPr>
          <p:nvPr/>
        </p:nvSpPr>
        <p:spPr bwMode="auto">
          <a:xfrm>
            <a:off x="430383" y="11754017"/>
            <a:ext cx="3810000" cy="917752"/>
          </a:xfrm>
          <a:prstGeom prst="rect">
            <a:avLst/>
          </a:prstGeom>
          <a:noFill/>
          <a:ln w="9525">
            <a:noFill/>
            <a:miter lim="800000"/>
            <a:headEnd/>
            <a:tailEnd/>
          </a:ln>
        </p:spPr>
        <p:txBody>
          <a:bodyPr>
            <a:prstTxWarp prst="textNoShape">
              <a:avLst/>
            </a:prstTxWarp>
            <a:spAutoFit/>
          </a:bodyPr>
          <a:lstStyle/>
          <a:p>
            <a:pPr>
              <a:lnSpc>
                <a:spcPct val="110000"/>
              </a:lnSpc>
              <a:spcAft>
                <a:spcPts val="600"/>
              </a:spcAft>
            </a:pPr>
            <a:r>
              <a:rPr lang="fr-FR" sz="2300" dirty="0"/>
              <a:t>BEN HAMOUDA Iman</a:t>
            </a:r>
          </a:p>
          <a:p>
            <a:pPr>
              <a:lnSpc>
                <a:spcPct val="110000"/>
              </a:lnSpc>
              <a:spcAft>
                <a:spcPts val="600"/>
              </a:spcAft>
            </a:pPr>
            <a:r>
              <a:rPr lang="fr-FR" sz="2300" dirty="0"/>
              <a:t>CHOURABI Olfa</a:t>
            </a:r>
          </a:p>
        </p:txBody>
      </p:sp>
      <p:sp>
        <p:nvSpPr>
          <p:cNvPr id="39" name="Text Box 8">
            <a:extLst>
              <a:ext uri="{FF2B5EF4-FFF2-40B4-BE49-F238E27FC236}">
                <a16:creationId xmlns:a16="http://schemas.microsoft.com/office/drawing/2014/main" id="{5598D8B2-8E76-4ABD-8B8B-2B6065012803}"/>
              </a:ext>
            </a:extLst>
          </p:cNvPr>
          <p:cNvSpPr txBox="1">
            <a:spLocks noChangeArrowheads="1"/>
          </p:cNvSpPr>
          <p:nvPr/>
        </p:nvSpPr>
        <p:spPr bwMode="auto">
          <a:xfrm>
            <a:off x="457200" y="13579015"/>
            <a:ext cx="1954381" cy="507831"/>
          </a:xfrm>
          <a:prstGeom prst="rect">
            <a:avLst/>
          </a:prstGeom>
          <a:noFill/>
          <a:ln w="9525">
            <a:noFill/>
            <a:miter lim="800000"/>
            <a:headEnd/>
            <a:tailEnd/>
          </a:ln>
        </p:spPr>
        <p:txBody>
          <a:bodyPr wrap="none">
            <a:prstTxWarp prst="textNoShape">
              <a:avLst/>
            </a:prstTxWarp>
            <a:spAutoFit/>
          </a:bodyPr>
          <a:lstStyle/>
          <a:p>
            <a:r>
              <a:rPr lang="fr-FR" sz="2700" dirty="0">
                <a:solidFill>
                  <a:srgbClr val="6D5047"/>
                </a:solidFill>
                <a:latin typeface="Arial Bold" pitchFamily="80" charset="0"/>
              </a:rPr>
              <a:t>Partenaires</a:t>
            </a:r>
          </a:p>
        </p:txBody>
      </p:sp>
      <p:sp>
        <p:nvSpPr>
          <p:cNvPr id="44" name="Line 11">
            <a:extLst>
              <a:ext uri="{FF2B5EF4-FFF2-40B4-BE49-F238E27FC236}">
                <a16:creationId xmlns:a16="http://schemas.microsoft.com/office/drawing/2014/main" id="{2C50BF15-A985-41DC-888E-8954041F2E68}"/>
              </a:ext>
            </a:extLst>
          </p:cNvPr>
          <p:cNvSpPr>
            <a:spLocks noChangeShapeType="1"/>
          </p:cNvSpPr>
          <p:nvPr/>
        </p:nvSpPr>
        <p:spPr bwMode="auto">
          <a:xfrm>
            <a:off x="430383" y="14233525"/>
            <a:ext cx="3598863" cy="0"/>
          </a:xfrm>
          <a:prstGeom prst="line">
            <a:avLst/>
          </a:prstGeom>
          <a:noFill/>
          <a:ln w="9525">
            <a:solidFill>
              <a:srgbClr val="003882"/>
            </a:solidFill>
            <a:round/>
            <a:headEnd/>
            <a:tailEnd/>
          </a:ln>
        </p:spPr>
        <p:txBody>
          <a:bodyPr wrap="none" anchor="ctr">
            <a:prstTxWarp prst="textNoShape">
              <a:avLst/>
            </a:prstTxWarp>
          </a:bodyPr>
          <a:lstStyle/>
          <a:p>
            <a:endParaRPr lang="fr-FR"/>
          </a:p>
        </p:txBody>
      </p:sp>
      <p:pic>
        <p:nvPicPr>
          <p:cNvPr id="3" name="Image 2">
            <a:extLst>
              <a:ext uri="{FF2B5EF4-FFF2-40B4-BE49-F238E27FC236}">
                <a16:creationId xmlns:a16="http://schemas.microsoft.com/office/drawing/2014/main" id="{D848BF12-8C99-4649-B535-B5DAF5D934F1}"/>
              </a:ext>
            </a:extLst>
          </p:cNvPr>
          <p:cNvPicPr>
            <a:picLocks noChangeAspect="1"/>
          </p:cNvPicPr>
          <p:nvPr/>
        </p:nvPicPr>
        <p:blipFill>
          <a:blip r:embed="rId2"/>
          <a:stretch>
            <a:fillRect/>
          </a:stretch>
        </p:blipFill>
        <p:spPr>
          <a:xfrm>
            <a:off x="535951" y="14856533"/>
            <a:ext cx="3598863" cy="2345627"/>
          </a:xfrm>
          <a:prstGeom prst="rect">
            <a:avLst/>
          </a:prstGeom>
        </p:spPr>
      </p:pic>
      <p:pic>
        <p:nvPicPr>
          <p:cNvPr id="4" name="Image 3">
            <a:extLst>
              <a:ext uri="{FF2B5EF4-FFF2-40B4-BE49-F238E27FC236}">
                <a16:creationId xmlns:a16="http://schemas.microsoft.com/office/drawing/2014/main" id="{C3EA41DA-2D3F-4A78-A74B-A956BDF6EF13}"/>
              </a:ext>
            </a:extLst>
          </p:cNvPr>
          <p:cNvPicPr>
            <a:picLocks noChangeAspect="1"/>
          </p:cNvPicPr>
          <p:nvPr/>
        </p:nvPicPr>
        <p:blipFill rotWithShape="1">
          <a:blip r:embed="rId3"/>
          <a:srcRect l="6546" t="7694" r="2708" b="25548"/>
          <a:stretch/>
        </p:blipFill>
        <p:spPr>
          <a:xfrm>
            <a:off x="4755300" y="21639649"/>
            <a:ext cx="11851036" cy="4405620"/>
          </a:xfrm>
          <a:prstGeom prst="rect">
            <a:avLst/>
          </a:prstGeom>
        </p:spPr>
      </p:pic>
      <p:pic>
        <p:nvPicPr>
          <p:cNvPr id="6" name="Image 5">
            <a:extLst>
              <a:ext uri="{FF2B5EF4-FFF2-40B4-BE49-F238E27FC236}">
                <a16:creationId xmlns:a16="http://schemas.microsoft.com/office/drawing/2014/main" id="{94808F04-F286-4317-B6C2-AFFA28B75EBC}"/>
              </a:ext>
            </a:extLst>
          </p:cNvPr>
          <p:cNvPicPr>
            <a:picLocks noChangeAspect="1"/>
          </p:cNvPicPr>
          <p:nvPr/>
        </p:nvPicPr>
        <p:blipFill>
          <a:blip r:embed="rId4"/>
          <a:stretch>
            <a:fillRect/>
          </a:stretch>
        </p:blipFill>
        <p:spPr>
          <a:xfrm>
            <a:off x="14084321" y="8466899"/>
            <a:ext cx="3124031" cy="5570206"/>
          </a:xfrm>
          <a:prstGeom prst="rect">
            <a:avLst/>
          </a:prstGeom>
        </p:spPr>
      </p:pic>
      <p:pic>
        <p:nvPicPr>
          <p:cNvPr id="8" name="Image 7">
            <a:extLst>
              <a:ext uri="{FF2B5EF4-FFF2-40B4-BE49-F238E27FC236}">
                <a16:creationId xmlns:a16="http://schemas.microsoft.com/office/drawing/2014/main" id="{2D07C5ED-1EB7-4FC4-B8E7-F4F227A6F946}"/>
              </a:ext>
            </a:extLst>
          </p:cNvPr>
          <p:cNvPicPr>
            <a:picLocks noChangeAspect="1"/>
          </p:cNvPicPr>
          <p:nvPr/>
        </p:nvPicPr>
        <p:blipFill>
          <a:blip r:embed="rId5"/>
          <a:stretch>
            <a:fillRect/>
          </a:stretch>
        </p:blipFill>
        <p:spPr>
          <a:xfrm>
            <a:off x="17431400" y="8749826"/>
            <a:ext cx="3036409" cy="5221141"/>
          </a:xfrm>
          <a:prstGeom prst="rect">
            <a:avLst/>
          </a:prstGeom>
        </p:spPr>
      </p:pic>
      <p:pic>
        <p:nvPicPr>
          <p:cNvPr id="10" name="Image 9">
            <a:extLst>
              <a:ext uri="{FF2B5EF4-FFF2-40B4-BE49-F238E27FC236}">
                <a16:creationId xmlns:a16="http://schemas.microsoft.com/office/drawing/2014/main" id="{89602AFA-A53D-4060-B7AD-3BD11B14F840}"/>
              </a:ext>
            </a:extLst>
          </p:cNvPr>
          <p:cNvPicPr>
            <a:picLocks noChangeAspect="1"/>
          </p:cNvPicPr>
          <p:nvPr/>
        </p:nvPicPr>
        <p:blipFill>
          <a:blip r:embed="rId6"/>
          <a:stretch>
            <a:fillRect/>
          </a:stretch>
        </p:blipFill>
        <p:spPr>
          <a:xfrm>
            <a:off x="14189889" y="14401800"/>
            <a:ext cx="2786531" cy="4952862"/>
          </a:xfrm>
          <a:prstGeom prst="rect">
            <a:avLst/>
          </a:prstGeom>
        </p:spPr>
      </p:pic>
      <p:pic>
        <p:nvPicPr>
          <p:cNvPr id="12" name="Image 11">
            <a:extLst>
              <a:ext uri="{FF2B5EF4-FFF2-40B4-BE49-F238E27FC236}">
                <a16:creationId xmlns:a16="http://schemas.microsoft.com/office/drawing/2014/main" id="{2BAE719E-3635-4091-8FFC-1680E7E9ACC9}"/>
              </a:ext>
            </a:extLst>
          </p:cNvPr>
          <p:cNvPicPr>
            <a:picLocks noChangeAspect="1"/>
          </p:cNvPicPr>
          <p:nvPr/>
        </p:nvPicPr>
        <p:blipFill>
          <a:blip r:embed="rId7"/>
          <a:stretch>
            <a:fillRect/>
          </a:stretch>
        </p:blipFill>
        <p:spPr>
          <a:xfrm>
            <a:off x="17556339" y="14380869"/>
            <a:ext cx="2786530" cy="4994723"/>
          </a:xfrm>
          <a:prstGeom prst="rect">
            <a:avLst/>
          </a:prstGeom>
        </p:spPr>
      </p:pic>
      <p:pic>
        <p:nvPicPr>
          <p:cNvPr id="14" name="Image 13">
            <a:extLst>
              <a:ext uri="{FF2B5EF4-FFF2-40B4-BE49-F238E27FC236}">
                <a16:creationId xmlns:a16="http://schemas.microsoft.com/office/drawing/2014/main" id="{2A1D27AA-1612-4C88-A765-32C106389826}"/>
              </a:ext>
            </a:extLst>
          </p:cNvPr>
          <p:cNvPicPr>
            <a:picLocks noChangeAspect="1"/>
          </p:cNvPicPr>
          <p:nvPr/>
        </p:nvPicPr>
        <p:blipFill>
          <a:blip r:embed="rId8"/>
          <a:stretch>
            <a:fillRect/>
          </a:stretch>
        </p:blipFill>
        <p:spPr>
          <a:xfrm>
            <a:off x="17075895" y="20126736"/>
            <a:ext cx="3391914" cy="6069179"/>
          </a:xfrm>
          <a:prstGeom prst="rect">
            <a:avLst/>
          </a:prstGeom>
        </p:spPr>
      </p:pic>
      <p:sp>
        <p:nvSpPr>
          <p:cNvPr id="50" name="Text Box 22">
            <a:extLst>
              <a:ext uri="{FF2B5EF4-FFF2-40B4-BE49-F238E27FC236}">
                <a16:creationId xmlns:a16="http://schemas.microsoft.com/office/drawing/2014/main" id="{5999A760-815F-4134-B2D0-D9CCCBA0AE92}"/>
              </a:ext>
            </a:extLst>
          </p:cNvPr>
          <p:cNvSpPr txBox="1">
            <a:spLocks noChangeArrowheads="1"/>
          </p:cNvSpPr>
          <p:nvPr/>
        </p:nvSpPr>
        <p:spPr bwMode="auto">
          <a:xfrm>
            <a:off x="4704756" y="10610324"/>
            <a:ext cx="8809623" cy="8787021"/>
          </a:xfrm>
          <a:prstGeom prst="rect">
            <a:avLst/>
          </a:prstGeom>
          <a:noFill/>
          <a:ln w="9525">
            <a:noFill/>
            <a:miter lim="800000"/>
            <a:headEnd/>
            <a:tailEnd/>
          </a:ln>
        </p:spPr>
        <p:txBody>
          <a:bodyPr wrap="square">
            <a:prstTxWarp prst="textNoShape">
              <a:avLst/>
            </a:prstTxWarp>
            <a:spAutoFit/>
          </a:bodyPr>
          <a:lstStyle/>
          <a:p>
            <a:pPr marL="381000" indent="-381000" algn="just">
              <a:spcBef>
                <a:spcPct val="20000"/>
              </a:spcBef>
            </a:pPr>
            <a:r>
              <a:rPr lang="fr-FR" sz="2500" dirty="0">
                <a:solidFill>
                  <a:srgbClr val="003882"/>
                </a:solidFill>
                <a:sym typeface="Wingdings" charset="2"/>
              </a:rPr>
              <a:t></a:t>
            </a:r>
            <a:r>
              <a:rPr lang="fr-FR" sz="2500" dirty="0">
                <a:sym typeface="Wingdings" charset="2"/>
              </a:rPr>
              <a:t>  </a:t>
            </a:r>
            <a:r>
              <a:rPr lang="fr-FR" sz="2500" dirty="0"/>
              <a:t>Une application développée en 4 langues</a:t>
            </a:r>
          </a:p>
          <a:p>
            <a:pPr marL="381000" indent="-381000" algn="just">
              <a:spcBef>
                <a:spcPct val="20000"/>
              </a:spcBef>
            </a:pPr>
            <a:r>
              <a:rPr lang="fr-FR" sz="2500" dirty="0">
                <a:solidFill>
                  <a:srgbClr val="003882"/>
                </a:solidFill>
                <a:sym typeface="Wingdings" charset="2"/>
              </a:rPr>
              <a:t> </a:t>
            </a:r>
            <a:r>
              <a:rPr lang="fr-FR" sz="2500" dirty="0"/>
              <a:t>Tous les services nécessaires : docteurs, interprètes, hôtels partenaires, taxis médicalisés partenaires, infirmier(e)s.</a:t>
            </a:r>
          </a:p>
          <a:p>
            <a:pPr marL="381000" indent="-381000" algn="just">
              <a:spcBef>
                <a:spcPct val="20000"/>
              </a:spcBef>
            </a:pPr>
            <a:r>
              <a:rPr lang="fr-FR" sz="2500" dirty="0">
                <a:solidFill>
                  <a:srgbClr val="003882"/>
                </a:solidFill>
                <a:sym typeface="Wingdings" charset="2"/>
              </a:rPr>
              <a:t> </a:t>
            </a:r>
            <a:r>
              <a:rPr lang="fr-FR" sz="2500" dirty="0">
                <a:sym typeface="Wingdings" charset="2"/>
              </a:rPr>
              <a:t>Recherche des docteurs et interprètes par spécialité et   par disponibilité selon leur emploi du temps</a:t>
            </a:r>
          </a:p>
          <a:p>
            <a:pPr marL="381000" indent="-381000" algn="just">
              <a:spcBef>
                <a:spcPct val="20000"/>
              </a:spcBef>
            </a:pPr>
            <a:r>
              <a:rPr lang="fr-FR" sz="2500" dirty="0">
                <a:solidFill>
                  <a:srgbClr val="003882"/>
                </a:solidFill>
                <a:sym typeface="Wingdings" charset="2"/>
              </a:rPr>
              <a:t></a:t>
            </a:r>
            <a:r>
              <a:rPr lang="fr-FR" sz="2500" dirty="0">
                <a:sym typeface="Wingdings" charset="2"/>
              </a:rPr>
              <a:t> Recherche par géolocalisation</a:t>
            </a:r>
          </a:p>
          <a:p>
            <a:pPr marL="381000" indent="-381000" algn="just">
              <a:spcBef>
                <a:spcPct val="20000"/>
              </a:spcBef>
            </a:pPr>
            <a:r>
              <a:rPr lang="fr-FR" sz="2500" dirty="0">
                <a:solidFill>
                  <a:srgbClr val="003882"/>
                </a:solidFill>
                <a:sym typeface="Wingdings" charset="2"/>
              </a:rPr>
              <a:t> </a:t>
            </a:r>
            <a:r>
              <a:rPr lang="fr-FR" sz="2500" dirty="0">
                <a:sym typeface="Wingdings" charset="2"/>
              </a:rPr>
              <a:t>Profils publics avec CV, système de notation, dépôt d'avis</a:t>
            </a:r>
          </a:p>
          <a:p>
            <a:pPr marL="381000" indent="-381000" algn="just">
              <a:spcBef>
                <a:spcPct val="20000"/>
              </a:spcBef>
            </a:pPr>
            <a:r>
              <a:rPr lang="fr-FR" sz="2500" dirty="0">
                <a:solidFill>
                  <a:srgbClr val="003882"/>
                </a:solidFill>
                <a:sym typeface="Wingdings" charset="2"/>
              </a:rPr>
              <a:t> </a:t>
            </a:r>
            <a:r>
              <a:rPr lang="fr-FR" sz="2500" dirty="0">
                <a:sym typeface="Wingdings" charset="2"/>
              </a:rPr>
              <a:t>Demande de prise de rendez-vous et envoi de messages gérés par l'application</a:t>
            </a:r>
          </a:p>
          <a:p>
            <a:pPr marL="381000" indent="-381000" algn="just">
              <a:spcBef>
                <a:spcPct val="20000"/>
              </a:spcBef>
            </a:pPr>
            <a:r>
              <a:rPr lang="fr-FR" sz="2500" dirty="0">
                <a:solidFill>
                  <a:srgbClr val="003882"/>
                </a:solidFill>
                <a:sym typeface="Wingdings" charset="2"/>
              </a:rPr>
              <a:t> </a:t>
            </a:r>
            <a:r>
              <a:rPr lang="fr-FR" sz="2500" dirty="0">
                <a:sym typeface="Wingdings" charset="2"/>
              </a:rPr>
              <a:t>Notifications et rappels d'activité : nouveau message, acceptation/rejet d'une prise de rendez-vous</a:t>
            </a:r>
          </a:p>
          <a:p>
            <a:pPr marL="381000" indent="-381000" algn="just">
              <a:spcBef>
                <a:spcPct val="20000"/>
              </a:spcBef>
            </a:pPr>
            <a:r>
              <a:rPr lang="fr-FR" sz="2500" dirty="0">
                <a:solidFill>
                  <a:srgbClr val="003882"/>
                </a:solidFill>
                <a:sym typeface="Wingdings" charset="2"/>
              </a:rPr>
              <a:t> </a:t>
            </a:r>
            <a:r>
              <a:rPr lang="fr-FR" sz="2500" dirty="0">
                <a:sym typeface="Wingdings" charset="2"/>
              </a:rPr>
              <a:t>Demande de prise de rendez-vous et envoi de messages gérés par l'application</a:t>
            </a:r>
          </a:p>
          <a:p>
            <a:pPr marL="381000" indent="-381000" algn="just">
              <a:spcBef>
                <a:spcPct val="20000"/>
              </a:spcBef>
            </a:pPr>
            <a:r>
              <a:rPr lang="fr-FR" sz="2500" dirty="0">
                <a:solidFill>
                  <a:srgbClr val="003882"/>
                </a:solidFill>
                <a:sym typeface="Wingdings" charset="2"/>
              </a:rPr>
              <a:t> </a:t>
            </a:r>
            <a:r>
              <a:rPr lang="fr-FR" sz="2500" dirty="0">
                <a:sym typeface="Wingdings" charset="2"/>
              </a:rPr>
              <a:t>Système de connexion à son compte par email</a:t>
            </a:r>
          </a:p>
          <a:p>
            <a:pPr marL="381000" indent="-381000" algn="just">
              <a:spcBef>
                <a:spcPct val="20000"/>
              </a:spcBef>
            </a:pPr>
            <a:r>
              <a:rPr lang="fr-FR" sz="2500" dirty="0">
                <a:solidFill>
                  <a:srgbClr val="003882"/>
                </a:solidFill>
                <a:sym typeface="Wingdings" charset="2"/>
              </a:rPr>
              <a:t></a:t>
            </a:r>
            <a:r>
              <a:rPr lang="fr-FR" sz="2500" dirty="0">
                <a:sym typeface="Wingdings" charset="2"/>
              </a:rPr>
              <a:t> Authentification par Facebook et Google+</a:t>
            </a:r>
          </a:p>
          <a:p>
            <a:pPr marL="381000" indent="-381000" algn="just">
              <a:spcBef>
                <a:spcPct val="20000"/>
              </a:spcBef>
            </a:pPr>
            <a:r>
              <a:rPr lang="fr-FR" sz="2500" dirty="0">
                <a:solidFill>
                  <a:srgbClr val="003882"/>
                </a:solidFill>
                <a:sym typeface="Wingdings" charset="2"/>
              </a:rPr>
              <a:t></a:t>
            </a:r>
            <a:r>
              <a:rPr lang="fr-FR" sz="2500" dirty="0">
                <a:sym typeface="Wingdings" charset="2"/>
              </a:rPr>
              <a:t> Demande d'aide ou renseignement à notre service client</a:t>
            </a:r>
          </a:p>
          <a:p>
            <a:pPr marL="381000" indent="-381000" algn="just">
              <a:spcBef>
                <a:spcPct val="20000"/>
              </a:spcBef>
            </a:pPr>
            <a:endParaRPr lang="fr-FR" sz="2500" dirty="0">
              <a:sym typeface="Wingdings" charset="2"/>
            </a:endParaRPr>
          </a:p>
          <a:p>
            <a:pPr marL="381000" indent="-381000" algn="just">
              <a:spcBef>
                <a:spcPct val="20000"/>
              </a:spcBef>
            </a:pPr>
            <a:endParaRPr lang="fr-FR" sz="2500" dirty="0">
              <a:sym typeface="Wingdings" charset="2"/>
            </a:endParaRPr>
          </a:p>
          <a:p>
            <a:pPr marL="381000" indent="-381000" algn="just">
              <a:spcBef>
                <a:spcPct val="20000"/>
              </a:spcBef>
            </a:pPr>
            <a:endParaRPr lang="fr-FR" sz="2500" dirty="0"/>
          </a:p>
        </p:txBody>
      </p:sp>
    </p:spTree>
  </p:cSld>
  <p:clrMapOvr>
    <a:masterClrMapping/>
  </p:clrMapOvr>
</p:sld>
</file>

<file path=ppt/theme/theme1.xml><?xml version="1.0" encoding="utf-8"?>
<a:theme xmlns:a="http://schemas.openxmlformats.org/drawingml/2006/main" name="Telecom_SudParis_Poster_recherche">
  <a:themeElements>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stitut-TELECOM-Poster-Modele">
      <a:majorFont>
        <a:latin typeface="Arial Bold"/>
        <a:ea typeface="ヒラギノ角ゴ Pro W3"/>
        <a:cs typeface="ヒラギノ角ゴ Pro W3"/>
      </a:majorFont>
      <a:minorFont>
        <a:latin typeface="Arial"/>
        <a:ea typeface="ヒラギノ角ゴ Pro W3"/>
        <a:cs typeface="ヒラギノ角ゴ Pro W3"/>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stitut-TELECOM-Poster-Mode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stitut-TELECOM-Poster-Mode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stitut-TELECOM-Poster-Mode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stitut-TELECOM-Poster-Mode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stitut-TELECOM-Poster-Mode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stitut-TELECOM-Poster-Model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stitut-TELECOM-Poster-Mode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stitut-TELECOM-Poster-Mode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stitut-TELECOM-Poster-Mode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stitut-TELECOM-Poster-Mode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stitut-TELECOM-Poster-Mode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Telecom_SudParis_Poster_recherche.potx</Template>
  <TotalTime>287</TotalTime>
  <Words>295</Words>
  <Application>Microsoft Office PowerPoint</Application>
  <PresentationFormat>Personnalisé</PresentationFormat>
  <Paragraphs>40</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Arial Black</vt:lpstr>
      <vt:lpstr>Arial Bold</vt:lpstr>
      <vt:lpstr>Lucida Grande</vt:lpstr>
      <vt:lpstr>Wingdings</vt:lpstr>
      <vt:lpstr>ヒラギノ角ゴ Pro W3</vt:lpstr>
      <vt:lpstr>Telecom_SudParis_Poster_recherche</vt:lpstr>
      <vt:lpstr>Développement d'une plateforme pour le tourisme médical</vt:lpstr>
    </vt:vector>
  </TitlesOfParts>
  <Company>Implica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du poster</dc:title>
  <dc:creator>IMT</dc:creator>
  <cp:lastModifiedBy>Yoann</cp:lastModifiedBy>
  <cp:revision>28</cp:revision>
  <cp:lastPrinted>2012-01-18T13:26:06Z</cp:lastPrinted>
  <dcterms:created xsi:type="dcterms:W3CDTF">2012-02-29T16:05:21Z</dcterms:created>
  <dcterms:modified xsi:type="dcterms:W3CDTF">2018-06-04T23:39:43Z</dcterms:modified>
</cp:coreProperties>
</file>