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08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‹N°›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sp>
          <p:nvSpPr>
            <p:cNvPr id="28" name="Shape 28"/>
            <p:cNvSpPr/>
            <p:nvPr/>
          </p:nvSpPr>
          <p:spPr>
            <a:xfrm>
              <a:off x="0" y="-7862"/>
              <a:ext cx="863599" cy="56980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78"/>
                  </a:moveTo>
                  <a:lnTo>
                    <a:pt x="120000" y="0"/>
                  </a:lnTo>
                  <a:lnTo>
                    <a:pt x="120000" y="356"/>
                  </a:lnTo>
                  <a:lnTo>
                    <a:pt x="0" y="12000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9" name="Shape 29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Shape 30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" name="Shape 31"/>
            <p:cNvSpPr/>
            <p:nvPr/>
          </p:nvSpPr>
          <p:spPr>
            <a:xfrm>
              <a:off x="9181475" y="-8466"/>
              <a:ext cx="300734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5" name="Shape 35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" name="Shape 36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7" name="Shape 37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‹N°›</a:t>
            </a:fld>
            <a:endParaRPr lang="fr-FR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légend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‹N°›</a:t>
            </a:fld>
            <a:endParaRPr lang="fr-FR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tion avec légen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‹N°›</a:t>
            </a:fld>
            <a:endParaRPr lang="fr-FR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rte nom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‹N°›</a:t>
            </a:fld>
            <a:endParaRPr lang="fr-FR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rte nom cita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‹N°›</a:t>
            </a:fld>
            <a:endParaRPr lang="fr-FR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rai ou faux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‹N°›</a:t>
            </a:fld>
            <a:endParaRPr lang="fr-FR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re et texte vertical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‹N°›</a:t>
            </a:fld>
            <a:endParaRPr lang="fr-FR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itre vertical et texte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‹N°›</a:t>
            </a:fld>
            <a:endParaRPr lang="fr-FR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‹N°›</a:t>
            </a:fld>
            <a:endParaRPr lang="fr-FR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‹N°›</a:t>
            </a:fld>
            <a:endParaRPr lang="fr-FR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‹N°›</a:t>
            </a:fld>
            <a:endParaRPr lang="fr-FR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3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4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‹N°›</a:t>
            </a:fld>
            <a:endParaRPr lang="fr-FR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‹N°›</a:t>
            </a:fld>
            <a:endParaRPr lang="fr-FR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‹N°›</a:t>
            </a:fld>
            <a:endParaRPr lang="fr-FR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 avec légen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063" marR="0" lvl="1" indent="-1256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126" marR="0" lvl="2" indent="-1242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189" marR="0" lvl="3" indent="-1228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251" marR="0" lvl="4" indent="-1215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5314" marR="0" lvl="5" indent="-1201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2377" marR="0" lvl="6" indent="-1187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199440" marR="0" lvl="7" indent="-117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6503" marR="0" lvl="8" indent="-1160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‹N°›</a:t>
            </a:fld>
            <a:endParaRPr lang="fr-FR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 avec légend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pic" idx="2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‹N°›</a:t>
            </a:fld>
            <a:endParaRPr lang="fr-FR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11" name="Shape 11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" name="Shape 13"/>
            <p:cNvSpPr/>
            <p:nvPr/>
          </p:nvSpPr>
          <p:spPr>
            <a:xfrm>
              <a:off x="9181475" y="-8466"/>
              <a:ext cx="300734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7" name="Shape 17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Shape 18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9" name="Shape 19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‹N°›</a:t>
            </a:fld>
            <a:endParaRPr lang="fr-FR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4.jpeg"/><Relationship Id="rId10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ctrTitle"/>
          </p:nvPr>
        </p:nvSpPr>
        <p:spPr>
          <a:xfrm>
            <a:off x="1507066" y="2075633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algn="ctr"/>
            <a:r>
              <a:rPr lang="fr-FR" sz="4000" dirty="0" smtClean="0">
                <a:solidFill>
                  <a:schemeClr val="accent1">
                    <a:lumMod val="75000"/>
                  </a:schemeClr>
                </a:solidFill>
              </a:rPr>
              <a:t>Tourisme médical en France</a:t>
            </a:r>
            <a:br>
              <a:rPr lang="fr-FR" sz="4000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fr-FR" sz="4000" b="0" i="0" u="none" strike="noStrike" cap="none" dirty="0">
              <a:solidFill>
                <a:schemeClr val="accent1">
                  <a:lumMod val="7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412225" y="5049051"/>
            <a:ext cx="3074700" cy="1494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677333" y="386567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fr-FR" b="1"/>
              <a:t>Nouveau processus : soumettre document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24" y="1707475"/>
            <a:ext cx="8672949" cy="48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fr-FR" sz="3600" b="1" i="0" u="none" strike="noStrike" cap="none">
                <a:solidFill>
                  <a:schemeClr val="accent1"/>
                </a:solidFill>
              </a:rPr>
              <a:t>M</a:t>
            </a:r>
            <a:r>
              <a:rPr lang="fr-FR" sz="3600" i="0" u="none" strike="noStrike" cap="none">
                <a:solidFill>
                  <a:schemeClr val="accent1"/>
                </a:solidFill>
              </a:rPr>
              <a:t>ock-ups : </a:t>
            </a:r>
            <a:r>
              <a:rPr lang="fr-FR" sz="3200">
                <a:solidFill>
                  <a:schemeClr val="accent2"/>
                </a:solidFill>
              </a:rPr>
              <a:t>Accueil</a:t>
            </a:r>
          </a:p>
        </p:txBody>
      </p:sp>
      <p:pic>
        <p:nvPicPr>
          <p:cNvPr id="233" name="Shape 233" descr="menu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500" y="1348574"/>
            <a:ext cx="2818150" cy="525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 descr="menu 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7400" y="1430800"/>
            <a:ext cx="2709681" cy="509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 descr="Résultat de recherche d'images pour &quot;pansement icone&quot;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32122" y="2644049"/>
            <a:ext cx="602700" cy="6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 descr="Résultat de recherche d'images pour &quot;bulle&quot;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11377" y="2644037"/>
            <a:ext cx="736500" cy="6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 descr="Résultat de recherche d'images pour &quot;maison icone&quot;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78271" y="3417720"/>
            <a:ext cx="602700" cy="57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 descr="Résultat de recherche d'images pour &quot;taxi icone&quot;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883473" y="3351570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 descr="maps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78272" y="4251573"/>
            <a:ext cx="602700" cy="56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 descr="calendar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93712" y="4251574"/>
            <a:ext cx="479525" cy="48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693775" y="1037200"/>
            <a:ext cx="5095200" cy="208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fr-FR" b="1"/>
              <a:t>Localiser </a:t>
            </a:r>
            <a:r>
              <a:rPr lang="fr-FR" sz="3200"/>
              <a:t>et se laisser conduire</a:t>
            </a:r>
          </a:p>
        </p:txBody>
      </p:sp>
      <p:pic>
        <p:nvPicPr>
          <p:cNvPr id="246" name="Shape 246" descr="Docteur localisa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825" y="532575"/>
            <a:ext cx="3930599" cy="579284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/>
        </p:nvSpPr>
        <p:spPr>
          <a:xfrm>
            <a:off x="1052550" y="2631350"/>
            <a:ext cx="3634500" cy="30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Trebuchet MS"/>
              <a:buChar char="●"/>
            </a:pPr>
            <a:r>
              <a:rPr lang="fr-FR" sz="1600">
                <a:latin typeface="Trebuchet MS"/>
                <a:ea typeface="Trebuchet MS"/>
                <a:cs typeface="Trebuchet MS"/>
                <a:sym typeface="Trebuchet MS"/>
              </a:rPr>
              <a:t>Permet de </a:t>
            </a:r>
            <a:r>
              <a:rPr lang="fr-FR" sz="2000" b="1">
                <a:latin typeface="Trebuchet MS"/>
                <a:ea typeface="Trebuchet MS"/>
                <a:cs typeface="Trebuchet MS"/>
                <a:sym typeface="Trebuchet MS"/>
              </a:rPr>
              <a:t>géolocaliser</a:t>
            </a:r>
            <a:r>
              <a:rPr lang="fr-FR" sz="1600">
                <a:latin typeface="Trebuchet MS"/>
                <a:ea typeface="Trebuchet MS"/>
                <a:cs typeface="Trebuchet MS"/>
                <a:sym typeface="Trebuchet MS"/>
              </a:rPr>
              <a:t> son médecin après avoir renseigner son nom.</a:t>
            </a:r>
            <a:br>
              <a:rPr lang="fr-FR" sz="1600">
                <a:latin typeface="Trebuchet MS"/>
                <a:ea typeface="Trebuchet MS"/>
                <a:cs typeface="Trebuchet MS"/>
                <a:sym typeface="Trebuchet MS"/>
              </a:rPr>
            </a:br>
            <a:endParaRPr lang="fr-FR"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228600" rtl="0">
              <a:spcBef>
                <a:spcPts val="0"/>
              </a:spcBef>
              <a:buFont typeface="Trebuchet MS"/>
              <a:buChar char="●"/>
            </a:pPr>
            <a:r>
              <a:rPr lang="fr-FR" sz="1600">
                <a:latin typeface="Trebuchet MS"/>
                <a:ea typeface="Trebuchet MS"/>
                <a:cs typeface="Trebuchet MS"/>
                <a:sym typeface="Trebuchet MS"/>
              </a:rPr>
              <a:t>Donne un </a:t>
            </a:r>
            <a:r>
              <a:rPr lang="fr-FR" sz="2000" b="1">
                <a:latin typeface="Trebuchet MS"/>
                <a:ea typeface="Trebuchet MS"/>
                <a:cs typeface="Trebuchet MS"/>
                <a:sym typeface="Trebuchet MS"/>
              </a:rPr>
              <a:t>itinéraire</a:t>
            </a:r>
            <a:r>
              <a:rPr lang="fr-FR" sz="1600">
                <a:latin typeface="Trebuchet MS"/>
                <a:ea typeface="Trebuchet MS"/>
                <a:cs typeface="Trebuchet MS"/>
                <a:sym typeface="Trebuchet MS"/>
              </a:rPr>
              <a:t> en fonction du choix du mode de transport.</a:t>
            </a:r>
            <a:br>
              <a:rPr lang="fr-FR" sz="1600">
                <a:latin typeface="Trebuchet MS"/>
                <a:ea typeface="Trebuchet MS"/>
                <a:cs typeface="Trebuchet MS"/>
                <a:sym typeface="Trebuchet MS"/>
              </a:rPr>
            </a:br>
            <a:endParaRPr lang="fr-FR"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228600">
              <a:spcBef>
                <a:spcPts val="0"/>
              </a:spcBef>
              <a:buFont typeface="Trebuchet MS"/>
              <a:buChar char="●"/>
            </a:pPr>
            <a:r>
              <a:rPr lang="fr-FR" sz="1600">
                <a:latin typeface="Trebuchet MS"/>
                <a:ea typeface="Trebuchet MS"/>
                <a:cs typeface="Trebuchet MS"/>
                <a:sym typeface="Trebuchet MS"/>
              </a:rPr>
              <a:t>Est reliée à l’application Uber au cas où un transport véhiculé est nécessaire</a:t>
            </a:r>
            <a:br>
              <a:rPr lang="fr-FR" sz="16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fr-FR" sz="1600"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fr-FR" sz="1600">
                <a:latin typeface="Trebuchet MS"/>
                <a:ea typeface="Trebuchet MS"/>
                <a:cs typeface="Trebuchet MS"/>
                <a:sym typeface="Trebuchet MS"/>
              </a:rPr>
            </a:br>
            <a:endParaRPr lang="fr-FR"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805875" y="379375"/>
            <a:ext cx="5095200" cy="208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fr-FR" b="1"/>
              <a:t>G</a:t>
            </a:r>
            <a:r>
              <a:rPr lang="fr-FR"/>
              <a:t>estionnaire </a:t>
            </a:r>
            <a:r>
              <a:rPr lang="fr-FR" sz="3200"/>
              <a:t>de soins</a:t>
            </a:r>
          </a:p>
        </p:txBody>
      </p:sp>
      <p:pic>
        <p:nvPicPr>
          <p:cNvPr id="253" name="Shape 253" descr="Gestionnaire de soin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099" y="529577"/>
            <a:ext cx="3075424" cy="556859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805875" y="1360750"/>
            <a:ext cx="4275900" cy="45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fr-FR" sz="1600">
                <a:latin typeface="Trebuchet MS"/>
                <a:ea typeface="Trebuchet MS"/>
                <a:cs typeface="Trebuchet MS"/>
                <a:sym typeface="Trebuchet MS"/>
              </a:rPr>
              <a:t>Permet d’avoir un accès permanent à l’ensemble des </a:t>
            </a:r>
            <a:r>
              <a:rPr lang="fr-FR" sz="2000" b="1">
                <a:latin typeface="Trebuchet MS"/>
                <a:ea typeface="Trebuchet MS"/>
                <a:cs typeface="Trebuchet MS"/>
                <a:sym typeface="Trebuchet MS"/>
              </a:rPr>
              <a:t>ordonnances </a:t>
            </a:r>
            <a:r>
              <a:rPr lang="fr-FR" sz="1600">
                <a:latin typeface="Trebuchet MS"/>
                <a:ea typeface="Trebuchet MS"/>
                <a:cs typeface="Trebuchet MS"/>
                <a:sym typeface="Trebuchet MS"/>
              </a:rPr>
              <a:t>(intelligence artificielle, </a:t>
            </a:r>
            <a:r>
              <a:rPr lang="fr-FR" sz="1600" i="1">
                <a:latin typeface="Trebuchet MS"/>
                <a:ea typeface="Trebuchet MS"/>
                <a:cs typeface="Trebuchet MS"/>
                <a:sym typeface="Trebuchet MS"/>
              </a:rPr>
              <a:t>reconnaissance automatique des caractères.</a:t>
            </a:r>
            <a:r>
              <a:rPr lang="fr-FR" sz="1600">
                <a:latin typeface="Trebuchet MS"/>
                <a:ea typeface="Trebuchet MS"/>
                <a:cs typeface="Trebuchet MS"/>
                <a:sym typeface="Trebuchet MS"/>
              </a:rPr>
              <a:t> Oui, certains médecins ont l’écriture illisible…)</a:t>
            </a:r>
            <a:br>
              <a:rPr lang="fr-FR" sz="1600">
                <a:latin typeface="Trebuchet MS"/>
                <a:ea typeface="Trebuchet MS"/>
                <a:cs typeface="Trebuchet MS"/>
                <a:sym typeface="Trebuchet MS"/>
              </a:rPr>
            </a:br>
            <a:endParaRPr lang="fr-FR"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fr-FR" sz="1600">
                <a:latin typeface="Trebuchet MS"/>
                <a:ea typeface="Trebuchet MS"/>
                <a:cs typeface="Trebuchet MS"/>
                <a:sym typeface="Trebuchet MS"/>
              </a:rPr>
              <a:t>D’avoir son </a:t>
            </a:r>
            <a:r>
              <a:rPr lang="fr-FR" sz="2000" b="1">
                <a:latin typeface="Trebuchet MS"/>
                <a:ea typeface="Trebuchet MS"/>
                <a:cs typeface="Trebuchet MS"/>
                <a:sym typeface="Trebuchet MS"/>
              </a:rPr>
              <a:t>carnet de santé numérisé</a:t>
            </a:r>
            <a:r>
              <a:rPr lang="fr-FR" sz="1600"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fr-FR" sz="16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fr-FR" sz="1600">
                <a:latin typeface="Trebuchet MS"/>
                <a:ea typeface="Trebuchet MS"/>
                <a:cs typeface="Trebuchet MS"/>
                <a:sym typeface="Trebuchet MS"/>
              </a:rPr>
              <a:t>et de pouvoir le </a:t>
            </a:r>
            <a:r>
              <a:rPr lang="fr-FR" sz="1600" i="1">
                <a:latin typeface="Trebuchet MS"/>
                <a:ea typeface="Trebuchet MS"/>
                <a:cs typeface="Trebuchet MS"/>
                <a:sym typeface="Trebuchet MS"/>
              </a:rPr>
              <a:t>traduire </a:t>
            </a:r>
            <a:r>
              <a:rPr lang="fr-FR" sz="1600">
                <a:latin typeface="Trebuchet MS"/>
                <a:ea typeface="Trebuchet MS"/>
                <a:cs typeface="Trebuchet MS"/>
                <a:sym typeface="Trebuchet MS"/>
              </a:rPr>
              <a:t>instantanément</a:t>
            </a:r>
            <a:br>
              <a:rPr lang="fr-FR" sz="1600">
                <a:latin typeface="Trebuchet MS"/>
                <a:ea typeface="Trebuchet MS"/>
                <a:cs typeface="Trebuchet MS"/>
                <a:sym typeface="Trebuchet MS"/>
              </a:rPr>
            </a:br>
            <a:endParaRPr lang="fr-FR"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fr-FR" sz="1600">
                <a:latin typeface="Trebuchet MS"/>
                <a:ea typeface="Trebuchet MS"/>
                <a:cs typeface="Trebuchet MS"/>
                <a:sym typeface="Trebuchet MS"/>
              </a:rPr>
              <a:t>D’avoir une vue sur les</a:t>
            </a:r>
            <a:r>
              <a:rPr lang="fr-FR" sz="1600" b="1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fr-FR" sz="2000" b="1">
                <a:latin typeface="Trebuchet MS"/>
                <a:ea typeface="Trebuchet MS"/>
                <a:cs typeface="Trebuchet MS"/>
                <a:sym typeface="Trebuchet MS"/>
              </a:rPr>
              <a:t>dépenses accomplies</a:t>
            </a:r>
            <a:r>
              <a:rPr lang="fr-FR" sz="1600" b="1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fr-FR" sz="1600">
                <a:latin typeface="Trebuchet MS"/>
                <a:ea typeface="Trebuchet MS"/>
                <a:cs typeface="Trebuchet MS"/>
                <a:sym typeface="Trebuchet MS"/>
              </a:rPr>
              <a:t>et celles qui reste à payer.</a:t>
            </a:r>
            <a:br>
              <a:rPr lang="fr-FR" sz="1600">
                <a:latin typeface="Trebuchet MS"/>
                <a:ea typeface="Trebuchet MS"/>
                <a:cs typeface="Trebuchet MS"/>
                <a:sym typeface="Trebuchet MS"/>
              </a:rPr>
            </a:br>
            <a:endParaRPr lang="fr-FR"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fr-FR" sz="1600">
                <a:latin typeface="Trebuchet MS"/>
                <a:ea typeface="Trebuchet MS"/>
                <a:cs typeface="Trebuchet MS"/>
                <a:sym typeface="Trebuchet MS"/>
              </a:rPr>
              <a:t>D’avoir une vue sur les </a:t>
            </a:r>
            <a:r>
              <a:rPr lang="fr-FR" sz="2000" b="1">
                <a:latin typeface="Trebuchet MS"/>
                <a:ea typeface="Trebuchet MS"/>
                <a:cs typeface="Trebuchet MS"/>
                <a:sym typeface="Trebuchet MS"/>
              </a:rPr>
              <a:t>prochains RDV</a:t>
            </a:r>
            <a:r>
              <a:rPr lang="fr-FR"/>
              <a:t/>
            </a:r>
            <a:br>
              <a:rPr lang="fr-FR"/>
            </a:br>
            <a:endParaRPr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677350" y="461725"/>
            <a:ext cx="5095200" cy="208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fr-FR" b="1"/>
              <a:t>Consulter</a:t>
            </a:r>
            <a:r>
              <a:rPr lang="fr-FR"/>
              <a:t> </a:t>
            </a:r>
            <a:r>
              <a:rPr lang="fr-FR" sz="3200"/>
              <a:t>les dates de ses prochains RDV</a:t>
            </a:r>
          </a:p>
        </p:txBody>
      </p:sp>
      <p:pic>
        <p:nvPicPr>
          <p:cNvPr id="260" name="Shape 260" descr="RDV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0097" y="872725"/>
            <a:ext cx="2954577" cy="543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x="871650" y="2080337"/>
            <a:ext cx="3980100" cy="26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Trebuchet MS"/>
              <a:buChar char="●"/>
            </a:pPr>
            <a:r>
              <a:rPr lang="fr-FR" sz="1600">
                <a:latin typeface="Trebuchet MS"/>
                <a:ea typeface="Trebuchet MS"/>
                <a:cs typeface="Trebuchet MS"/>
                <a:sym typeface="Trebuchet MS"/>
              </a:rPr>
              <a:t>Permet d’être informé sur ses </a:t>
            </a:r>
            <a:r>
              <a:rPr lang="fr-FR" sz="2000" b="1">
                <a:latin typeface="Trebuchet MS"/>
                <a:ea typeface="Trebuchet MS"/>
                <a:cs typeface="Trebuchet MS"/>
                <a:sym typeface="Trebuchet MS"/>
              </a:rPr>
              <a:t>prochains RDV</a:t>
            </a:r>
            <a:r>
              <a:rPr lang="fr-FR" sz="1600">
                <a:latin typeface="Trebuchet MS"/>
                <a:ea typeface="Trebuchet MS"/>
                <a:cs typeface="Trebuchet MS"/>
                <a:sym typeface="Trebuchet MS"/>
              </a:rPr>
              <a:t> enregistrés sur le calendrier</a:t>
            </a:r>
            <a:br>
              <a:rPr lang="fr-FR" sz="1600">
                <a:latin typeface="Trebuchet MS"/>
                <a:ea typeface="Trebuchet MS"/>
                <a:cs typeface="Trebuchet MS"/>
                <a:sym typeface="Trebuchet MS"/>
              </a:rPr>
            </a:br>
            <a:endParaRPr lang="fr-FR"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228600" rtl="0">
              <a:spcBef>
                <a:spcPts val="0"/>
              </a:spcBef>
              <a:buFont typeface="Trebuchet MS"/>
              <a:buChar char="●"/>
            </a:pPr>
            <a:r>
              <a:rPr lang="fr-FR" sz="1600">
                <a:latin typeface="Trebuchet MS"/>
                <a:ea typeface="Trebuchet MS"/>
                <a:cs typeface="Trebuchet MS"/>
                <a:sym typeface="Trebuchet MS"/>
              </a:rPr>
              <a:t>Permet de </a:t>
            </a:r>
            <a:r>
              <a:rPr lang="fr-FR" sz="2000" b="1">
                <a:latin typeface="Trebuchet MS"/>
                <a:ea typeface="Trebuchet MS"/>
                <a:cs typeface="Trebuchet MS"/>
                <a:sym typeface="Trebuchet MS"/>
              </a:rPr>
              <a:t>retrouver la date et l’horaire d’un RDV</a:t>
            </a:r>
            <a:r>
              <a:rPr lang="fr-FR" sz="1600">
                <a:latin typeface="Trebuchet MS"/>
                <a:ea typeface="Trebuchet MS"/>
                <a:cs typeface="Trebuchet MS"/>
                <a:sym typeface="Trebuchet MS"/>
              </a:rPr>
              <a:t> après avoir mentionné le nom du docteur ou sa spécialité.</a:t>
            </a:r>
            <a:br>
              <a:rPr lang="fr-FR" sz="1600">
                <a:latin typeface="Trebuchet MS"/>
                <a:ea typeface="Trebuchet MS"/>
                <a:cs typeface="Trebuchet MS"/>
                <a:sym typeface="Trebuchet MS"/>
              </a:rPr>
            </a:br>
            <a:endParaRPr lang="fr-FR"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228600">
              <a:spcBef>
                <a:spcPts val="0"/>
              </a:spcBef>
              <a:buFont typeface="Trebuchet MS"/>
              <a:buChar char="●"/>
            </a:pPr>
            <a:r>
              <a:rPr lang="fr-FR" sz="1600">
                <a:latin typeface="Trebuchet MS"/>
                <a:ea typeface="Trebuchet MS"/>
                <a:cs typeface="Trebuchet MS"/>
                <a:sym typeface="Trebuchet MS"/>
              </a:rPr>
              <a:t>Système d’</a:t>
            </a:r>
            <a:r>
              <a:rPr lang="fr-FR" sz="2000" b="1">
                <a:latin typeface="Trebuchet MS"/>
                <a:ea typeface="Trebuchet MS"/>
                <a:cs typeface="Trebuchet MS"/>
                <a:sym typeface="Trebuchet MS"/>
              </a:rPr>
              <a:t>alertes intelligentes et de notifications</a:t>
            </a:r>
            <a:r>
              <a:rPr lang="fr-FR" sz="1600">
                <a:latin typeface="Trebuchet MS"/>
                <a:ea typeface="Trebuchet MS"/>
                <a:cs typeface="Trebuchet MS"/>
                <a:sym typeface="Trebuchet MS"/>
              </a:rPr>
              <a:t> permettant un rappel des prochains RDV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Shape 26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610449" y="1788374"/>
            <a:ext cx="5909100" cy="357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805875" y="379375"/>
            <a:ext cx="5789100" cy="208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fr-FR" b="1"/>
              <a:t>T</a:t>
            </a:r>
            <a:r>
              <a:rPr lang="fr-FR" sz="3400" b="1"/>
              <a:t>raduction </a:t>
            </a:r>
            <a:r>
              <a:rPr lang="fr-FR" sz="3400"/>
              <a:t>instantannée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587700" y="1628200"/>
            <a:ext cx="2655000" cy="444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>
              <a:spcBef>
                <a:spcPts val="0"/>
              </a:spcBef>
              <a:buSzPct val="100000"/>
              <a:buFont typeface="Trebuchet MS"/>
              <a:buChar char="●"/>
            </a:pPr>
            <a:r>
              <a:rPr lang="fr-FR" sz="1600">
                <a:latin typeface="Trebuchet MS"/>
                <a:ea typeface="Trebuchet MS"/>
                <a:cs typeface="Trebuchet MS"/>
                <a:sym typeface="Trebuchet MS"/>
              </a:rPr>
              <a:t>Permet une</a:t>
            </a:r>
            <a:r>
              <a:rPr lang="fr-FR" sz="1600" b="1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fr-FR" sz="2000" b="1">
                <a:latin typeface="Trebuchet MS"/>
                <a:ea typeface="Trebuchet MS"/>
                <a:cs typeface="Trebuchet MS"/>
                <a:sym typeface="Trebuchet MS"/>
              </a:rPr>
              <a:t>traduction instantanée</a:t>
            </a:r>
            <a:r>
              <a:rPr lang="fr-FR" sz="1600">
                <a:latin typeface="Trebuchet MS"/>
                <a:ea typeface="Trebuchet MS"/>
                <a:cs typeface="Trebuchet MS"/>
                <a:sym typeface="Trebuchet MS"/>
              </a:rPr>
              <a:t> de toutes les langues référencées par </a:t>
            </a:r>
            <a:r>
              <a:rPr lang="fr-FR" sz="1600" i="1">
                <a:latin typeface="Trebuchet MS"/>
                <a:ea typeface="Trebuchet MS"/>
                <a:cs typeface="Trebuchet MS"/>
                <a:sym typeface="Trebuchet MS"/>
              </a:rPr>
              <a:t>Google traduction</a:t>
            </a:r>
          </a:p>
          <a:p>
            <a:pPr lvl="0">
              <a:spcBef>
                <a:spcPts val="0"/>
              </a:spcBef>
              <a:buNone/>
            </a:pP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rtl="0">
              <a:spcBef>
                <a:spcPts val="0"/>
              </a:spcBef>
              <a:buSzPct val="100000"/>
              <a:buFont typeface="Trebuchet MS"/>
              <a:buChar char="●"/>
            </a:pPr>
            <a:r>
              <a:rPr lang="fr-FR" sz="1600">
                <a:latin typeface="Trebuchet MS"/>
                <a:ea typeface="Trebuchet MS"/>
                <a:cs typeface="Trebuchet MS"/>
                <a:sym typeface="Trebuchet MS"/>
              </a:rPr>
              <a:t>Émet</a:t>
            </a:r>
            <a:r>
              <a:rPr lang="fr-FR" sz="1600" b="1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fr-FR" sz="2000" b="1">
                <a:latin typeface="Trebuchet MS"/>
                <a:ea typeface="Trebuchet MS"/>
                <a:cs typeface="Trebuchet MS"/>
                <a:sym typeface="Trebuchet MS"/>
              </a:rPr>
              <a:t>vocalement </a:t>
            </a:r>
            <a:r>
              <a:rPr lang="fr-FR" sz="1600">
                <a:latin typeface="Trebuchet MS"/>
                <a:ea typeface="Trebuchet MS"/>
                <a:cs typeface="Trebuchet MS"/>
                <a:sym typeface="Trebuchet MS"/>
              </a:rPr>
              <a:t>la traduction, et renvoie un message écrit.</a:t>
            </a:r>
          </a:p>
          <a:p>
            <a:pPr lvl="0" rtl="0">
              <a:spcBef>
                <a:spcPts val="0"/>
              </a:spcBef>
              <a:buNone/>
            </a:pP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>
              <a:spcBef>
                <a:spcPts val="0"/>
              </a:spcBef>
              <a:buSzPct val="100000"/>
              <a:buFont typeface="Trebuchet MS"/>
              <a:buChar char="●"/>
            </a:pPr>
            <a:r>
              <a:rPr lang="fr-FR" sz="1600">
                <a:latin typeface="Trebuchet MS"/>
                <a:ea typeface="Trebuchet MS"/>
                <a:cs typeface="Trebuchet MS"/>
                <a:sym typeface="Trebuchet MS"/>
              </a:rPr>
              <a:t>Avec un </a:t>
            </a:r>
            <a:r>
              <a:rPr lang="fr-FR" sz="2000" b="1">
                <a:latin typeface="Trebuchet MS"/>
                <a:ea typeface="Trebuchet MS"/>
                <a:cs typeface="Trebuchet MS"/>
                <a:sym typeface="Trebuchet MS"/>
              </a:rPr>
              <a:t>guide de conversation</a:t>
            </a:r>
            <a:r>
              <a:rPr lang="fr-FR" sz="1600">
                <a:latin typeface="Trebuchet MS"/>
                <a:ea typeface="Trebuchet MS"/>
                <a:cs typeface="Trebuchet MS"/>
                <a:sym typeface="Trebuchet MS"/>
              </a:rPr>
              <a:t> et lexique de base pour les phrases standards.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fr-FR" sz="36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services proposés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46029" y="1786758"/>
            <a:ext cx="8790222" cy="7985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fr-FR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Pour les personnes suivant un traitement médical en France et ne parlant pas </a:t>
            </a:r>
            <a:r>
              <a:rPr lang="fr-FR" sz="2400"/>
              <a:t>f</a:t>
            </a:r>
            <a:r>
              <a:rPr lang="fr-FR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rançais 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7" name="Shape 157" descr="Résultat de recherche d'images pour &quot;bulle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1677" y="2808512"/>
            <a:ext cx="736500" cy="6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 descr="Résultat de recherche d'images pour &quot;maison icone&quot;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48571" y="5128120"/>
            <a:ext cx="602700" cy="57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 descr="Résultat de recherche d'images pour &quot;papier icone&quot;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48573" y="3473679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918485" y="5293796"/>
            <a:ext cx="3519300" cy="45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fr-FR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Recherche de </a:t>
            </a:r>
            <a:r>
              <a:rPr lang="fr-FR" sz="1800" b="1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logements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918479" y="3820438"/>
            <a:ext cx="3696000" cy="46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endParaRPr lang="fr-FR" sz="1800" b="0" i="0" u="none" strike="noStrike" cap="none" dirty="0" smtClean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fr-FR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Assistance </a:t>
            </a:r>
            <a:r>
              <a:rPr lang="fr-FR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administrative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918480" y="4561919"/>
            <a:ext cx="8790300" cy="45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fr-FR" sz="1800" b="1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Suivi </a:t>
            </a:r>
            <a:r>
              <a:rPr lang="fr-FR" sz="1800" b="1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et gestionnaire</a:t>
            </a:r>
            <a:r>
              <a:rPr lang="fr-F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des soins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918487" y="2903458"/>
            <a:ext cx="4956600" cy="77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fr-FR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d’</a:t>
            </a:r>
            <a:r>
              <a:rPr lang="fr-FR" sz="1800" b="1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interprètes</a:t>
            </a:r>
            <a:r>
              <a:rPr lang="fr-FR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: Français, Anglais, Arabe </a:t>
            </a:r>
            <a:r>
              <a:rPr lang="fr-FR" sz="180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Russe, puis </a:t>
            </a:r>
            <a:r>
              <a:rPr lang="fr-FR" sz="180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Chinois</a:t>
            </a:r>
          </a:p>
          <a:p>
            <a:pPr marL="342900" lvl="0" indent="-342900">
              <a:buClr>
                <a:schemeClr val="accent1"/>
              </a:buClr>
              <a:buSzPct val="79999"/>
            </a:pPr>
            <a:endParaRPr lang="fr-FR" sz="1800" dirty="0" smtClean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lvl="0" indent="-342900"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fr-FR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Médecins </a:t>
            </a:r>
            <a:endParaRPr lang="fr-FR"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928535" y="6025680"/>
            <a:ext cx="3675900" cy="45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fr-FR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Autres services : transports,</a:t>
            </a:r>
            <a:r>
              <a:rPr lang="fr-F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conforts</a:t>
            </a:r>
            <a:r>
              <a:rPr lang="fr-FR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…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5" name="Shape 165" descr="Résultat de recherche d'images pour &quot;pansement icone&quot;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48572" y="4289349"/>
            <a:ext cx="602700" cy="6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 descr="Résultat de recherche d'images pour &quot;taxi icone&quot;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99923" y="5805320"/>
            <a:ext cx="900000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89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fr-FR" sz="36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</a:t>
            </a:r>
            <a:r>
              <a:rPr lang="fr-FR" b="1"/>
              <a:t>es</a:t>
            </a:r>
            <a:r>
              <a:rPr lang="fr-FR" sz="36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concurren</a:t>
            </a:r>
            <a:r>
              <a:rPr lang="fr-FR" b="1"/>
              <a:t>ts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286383" y="1588148"/>
            <a:ext cx="7500000" cy="467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7272"/>
              <a:buFont typeface="Noto Sans Symbols"/>
              <a:buChar char="▶"/>
            </a:pPr>
            <a:r>
              <a:rPr lang="fr-FR" sz="2200" b="1" i="0" u="none" strike="noStrike" cap="none" dirty="0" err="1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Fame</a:t>
            </a:r>
            <a:r>
              <a:rPr lang="fr-FR" sz="2200" b="0" i="0" u="none" strike="noStrike" cap="none" dirty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:</a:t>
            </a:r>
            <a:r>
              <a:rPr lang="fr-FR" sz="185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Divers services : Télémédecine, « </a:t>
            </a:r>
            <a:r>
              <a:rPr lang="fr-FR" sz="185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Flying</a:t>
            </a:r>
            <a:r>
              <a:rPr lang="fr-FR" sz="185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fr-FR" sz="185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Doctors</a:t>
            </a:r>
            <a:r>
              <a:rPr lang="fr-FR" sz="185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  », avions ambulances, pack standard.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5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50" dirty="0"/>
          </a:p>
          <a:p>
            <a:pPr lvl="0" indent="-15875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4090"/>
              <a:buFont typeface="Noto Sans Symbols"/>
              <a:buChar char="▶"/>
            </a:pPr>
            <a:r>
              <a:rPr lang="fr-FR" sz="2200" b="1" dirty="0" err="1">
                <a:solidFill>
                  <a:schemeClr val="accent2"/>
                </a:solidFill>
              </a:rPr>
              <a:t>Evadeo</a:t>
            </a:r>
            <a:r>
              <a:rPr lang="fr-FR" sz="2200" b="1" dirty="0">
                <a:solidFill>
                  <a:schemeClr val="accent2"/>
                </a:solidFill>
              </a:rPr>
              <a:t> Pro :</a:t>
            </a:r>
            <a:r>
              <a:rPr lang="fr-FR" sz="2035" b="1" dirty="0"/>
              <a:t> </a:t>
            </a:r>
            <a:r>
              <a:rPr lang="fr-FR" dirty="0"/>
              <a:t>service haut de gamme, possède des hébergements</a:t>
            </a:r>
          </a:p>
          <a:p>
            <a:pPr marL="18288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lvl="0" indent="7619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67272"/>
              <a:buFont typeface="Noto Sans Symbols"/>
              <a:buChar char="▶"/>
            </a:pPr>
            <a:r>
              <a:rPr lang="fr-FR" sz="2200" b="1" dirty="0" err="1">
                <a:solidFill>
                  <a:schemeClr val="accent2"/>
                </a:solidFill>
              </a:rPr>
              <a:t>Laetman</a:t>
            </a:r>
            <a:r>
              <a:rPr lang="fr-FR" sz="2200" b="1" dirty="0">
                <a:solidFill>
                  <a:schemeClr val="accent2"/>
                </a:solidFill>
              </a:rPr>
              <a:t> Care</a:t>
            </a:r>
            <a:r>
              <a:rPr lang="fr-FR" sz="1850" b="1" dirty="0"/>
              <a:t> :  </a:t>
            </a:r>
            <a:r>
              <a:rPr lang="fr-FR" sz="1850" dirty="0"/>
              <a:t>moins de visibilité en ligne. Agence </a:t>
            </a:r>
            <a:r>
              <a:rPr lang="fr-FR" sz="1850" dirty="0" err="1"/>
              <a:t>tousime</a:t>
            </a:r>
            <a:r>
              <a:rPr lang="fr-FR" sz="1850" dirty="0"/>
              <a:t> médical en France</a:t>
            </a:r>
          </a:p>
          <a:p>
            <a:pPr marL="0" marR="0" lvl="0" indent="-9398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894"/>
              <a:buFont typeface="Noto Sans Symbols"/>
              <a:buNone/>
            </a:pPr>
            <a:endParaRPr sz="185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indent="-15875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4090"/>
              <a:buFont typeface="Noto Sans Symbols"/>
              <a:buChar char="▶"/>
            </a:pPr>
            <a:r>
              <a:rPr lang="fr-FR" sz="2200" b="1" dirty="0" err="1">
                <a:solidFill>
                  <a:schemeClr val="accent2"/>
                </a:solidFill>
              </a:rPr>
              <a:t>Doctolib</a:t>
            </a:r>
            <a:r>
              <a:rPr lang="fr-FR" sz="2200" b="1" dirty="0">
                <a:solidFill>
                  <a:schemeClr val="accent2"/>
                </a:solidFill>
              </a:rPr>
              <a:t>:</a:t>
            </a:r>
            <a:r>
              <a:rPr lang="fr-FR" sz="1850" dirty="0"/>
              <a:t> Consultation digitale de docteur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894"/>
              <a:buFont typeface="Noto Sans Symbols"/>
              <a:buNone/>
            </a:pPr>
            <a:endParaRPr sz="185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894"/>
              <a:buFont typeface="Noto Sans Symbols"/>
              <a:buNone/>
            </a:pPr>
            <a:endParaRPr sz="185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352"/>
              <a:buFont typeface="Noto Sans Symbols"/>
              <a:buNone/>
            </a:pPr>
            <a:endParaRPr sz="1665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3" name="Shape 173" descr="FAM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5522" y="1389551"/>
            <a:ext cx="2051400" cy="8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 descr="Tourisme Medical en Fra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0471" y="2745013"/>
            <a:ext cx="1081500" cy="81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 descr="logo doctolib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86424" y="4103236"/>
            <a:ext cx="1789599" cy="534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fr-FR" sz="36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Exigences des clients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77333" y="1930404"/>
            <a:ext cx="8596800" cy="3982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1818"/>
              <a:buFont typeface="Noto Sans Symbols"/>
              <a:buChar char="▶"/>
            </a:pPr>
            <a:r>
              <a:rPr lang="fr-FR" sz="2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Partenaires</a:t>
            </a:r>
            <a:r>
              <a:rPr lang="fr-FR" sz="2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fr-FR" sz="2800" b="1" i="0" u="none" strike="noStrike" cap="none">
                <a:solidFill>
                  <a:srgbClr val="3F3F3F"/>
                </a:solidFill>
              </a:rPr>
              <a:t>établissements de santé de qualité</a:t>
            </a:r>
            <a:r>
              <a:rPr lang="fr-FR" sz="2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fr-FR" sz="2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correspondant à leurs problèmes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1818"/>
              <a:buFont typeface="Noto Sans Symbols"/>
              <a:buChar char="▶"/>
            </a:pPr>
            <a:r>
              <a:rPr lang="fr-FR" sz="2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Démarches</a:t>
            </a:r>
            <a:r>
              <a:rPr lang="fr-FR" sz="2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fr-FR" sz="2800" b="1" i="0" u="none" strike="noStrike" cap="none">
                <a:solidFill>
                  <a:srgbClr val="3F3F3F"/>
                </a:solidFill>
              </a:rPr>
              <a:t>faciles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fr-FR" sz="2800" b="1" i="0" u="none" strike="noStrike" cap="none">
                <a:solidFill>
                  <a:srgbClr val="3F3F3F"/>
                </a:solidFill>
              </a:rPr>
              <a:t>Interprète rapidement</a:t>
            </a:r>
            <a:r>
              <a:rPr lang="fr-FR" sz="2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fr-FR" sz="2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et toujours disponible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fr-FR" sz="2800" b="1" i="0" u="none" strike="noStrike" cap="none">
                <a:solidFill>
                  <a:srgbClr val="3F3F3F"/>
                </a:solidFill>
              </a:rPr>
              <a:t>Traduction rapide</a:t>
            </a:r>
            <a:r>
              <a:rPr lang="fr-FR" sz="2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fr-FR" sz="2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 faire comprendre partout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fr-FR" sz="2800" b="1" i="0" u="none" strike="noStrike" cap="none">
                <a:solidFill>
                  <a:srgbClr val="3F3F3F"/>
                </a:solidFill>
              </a:rPr>
              <a:t>Sécurité,</a:t>
            </a:r>
            <a:r>
              <a:rPr lang="fr-FR" sz="2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fr-FR" sz="2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pas de risques de problèmes avec les soins ou autre</a:t>
            </a:r>
          </a:p>
        </p:txBody>
      </p:sp>
      <p:pic>
        <p:nvPicPr>
          <p:cNvPr id="183" name="Shape 183" descr="Résultat de recherche d'images pour &quot;black like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7375" y="3198574"/>
            <a:ext cx="692400" cy="61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710233" y="60557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fr-FR" sz="36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</a:t>
            </a:r>
            <a:r>
              <a:rPr lang="fr-FR" sz="3600" i="0" u="none" strike="noStrike" cap="none">
                <a:solidFill>
                  <a:schemeClr val="accent1"/>
                </a:solidFill>
              </a:rPr>
              <a:t>rocessus (ancien)</a:t>
            </a:r>
            <a:r>
              <a:rPr lang="fr-FR" sz="36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: </a:t>
            </a:r>
            <a:r>
              <a:rPr lang="fr-FR" sz="3200" b="1">
                <a:solidFill>
                  <a:schemeClr val="accent2"/>
                </a:solidFill>
              </a:rPr>
              <a:t>P</a:t>
            </a:r>
            <a:r>
              <a:rPr lang="fr-FR" sz="3200" i="0" u="none" strike="noStrike" cap="none">
                <a:solidFill>
                  <a:schemeClr val="accent2"/>
                </a:solidFill>
              </a:rPr>
              <a:t>rise de rendez-vous médecin</a:t>
            </a:r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5675" y="1794900"/>
            <a:ext cx="7601100" cy="44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595108" y="609600"/>
            <a:ext cx="8596800" cy="94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fr-FR" sz="44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fr-FR" sz="4000" i="0" u="none" strike="noStrike" cap="none">
                <a:solidFill>
                  <a:schemeClr val="accent1"/>
                </a:solidFill>
              </a:rPr>
              <a:t>WOT</a:t>
            </a:r>
          </a:p>
        </p:txBody>
      </p:sp>
      <p:sp>
        <p:nvSpPr>
          <p:cNvPr id="195" name="Shape 195"/>
          <p:cNvSpPr/>
          <p:nvPr/>
        </p:nvSpPr>
        <p:spPr>
          <a:xfrm>
            <a:off x="951762" y="1677586"/>
            <a:ext cx="3922934" cy="2076996"/>
          </a:xfrm>
          <a:prstGeom prst="roundRect">
            <a:avLst>
              <a:gd name="adj" fmla="val 11411"/>
            </a:avLst>
          </a:prstGeom>
          <a:solidFill>
            <a:srgbClr val="93C47D"/>
          </a:solidFill>
          <a:ln w="76200" cap="flat" cmpd="sng">
            <a:solidFill>
              <a:srgbClr val="15C3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fr-F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Strengths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-F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Présence dans les pays concernés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-F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Connaissance du secteur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-F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 direct avec les clients et partenaires</a:t>
            </a:r>
          </a:p>
        </p:txBody>
      </p:sp>
      <p:sp>
        <p:nvSpPr>
          <p:cNvPr id="196" name="Shape 196"/>
          <p:cNvSpPr/>
          <p:nvPr/>
        </p:nvSpPr>
        <p:spPr>
          <a:xfrm>
            <a:off x="5567425" y="1677586"/>
            <a:ext cx="3706575" cy="2076996"/>
          </a:xfrm>
          <a:prstGeom prst="roundRect">
            <a:avLst>
              <a:gd name="adj" fmla="val 11411"/>
            </a:avLst>
          </a:prstGeom>
          <a:solidFill>
            <a:srgbClr val="EA9999"/>
          </a:solidFill>
          <a:ln w="762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fr-F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Weaknesses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-F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Réputation encore peu développée.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-F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Peu d’automatisation.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5567426" y="4147126"/>
            <a:ext cx="3706575" cy="2179781"/>
          </a:xfrm>
          <a:prstGeom prst="roundRect">
            <a:avLst>
              <a:gd name="adj" fmla="val 11411"/>
            </a:avLst>
          </a:prstGeom>
          <a:solidFill>
            <a:srgbClr val="EA9999"/>
          </a:solidFill>
          <a:ln w="762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fr-F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-F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Services de la concurrence</a:t>
            </a:r>
          </a:p>
        </p:txBody>
      </p:sp>
      <p:sp>
        <p:nvSpPr>
          <p:cNvPr id="198" name="Shape 198"/>
          <p:cNvSpPr/>
          <p:nvPr/>
        </p:nvSpPr>
        <p:spPr>
          <a:xfrm>
            <a:off x="951762" y="4165600"/>
            <a:ext cx="3922935" cy="2161309"/>
          </a:xfrm>
          <a:prstGeom prst="roundRect">
            <a:avLst>
              <a:gd name="adj" fmla="val 11411"/>
            </a:avLst>
          </a:prstGeom>
          <a:solidFill>
            <a:srgbClr val="93C47D"/>
          </a:solidFill>
          <a:ln w="76200" cap="flat" cmpd="sng">
            <a:solidFill>
              <a:srgbClr val="15C3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fr-F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Opportunities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-F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 croissant de clients potentiels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-F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Prise en charge des soins par les pays d’origine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677333" y="386567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fr-FR" sz="36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lang="fr-FR" sz="3200" i="0" u="none" strike="noStrike" cap="none">
                <a:solidFill>
                  <a:schemeClr val="accent1"/>
                </a:solidFill>
              </a:rPr>
              <a:t>esoins </a:t>
            </a:r>
            <a:r>
              <a:rPr lang="fr-FR" sz="3200" i="0" u="none" strike="noStrike" cap="none"/>
              <a:t>fonctionnels</a:t>
            </a:r>
            <a:r>
              <a:rPr lang="fr-FR" sz="3200" i="0" u="none" strike="noStrike" cap="none">
                <a:solidFill>
                  <a:schemeClr val="accent1"/>
                </a:solidFill>
              </a:rPr>
              <a:t> app</a:t>
            </a:r>
            <a:r>
              <a:rPr lang="fr-FR" sz="3200"/>
              <a:t>’</a:t>
            </a:r>
            <a:r>
              <a:rPr lang="fr-FR" sz="3200" i="0" u="none" strike="noStrike" cap="none">
                <a:solidFill>
                  <a:schemeClr val="accent1"/>
                </a:solidFill>
              </a:rPr>
              <a:t> mobile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3" y="1145608"/>
            <a:ext cx="8062951" cy="5627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fr-FR" sz="3600" b="1" i="0" u="none" strike="noStrike" cap="none">
                <a:solidFill>
                  <a:schemeClr val="accent1"/>
                </a:solidFill>
              </a:rPr>
              <a:t>B</a:t>
            </a:r>
            <a:r>
              <a:rPr lang="fr-FR" sz="32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esoins non fonctionnels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77333" y="2160590"/>
            <a:ext cx="2447491" cy="7921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3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Ergonomie</a:t>
            </a:r>
          </a:p>
        </p:txBody>
      </p:sp>
      <p:pic>
        <p:nvPicPr>
          <p:cNvPr id="211" name="Shape 211" descr="Résultat de recherche d'images pour &quot;souris icone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4825" y="1409700"/>
            <a:ext cx="1984116" cy="198411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2034352" y="3813719"/>
            <a:ext cx="3074589" cy="9455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3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Disponibilité</a:t>
            </a:r>
          </a:p>
        </p:txBody>
      </p:sp>
      <p:pic>
        <p:nvPicPr>
          <p:cNvPr id="213" name="Shape 213" descr="Résultat de recherche d'images pour &quot;ok&quot;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4991" y="3283244"/>
            <a:ext cx="1691831" cy="175017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4000875" y="5307576"/>
            <a:ext cx="3074589" cy="9455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3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Souplesse</a:t>
            </a:r>
          </a:p>
        </p:txBody>
      </p:sp>
      <p:pic>
        <p:nvPicPr>
          <p:cNvPr id="215" name="Shape 215" descr="Résultat de recherche d'images pour &quot;fleches&quot;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85457" y="4789696"/>
            <a:ext cx="2132884" cy="1809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77333" y="386567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fr-FR" b="1"/>
              <a:t>Nouveau processus : prise de rendez-vous Médecin</a:t>
            </a:r>
          </a:p>
        </p:txBody>
      </p:sp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 l="1990" r="-1990"/>
          <a:stretch/>
        </p:blipFill>
        <p:spPr>
          <a:xfrm>
            <a:off x="989950" y="1707467"/>
            <a:ext cx="8284170" cy="4845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Personnalisé</PresentationFormat>
  <Paragraphs>73</Paragraphs>
  <Slides>15</Slides>
  <Notes>15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Facette</vt:lpstr>
      <vt:lpstr>Tourisme médical en France </vt:lpstr>
      <vt:lpstr>Les services proposés</vt:lpstr>
      <vt:lpstr>Les concurrents</vt:lpstr>
      <vt:lpstr>Exigences des clients</vt:lpstr>
      <vt:lpstr>Processus (ancien) : Prise de rendez-vous médecin</vt:lpstr>
      <vt:lpstr>SWOT</vt:lpstr>
      <vt:lpstr>Besoins fonctionnels app’ mobile</vt:lpstr>
      <vt:lpstr>Besoins non fonctionnels</vt:lpstr>
      <vt:lpstr>Nouveau processus : prise de rendez-vous Médecin</vt:lpstr>
      <vt:lpstr>Nouveau processus : soumettre document</vt:lpstr>
      <vt:lpstr>Mock-ups : Accueil</vt:lpstr>
      <vt:lpstr>Localiser et se laisser conduire</vt:lpstr>
      <vt:lpstr>Gestionnaire de soins</vt:lpstr>
      <vt:lpstr>Consulter les dates de ses prochains RDV</vt:lpstr>
      <vt:lpstr>Traduction instantannée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Tourisme médical en France</dc:title>
  <dc:creator>Iman BEN HAMOUDA</dc:creator>
  <cp:lastModifiedBy>ben_hamo</cp:lastModifiedBy>
  <cp:revision>1</cp:revision>
  <dcterms:modified xsi:type="dcterms:W3CDTF">2018-01-15T13:54:40Z</dcterms:modified>
</cp:coreProperties>
</file>