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47871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00"/>
              </a:spcBef>
              <a:buNone/>
            </a:pPr>
            <a:endParaRPr sz="12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457200" lvl="0" indent="-304800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fr-FR" sz="12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Trouver un logement à proximité de l'hôpital</a:t>
            </a:r>
          </a:p>
          <a:p>
            <a:pPr marL="457200" lvl="0" indent="-304800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fr-FR" sz="12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Payer une partie de ses soins à l’avance (notamment les pays avec qui il n’existe pas de partenariat) </a:t>
            </a:r>
          </a:p>
          <a:p>
            <a:pPr marL="457200" lvl="0" indent="-304800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fr-FR" sz="12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Avoir accès facilement à son suivi</a:t>
            </a:r>
          </a:p>
          <a:p>
            <a:pPr marL="457200" lvl="0" indent="-304800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fr-FR" sz="12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Réserver un Uber en sortant de l’aéroport</a:t>
            </a:r>
          </a:p>
          <a:p>
            <a:pPr marL="457200" lvl="0" indent="-304800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fr-FR" sz="12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Accès sur smartphone</a:t>
            </a:r>
          </a:p>
          <a:p>
            <a:pPr marL="457200" lvl="0" indent="-304800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fr-FR" sz="12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Service de traduction du dossier médical</a:t>
            </a:r>
          </a:p>
          <a:p>
            <a:pPr marL="457200" lvl="0" indent="-304800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fr-FR" sz="12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Accompagnement pour les personnes qui viennent toutes seules   </a:t>
            </a:r>
          </a:p>
          <a:p>
            <a:pPr marL="457200" lvl="0" indent="-304800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fr-FR" sz="12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Récupérer offres AirBnb</a:t>
            </a:r>
          </a:p>
          <a:p>
            <a:pPr marL="457200" lvl="0" indent="-304800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fr-FR" sz="12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Module de traduction</a:t>
            </a:r>
          </a:p>
          <a:p>
            <a:pPr marL="457200" lvl="0" indent="-304800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fr-FR" sz="12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Géolocalisation des services autour du domicile  </a:t>
            </a:r>
          </a:p>
          <a:p>
            <a:pPr marL="457200" lvl="0" indent="-304800" rtl="0">
              <a:spcBef>
                <a:spcPts val="400"/>
              </a:spcBef>
              <a:buClr>
                <a:schemeClr val="dk1"/>
              </a:buClr>
              <a:buSzPct val="100000"/>
              <a:buFont typeface="Rambla"/>
              <a:buChar char="▶"/>
            </a:pPr>
            <a:r>
              <a:rPr lang="fr-FR" sz="12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Suivi médical après le retour </a:t>
            </a:r>
          </a:p>
          <a:p>
            <a:pPr lvl="0" rtl="0">
              <a:spcBef>
                <a:spcPts val="400"/>
              </a:spcBef>
              <a:buNone/>
            </a:pPr>
            <a:endParaRPr sz="12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4664146"/>
            <a:ext cx="9151200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12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8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Font typeface="Rambla"/>
              <a:buNone/>
              <a:defRPr sz="48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64008" lvl="0" indent="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700" b="0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ctr" rtl="0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ctr" rtl="0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ctr" rtl="0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ctr" rtl="0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ctr" rtl="0">
              <a:spcBef>
                <a:spcPts val="350"/>
              </a:spcBef>
              <a:buClr>
                <a:schemeClr val="accent3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ctr" rtl="0">
              <a:spcBef>
                <a:spcPts val="350"/>
              </a:spcBef>
              <a:buClr>
                <a:schemeClr val="accent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ctr" rtl="0">
              <a:spcBef>
                <a:spcPts val="350"/>
              </a:spcBef>
              <a:buClr>
                <a:schemeClr val="accent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ctr" rtl="0">
              <a:spcBef>
                <a:spcPts val="350"/>
              </a:spcBef>
              <a:buClr>
                <a:schemeClr val="accent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x="-3765" y="4953003"/>
            <a:ext cx="9147900" cy="1912089"/>
            <a:chOff x="-3765" y="4832896"/>
            <a:chExt cx="9147900" cy="2032191"/>
          </a:xfrm>
        </p:grpSpPr>
        <p:sp>
          <p:nvSpPr>
            <p:cNvPr id="20" name="Shape 20"/>
            <p:cNvSpPr/>
            <p:nvPr/>
          </p:nvSpPr>
          <p:spPr>
            <a:xfrm>
              <a:off x="1687513" y="4832896"/>
              <a:ext cx="7456500" cy="51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7128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35443" y="5135526"/>
              <a:ext cx="9108600" cy="83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0" y="4883887"/>
              <a:ext cx="9144000" cy="198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507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tx="0" ty="0" sx="50002" sy="50002" flip="none" algn="t"/>
            </a:blip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cxnSp>
          <p:nvCxnSpPr>
            <p:cNvPr id="23" name="Shape 23"/>
            <p:cNvCxnSpPr/>
            <p:nvPr/>
          </p:nvCxnSpPr>
          <p:spPr>
            <a:xfrm>
              <a:off x="-3765" y="4880373"/>
              <a:ext cx="9147900" cy="840000"/>
            </a:xfrm>
            <a:prstGeom prst="straightConnector1">
              <a:avLst/>
            </a:prstGeom>
            <a:noFill/>
            <a:ln w="12050" cap="flat" cmpd="sng">
              <a:solidFill>
                <a:srgbClr val="93C5D8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E7F0F4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00" b="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fr-FR" sz="1000" b="0">
              <a:solidFill>
                <a:srgbClr val="FFFFFF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ambla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379000" y="-440470"/>
            <a:ext cx="4386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4757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621792" marR="0" lvl="1" indent="-94741" algn="l" rtl="0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859536" marR="0" lvl="2" indent="-103886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143000" marR="0" lvl="3" indent="-10795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371600" marR="0" lvl="4" indent="-11430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600200" marR="0" lvl="5" indent="-1143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828800" marR="0" lvl="6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2057400" marR="0" lvl="7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2286000" marR="0" lvl="8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fr-FR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4936282" y="2182339"/>
            <a:ext cx="5592900" cy="177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ambla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823050" y="-91209"/>
            <a:ext cx="5592900" cy="632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4757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621792" marR="0" lvl="1" indent="-94741" algn="l" rtl="0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859536" marR="0" lvl="2" indent="-103886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143000" marR="0" lvl="3" indent="-10795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371600" marR="0" lvl="4" indent="-11430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600200" marR="0" lvl="5" indent="-1143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828800" marR="0" lvl="6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2057400" marR="0" lvl="7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2286000" marR="0" lvl="8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fr-FR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4757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621792" marR="0" lvl="1" indent="-94741" algn="l" rtl="0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859536" marR="0" lvl="2" indent="-103886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143000" marR="0" lvl="3" indent="-10795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371600" marR="0" lvl="4" indent="-11430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600200" marR="0" lvl="5" indent="-1143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828800" marR="0" lvl="6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2057400" marR="0" lvl="7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2286000" marR="0" lvl="8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fr-FR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ambla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75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lt2"/>
              </a:buClr>
              <a:buFont typeface="Rambla"/>
              <a:buNone/>
              <a:defRPr sz="48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922712" y="2931711"/>
            <a:ext cx="4572000" cy="145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3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621792" marR="0" lvl="1" indent="-240791" algn="l" rtl="0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859536" marR="0" lvl="2" indent="-237236" algn="l" rtl="0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143000" marR="0" lvl="3" indent="-228600" algn="l" rtl="0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371600" marR="0" lvl="4" indent="-228600" algn="l" rtl="0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600200" marR="0" lvl="5" indent="-1143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828800" marR="0" lvl="6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2057400" marR="0" lvl="7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2286000" marR="0" lvl="8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00" b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fr-FR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3636680" y="3005472"/>
            <a:ext cx="18300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38" scaled="0"/>
          </a:gradFill>
          <a:ln w="9525" cap="rnd" cmpd="sng">
            <a:solidFill>
              <a:srgbClr val="20768B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25400" dir="5400000">
              <a:srgbClr val="000000">
                <a:alpha val="4588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3450264" y="3005472"/>
            <a:ext cx="18300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38" scaled="0"/>
          </a:gradFill>
          <a:ln w="9525" cap="rnd" cmpd="sng">
            <a:solidFill>
              <a:srgbClr val="20768B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25400" dir="5400000">
              <a:srgbClr val="000000">
                <a:alpha val="4588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4325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sz="2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621792" marR="0" lvl="1" indent="-88391" algn="l" rtl="0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859536" marR="0" lvl="2" indent="-110236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143000" marR="0" lvl="3" indent="-11430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371600" marR="0" lvl="4" indent="-11430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600200" marR="0" lvl="5" indent="-1143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828800" marR="0" lvl="6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2057400" marR="0" lvl="7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2286000" marR="0" lvl="8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8200" y="1481328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4325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sz="2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621792" marR="0" lvl="1" indent="-88391" algn="l" rtl="0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859536" marR="0" lvl="2" indent="-110236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143000" marR="0" lvl="3" indent="-11430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371600" marR="0" lvl="4" indent="-11430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600200" marR="0" lvl="5" indent="-1143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828800" marR="0" lvl="6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2057400" marR="0" lvl="7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2286000" marR="0" lvl="8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00" b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fr-FR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Rambla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bg>
      <p:bgPr>
        <a:blipFill rotWithShape="1">
          <a:blip r:embed="rId2">
            <a:alphaModFix/>
          </a:blip>
          <a:tile tx="0" ty="0" sx="50002" sy="50002" flip="none" algn="tl"/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ambla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5410200"/>
            <a:ext cx="4040100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621792" marR="0" lvl="1" indent="-240791" algn="l" rtl="0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859536" marR="0" lvl="2" indent="-237236" algn="l" rtl="0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143000" marR="0" lvl="3" indent="-228600" algn="l" rtl="0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371600" marR="0" lvl="4" indent="-228600" algn="l" rtl="0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600200" marR="0" lvl="5" indent="-1143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828800" marR="0" lvl="6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2057400" marR="0" lvl="7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2286000" marR="0" lvl="8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645026" y="5410200"/>
            <a:ext cx="4041899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621792" marR="0" lvl="1" indent="-240791" algn="l" rtl="0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859536" marR="0" lvl="2" indent="-237236" algn="l" rtl="0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143000" marR="0" lvl="3" indent="-228600" algn="l" rtl="0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371600" marR="0" lvl="4" indent="-228600" algn="l" rtl="0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600200" marR="0" lvl="5" indent="-1143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828800" marR="0" lvl="6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2057400" marR="0" lvl="7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2286000" marR="0" lvl="8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457200" y="1444294"/>
            <a:ext cx="4040100" cy="394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6052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621792" marR="0" lvl="1" indent="-113791" algn="l" rtl="0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859536" marR="0" lvl="2" indent="-122936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143000" marR="0" lvl="3" indent="-12700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371600" marR="0" lvl="4" indent="-12700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600200" marR="0" lvl="5" indent="-1143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828800" marR="0" lvl="6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2057400" marR="0" lvl="7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2286000" marR="0" lvl="8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45025" y="1444294"/>
            <a:ext cx="4041900" cy="394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6052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621792" marR="0" lvl="1" indent="-113791" algn="l" rtl="0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859536" marR="0" lvl="2" indent="-122936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143000" marR="0" lvl="3" indent="-12700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371600" marR="0" lvl="4" indent="-12700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600200" marR="0" lvl="5" indent="-1143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828800" marR="0" lvl="6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2057400" marR="0" lvl="7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2286000" marR="0" lvl="8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fr-FR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00" b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fr-FR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Rambla"/>
              <a:buNone/>
              <a:defRPr sz="4100" b="1" i="0" u="none" strike="noStrike" cap="non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fr-FR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bg>
      <p:bgPr>
        <a:blipFill rotWithShape="1">
          <a:blip r:embed="rId2">
            <a:alphaModFix/>
          </a:blip>
          <a:tile tx="0" ty="0" sx="50002" sy="50002" flip="none" algn="tl"/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914400" y="4876800"/>
            <a:ext cx="74817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Rambla"/>
              <a:buNone/>
              <a:defRPr sz="2500" b="0" i="0" u="none" strike="noStrike" cap="non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419600" y="5355101"/>
            <a:ext cx="39747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621792" marR="0" lvl="1" indent="-240791" algn="l" rtl="0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859536" marR="0" lvl="2" indent="-237236" algn="l" rtl="0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143000" marR="0" lvl="3" indent="-228600" algn="l" rtl="0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371600" marR="0" lvl="4" indent="-228600" algn="l" rtl="0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600200" marR="0" lvl="5" indent="-1143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828800" marR="0" lvl="6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2057400" marR="0" lvl="7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2286000" marR="0" lvl="8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914400" y="274319"/>
            <a:ext cx="74799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2598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sz="32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621792" marR="0" lvl="1" indent="-62991" algn="l" rtl="0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859536" marR="0" lvl="2" indent="-84836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143000" marR="0" lvl="3" indent="-10160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371600" marR="0" lvl="4" indent="-10160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600200" marR="0" lvl="5" indent="-1143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828800" marR="0" lvl="6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2057400" marR="0" lvl="7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2286000" marR="0" lvl="8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fr-FR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141232" y="5443401"/>
            <a:ext cx="7162800" cy="64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18288" lvl="0" indent="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621792" marR="0" lvl="1" indent="-164591" algn="l" rtl="0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sz="12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859536" marR="0" lvl="2" indent="-173736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0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143000" marR="0" lvl="3" indent="-17145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9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371600" marR="0" lvl="4" indent="-17145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9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600200" marR="0" lvl="5" indent="-1143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828800" marR="0" lvl="6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2057400" marR="0" lvl="7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2286000" marR="0" lvl="8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228600" y="189968"/>
            <a:ext cx="8686800" cy="4389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621792" marR="0" lvl="1" indent="-94741" algn="l" rtl="0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sz="23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859536" marR="0" lvl="2" indent="-103886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143000" marR="0" lvl="3" indent="-10795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9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371600" marR="0" lvl="4" indent="-11430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600200" marR="0" lvl="5" indent="-1143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828800" marR="0" lvl="6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2057400" marR="0" lvl="7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2286000" marR="0" lvl="8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00" b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fr-FR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28600" y="4865121"/>
            <a:ext cx="8075400" cy="5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Rambla"/>
              <a:buNone/>
              <a:defRPr sz="3000" b="0" i="0" u="none" strike="noStrike" cap="non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99272" y="5944935"/>
            <a:ext cx="4940700" cy="921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85716" y="5939010"/>
            <a:ext cx="3690600" cy="93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-6041" y="5791253"/>
            <a:ext cx="3402300" cy="1080900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2" sy="50002" flip="none" algn="t"/>
          </a:blip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83" name="Shape 83"/>
          <p:cNvCxnSpPr/>
          <p:nvPr/>
        </p:nvCxnSpPr>
        <p:spPr>
          <a:xfrm>
            <a:off x="-9236" y="5787737"/>
            <a:ext cx="3405600" cy="1084500"/>
          </a:xfrm>
          <a:prstGeom prst="straightConnector1">
            <a:avLst/>
          </a:prstGeom>
          <a:noFill/>
          <a:ln w="12050" cap="flat" cmpd="sng">
            <a:solidFill>
              <a:srgbClr val="93C5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4" name="Shape 84"/>
          <p:cNvSpPr/>
          <p:nvPr/>
        </p:nvSpPr>
        <p:spPr>
          <a:xfrm>
            <a:off x="8664111" y="4988439"/>
            <a:ext cx="18300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38" scaled="0"/>
          </a:gradFill>
          <a:ln w="9525" cap="rnd" cmpd="sng">
            <a:solidFill>
              <a:srgbClr val="20768B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25400" dir="5400000">
              <a:srgbClr val="000000">
                <a:alpha val="4588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8477696" y="4988439"/>
            <a:ext cx="18300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38" scaled="0"/>
          </a:gradFill>
          <a:ln w="9525" cap="rnd" cmpd="sng">
            <a:solidFill>
              <a:srgbClr val="20768B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25400" dir="5400000">
              <a:srgbClr val="000000">
                <a:alpha val="4588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499272" y="5944935"/>
            <a:ext cx="4940700" cy="921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485716" y="5939010"/>
            <a:ext cx="3690600" cy="93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-6041" y="5791253"/>
            <a:ext cx="3402300" cy="1080900"/>
          </a:xfrm>
          <a:prstGeom prst="rtTriangle">
            <a:avLst/>
          </a:prstGeom>
          <a:blipFill rotWithShape="1">
            <a:blip r:embed="rId13">
              <a:alphaModFix amt="50000"/>
            </a:blip>
            <a:tile tx="0" ty="0" sx="50002" sy="50002" flip="none" algn="t"/>
          </a:blip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9" name="Shape 9"/>
          <p:cNvCxnSpPr/>
          <p:nvPr/>
        </p:nvCxnSpPr>
        <p:spPr>
          <a:xfrm>
            <a:off x="-9236" y="5787737"/>
            <a:ext cx="3405600" cy="1084500"/>
          </a:xfrm>
          <a:prstGeom prst="straightConnector1">
            <a:avLst/>
          </a:prstGeom>
          <a:noFill/>
          <a:ln w="12050" cap="flat" cmpd="sng">
            <a:solidFill>
              <a:srgbClr val="93C5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ambla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4757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621792" marR="0" lvl="1" indent="-94741" algn="l" rtl="0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859536" marR="0" lvl="2" indent="-103886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143000" marR="0" lvl="3" indent="-10795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371600" marR="0" lvl="4" indent="-114300" algn="l" rtl="0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600200" marR="0" lvl="5" indent="-1143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828800" marR="0" lvl="6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2057400" marR="0" lvl="7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2286000" marR="0" lvl="8" indent="-127000" algn="l" rtl="0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00" b="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fr-FR" sz="1000" b="0" u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82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fr-FR" sz="48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Tourisme médical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64008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67271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3600">
                <a:solidFill>
                  <a:srgbClr val="1488A5"/>
                </a:solidFill>
              </a:rPr>
              <a:t>Cas d’utilisation : demander un service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2" y="2145425"/>
            <a:ext cx="8864475" cy="29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00" y="2520825"/>
            <a:ext cx="1137850" cy="18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409900" y="176175"/>
            <a:ext cx="8277000" cy="101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4100" b="1">
                <a:solidFill>
                  <a:srgbClr val="434343"/>
                </a:solidFill>
                <a:latin typeface="Rambla"/>
                <a:ea typeface="Rambla"/>
                <a:cs typeface="Rambla"/>
                <a:sym typeface="Rambla"/>
              </a:rPr>
              <a:t>5. Description de la solution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672724"/>
            <a:ext cx="8399100" cy="111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600">
                <a:solidFill>
                  <a:srgbClr val="1488A5"/>
                </a:solidFill>
              </a:rPr>
              <a:t>Processus : prendre rdv avec un spécialiste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09900" y="176175"/>
            <a:ext cx="7453200" cy="101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4100" b="1">
                <a:solidFill>
                  <a:srgbClr val="434343"/>
                </a:solidFill>
                <a:latin typeface="Rambla"/>
                <a:ea typeface="Rambla"/>
                <a:cs typeface="Rambla"/>
                <a:sym typeface="Rambla"/>
              </a:rPr>
              <a:t>5. Description de la solution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1922"/>
            <a:ext cx="9144000" cy="4620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49774"/>
            <a:ext cx="8399100" cy="823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600">
                <a:solidFill>
                  <a:srgbClr val="1488A5"/>
                </a:solidFill>
              </a:rPr>
              <a:t>Mockups de l’application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025" y="926575"/>
            <a:ext cx="2979575" cy="53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600" y="926575"/>
            <a:ext cx="2979575" cy="535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3600">
                <a:solidFill>
                  <a:srgbClr val="1488A5"/>
                </a:solidFill>
              </a:rPr>
              <a:t>Réserver un rendez-vous chez le docteur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036650"/>
            <a:ext cx="3097774" cy="538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425" y="1036649"/>
            <a:ext cx="3097775" cy="53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687350"/>
            <a:ext cx="8229600" cy="481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1488A5"/>
              </a:buClr>
              <a:buSzPct val="100000"/>
            </a:pPr>
            <a:r>
              <a:rPr lang="fr-FR" sz="2400" b="1">
                <a:solidFill>
                  <a:srgbClr val="000000"/>
                </a:solidFill>
              </a:rPr>
              <a:t>Des ressources limitées</a:t>
            </a:r>
          </a:p>
          <a:p>
            <a:pPr marL="13716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-FR" sz="1800" i="1">
                <a:solidFill>
                  <a:srgbClr val="000000"/>
                </a:solidFill>
              </a:rPr>
              <a:t>La bande passante</a:t>
            </a:r>
          </a:p>
          <a:p>
            <a:pPr marL="13716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-FR" sz="1800" i="1">
                <a:solidFill>
                  <a:srgbClr val="000000"/>
                </a:solidFill>
              </a:rPr>
              <a:t>Le processeur, la mémoire et la batterie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800" i="1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1488A5"/>
              </a:buClr>
              <a:buSzPct val="100000"/>
            </a:pPr>
            <a:r>
              <a:rPr lang="fr-FR" sz="2400" b="1"/>
              <a:t>Une fragmentation importante</a:t>
            </a:r>
          </a:p>
          <a:p>
            <a:pPr marL="13716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-FR" sz="1800">
                <a:solidFill>
                  <a:srgbClr val="000000"/>
                </a:solidFill>
              </a:rPr>
              <a:t>fragmentation des systèmes d'exploitation </a:t>
            </a:r>
          </a:p>
          <a:p>
            <a:pPr marL="13716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-FR" sz="1800">
                <a:solidFill>
                  <a:srgbClr val="000000"/>
                </a:solidFill>
              </a:rPr>
              <a:t>fragmentation matérielle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fr-FR" sz="2400" b="1"/>
              <a:t>Une ergonomie spécifique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fr-FR" sz="2400" b="1"/>
              <a:t>L’hétérogénéité des environnements de développement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800" i="1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800" i="1">
              <a:solidFill>
                <a:srgbClr val="000000"/>
              </a:solidFill>
            </a:endParaRPr>
          </a:p>
          <a:p>
            <a:pPr marL="0" lvl="0" indent="0" rtl="0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808050"/>
            <a:ext cx="8229600" cy="10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>
                <a:solidFill>
                  <a:srgbClr val="434343"/>
                </a:solidFill>
              </a:rPr>
              <a:t>5.Contraintes d’une application mobile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24078" marR="0" lvl="0" indent="-52247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Rambla"/>
              <a:buAutoNum type="arabicPeriod"/>
            </a:pPr>
            <a:r>
              <a:rPr lang="fr-FR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 tourisme médical : définition</a:t>
            </a:r>
          </a:p>
          <a:p>
            <a:pPr marL="624078" marR="0" lvl="0" indent="-52247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Rambla"/>
              <a:buAutoNum type="arabicPeriod"/>
            </a:pPr>
            <a:r>
              <a:rPr lang="fr-FR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Un marché en essor</a:t>
            </a:r>
          </a:p>
          <a:p>
            <a:pPr marL="624078" marR="0" lvl="0" indent="-52247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Rambla"/>
              <a:buAutoNum type="arabicPeriod"/>
            </a:pPr>
            <a:r>
              <a:rPr lang="fr-FR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Concurrence</a:t>
            </a:r>
          </a:p>
          <a:p>
            <a:pPr marL="624078" marR="0" lvl="0" indent="-52247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Rambla"/>
              <a:buAutoNum type="arabicPeriod"/>
            </a:pPr>
            <a:r>
              <a:rPr lang="fr-FR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Besoins du consommateur</a:t>
            </a:r>
          </a:p>
          <a:p>
            <a:pPr marL="624078" marR="0" lvl="0" indent="-52247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Rambla"/>
              <a:buAutoNum type="arabicPeriod"/>
            </a:pPr>
            <a:r>
              <a:rPr lang="fr-FR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Description de la solution</a:t>
            </a:r>
          </a:p>
          <a:p>
            <a:pPr marL="624078" marR="0" lvl="0" indent="-52247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Rambla"/>
              <a:buAutoNum type="arabicPeriod"/>
            </a:pPr>
            <a:r>
              <a:rPr lang="fr-FR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Notre valeur ajoutée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fr-FR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Sommaire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481325"/>
            <a:ext cx="5317200" cy="491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fr-FR"/>
              <a:t>Se faire traiter à l’étranger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fr-FR"/>
              <a:t>Bénéficier de traitements inexistants ou interdits dans son propre pays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fr-FR"/>
              <a:t>Bénéficier d’une expérience à l’étranger particulière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fr-FR" sz="369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1. Le tourisme médical : définiton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499" y="1928050"/>
            <a:ext cx="2882374" cy="288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5001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fr-FR"/>
              <a:t>16 millions en 2012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fr-FR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+2</a:t>
            </a:r>
            <a:r>
              <a:rPr lang="fr-FR"/>
              <a:t>0</a:t>
            </a:r>
            <a:r>
              <a:rPr lang="fr-FR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% </a:t>
            </a:r>
            <a:r>
              <a:rPr lang="fr-FR"/>
              <a:t>par an</a:t>
            </a:r>
          </a:p>
          <a:p>
            <a:pPr marL="218186" marR="0" lvl="0" indent="-1165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endParaRPr sz="27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fr-FR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Vieillissement de la population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fr-FR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Classe moyenne croissante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fr-FR"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Utilisation d’internet croissante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fr-FR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2. Un marché en 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/>
              <a:t>3. Besoins du patient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875" y="1421849"/>
            <a:ext cx="1624975" cy="16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883450" y="1543902"/>
            <a:ext cx="2220000" cy="14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3000">
                <a:latin typeface="Rambla"/>
                <a:ea typeface="Rambla"/>
                <a:cs typeface="Rambla"/>
                <a:sym typeface="Rambla"/>
              </a:rPr>
              <a:t>Médecin traitant spécialisé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174" y="3656699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022700" y="3515775"/>
            <a:ext cx="1426800" cy="14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000">
                <a:latin typeface="Rambla"/>
                <a:ea typeface="Rambla"/>
                <a:cs typeface="Rambla"/>
                <a:sym typeface="Rambla"/>
              </a:rPr>
              <a:t>Suivi dossier médical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9724" y="1613025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4768725" y="1711850"/>
            <a:ext cx="1899900" cy="14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000">
                <a:latin typeface="Rambla"/>
                <a:ea typeface="Rambla"/>
                <a:cs typeface="Rambla"/>
                <a:sym typeface="Rambla"/>
              </a:rPr>
              <a:t>Assistance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4600" y="359985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4447600" y="3515775"/>
            <a:ext cx="2372100" cy="14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-FR" sz="3000">
                <a:latin typeface="Rambla"/>
                <a:ea typeface="Rambla"/>
                <a:cs typeface="Rambla"/>
                <a:sym typeface="Rambla"/>
              </a:rPr>
              <a:t>Suivi médical après le retour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/>
              <a:t>3. Besoins du patient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865150" y="1543900"/>
            <a:ext cx="1899900" cy="14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000">
                <a:latin typeface="Rambla"/>
                <a:ea typeface="Rambla"/>
                <a:cs typeface="Rambla"/>
                <a:sym typeface="Rambla"/>
              </a:rPr>
              <a:t>Logement et facilités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625" y="1520950"/>
            <a:ext cx="1426800" cy="142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824" y="1624324"/>
            <a:ext cx="1426799" cy="14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568462" y="1520937"/>
            <a:ext cx="2126700" cy="14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Paiement sur l’appli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57200" y="3592275"/>
            <a:ext cx="2238100" cy="12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3000" dirty="0" smtClean="0">
                <a:latin typeface="Rambla"/>
                <a:ea typeface="Rambla"/>
                <a:cs typeface="Rambla"/>
                <a:sym typeface="Rambla"/>
              </a:rPr>
              <a:t>Réservation transport </a:t>
            </a:r>
            <a:endParaRPr lang="fr-FR" sz="3000" dirty="0"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1825" y="3592275"/>
            <a:ext cx="1426800" cy="14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777100" y="3683625"/>
            <a:ext cx="2076000" cy="12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000" dirty="0">
                <a:latin typeface="Rambla"/>
                <a:ea typeface="Rambla"/>
                <a:cs typeface="Rambla"/>
                <a:sym typeface="Rambla"/>
              </a:rPr>
              <a:t>Services à la personne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0400" y="5299975"/>
            <a:ext cx="1311250" cy="13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2323075" y="5433600"/>
            <a:ext cx="3168900" cy="12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-FR" sz="3000">
                <a:latin typeface="Rambla"/>
                <a:ea typeface="Rambla"/>
                <a:cs typeface="Rambla"/>
                <a:sym typeface="Rambla"/>
              </a:rPr>
              <a:t>Géolocalisation des services </a:t>
            </a:r>
          </a:p>
        </p:txBody>
      </p:sp>
      <p:sp>
        <p:nvSpPr>
          <p:cNvPr id="13" name="Shape 147"/>
          <p:cNvSpPr txBox="1"/>
          <p:nvPr/>
        </p:nvSpPr>
        <p:spPr>
          <a:xfrm>
            <a:off x="6981625" y="3774975"/>
            <a:ext cx="2076000" cy="12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000" dirty="0" smtClean="0">
                <a:latin typeface="Rambla"/>
                <a:ea typeface="Rambla"/>
                <a:cs typeface="Rambla"/>
                <a:sym typeface="Rambla"/>
              </a:rPr>
              <a:t>Médecins</a:t>
            </a:r>
            <a:endParaRPr lang="fr-FR" sz="3000" dirty="0"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fr-FR"/>
              <a:t>FAME https://www.fame-sante.com/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fr-FR"/>
              <a:t>Contact direct, pas d’application et couteux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fr-FR"/>
              <a:t>MEDIGO https://www.medigo.com/fr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fr-FR"/>
              <a:t>Pas d’application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4. Concurrence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472" y="1236775"/>
            <a:ext cx="2199324" cy="9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400" y="3037625"/>
            <a:ext cx="20574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5625" y="3782575"/>
            <a:ext cx="3611175" cy="272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550" y="3979669"/>
            <a:ext cx="3884750" cy="232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600">
                <a:solidFill>
                  <a:srgbClr val="1488A5"/>
                </a:solidFill>
              </a:rPr>
              <a:t>Fonctionnalités de l’application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33500" y="296075"/>
            <a:ext cx="8277000" cy="101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4100" b="1">
                <a:solidFill>
                  <a:srgbClr val="434343"/>
                </a:solidFill>
                <a:latin typeface="Rambla"/>
                <a:ea typeface="Rambla"/>
                <a:cs typeface="Rambla"/>
                <a:sym typeface="Rambla"/>
              </a:rPr>
              <a:t>5. Description de la solution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874850"/>
            <a:ext cx="8229600" cy="413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fr-FR" dirty="0"/>
              <a:t>Tous les besoins clients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fr-FR" dirty="0"/>
              <a:t>Compte utilisateur et profil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fr-FR" dirty="0"/>
              <a:t>Dossier médical in-</a:t>
            </a:r>
            <a:r>
              <a:rPr lang="fr-FR" dirty="0" err="1"/>
              <a:t>app</a:t>
            </a:r>
            <a:endParaRPr lang="fr-FR" dirty="0"/>
          </a:p>
          <a:p>
            <a:pPr marL="457200" lvl="0" indent="-228600" rtl="0">
              <a:spcBef>
                <a:spcPts val="0"/>
              </a:spcBef>
            </a:pPr>
            <a:r>
              <a:rPr lang="fr-FR" dirty="0"/>
              <a:t>Données confidentielles cryptées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fr-FR" dirty="0"/>
              <a:t>Plusieurs langues disponibles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fr-FR" dirty="0"/>
              <a:t>Paiement en ligne sécurisé</a:t>
            </a:r>
          </a:p>
          <a:p>
            <a:pPr marL="457200" lvl="0" indent="-228600" rtl="0">
              <a:spcBef>
                <a:spcPts val="0"/>
              </a:spcBef>
            </a:pPr>
            <a:r>
              <a:rPr lang="fr-FR" dirty="0"/>
              <a:t>Google </a:t>
            </a:r>
            <a:r>
              <a:rPr lang="fr-FR" dirty="0" err="1"/>
              <a:t>Maps</a:t>
            </a:r>
            <a:r>
              <a:rPr lang="fr-FR" dirty="0"/>
              <a:t> API</a:t>
            </a:r>
          </a:p>
          <a:p>
            <a:pPr marL="228600" lvl="0" indent="0" rtl="0">
              <a:spcBef>
                <a:spcPts val="0"/>
              </a:spcBef>
              <a:buNone/>
            </a:pPr>
            <a:endParaRPr lang="fr-FR" dirty="0"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275" y="3908875"/>
            <a:ext cx="2857099" cy="199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524" y="1331349"/>
            <a:ext cx="7169024" cy="44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67271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600">
                <a:solidFill>
                  <a:srgbClr val="1488A5"/>
                </a:solidFill>
              </a:rPr>
              <a:t>Cas d’utilisation généraux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33500" y="219875"/>
            <a:ext cx="8277000" cy="101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4100" b="1">
                <a:solidFill>
                  <a:srgbClr val="434343"/>
                </a:solidFill>
                <a:latin typeface="Rambla"/>
                <a:ea typeface="Rambla"/>
                <a:cs typeface="Rambla"/>
                <a:sym typeface="Rambla"/>
              </a:rPr>
              <a:t>5. Description de la solution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tonde">
  <a:themeElements>
    <a:clrScheme name="Rotond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Macintosh PowerPoint</Application>
  <PresentationFormat>Présentation à l'écran (4:3)</PresentationFormat>
  <Paragraphs>85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Rambla</vt:lpstr>
      <vt:lpstr>Rotonde</vt:lpstr>
      <vt:lpstr>Tourisme médical</vt:lpstr>
      <vt:lpstr>Sommaire</vt:lpstr>
      <vt:lpstr>1. Le tourisme médical : définiton</vt:lpstr>
      <vt:lpstr>2. Un marché en essor</vt:lpstr>
      <vt:lpstr>3. Besoins du patient</vt:lpstr>
      <vt:lpstr>3. Besoins du patient </vt:lpstr>
      <vt:lpstr>4. Concurrence</vt:lpstr>
      <vt:lpstr>Fonctionnalités de l’application</vt:lpstr>
      <vt:lpstr>Cas d’utilisation généraux</vt:lpstr>
      <vt:lpstr>Cas d’utilisation : demander un service</vt:lpstr>
      <vt:lpstr>Processus : prendre rdv avec un spécialiste</vt:lpstr>
      <vt:lpstr>Mockups de l’application</vt:lpstr>
      <vt:lpstr>Réserver un rendez-vous chez le docteur</vt:lpstr>
      <vt:lpstr>5.Contraintes d’une application mobile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Tourisme médical</dc:title>
  <cp:lastModifiedBy>Jasmine</cp:lastModifiedBy>
  <cp:revision>1</cp:revision>
  <dcterms:modified xsi:type="dcterms:W3CDTF">2018-01-17T10:52:40Z</dcterms:modified>
</cp:coreProperties>
</file>