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71" r:id="rId14"/>
    <p:sldId id="270" r:id="rId15"/>
    <p:sldId id="269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9"/>
    <p:restoredTop sz="95903"/>
  </p:normalViewPr>
  <p:slideViewPr>
    <p:cSldViewPr snapToGrid="0" snapToObjects="1">
      <p:cViewPr varScale="1">
        <p:scale>
          <a:sx n="162" d="100"/>
          <a:sy n="162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4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6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3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3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056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52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77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9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4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6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35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7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78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0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00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3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3B12-6DAC-CC43-8536-237D1B5651DD}" type="datetimeFigureOut">
              <a:rPr lang="en-GB" smtClean="0"/>
              <a:t>18/11/2021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5167-12AB-C747-8720-05ADA3074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202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wport.com/mam/celum/celum_assets/np/resources/8742_User_Manual.pdf?0" TargetMode="External"/><Relationship Id="rId4" Type="http://schemas.openxmlformats.org/officeDocument/2006/relationships/hyperlink" Target="https://www.newport.com/p/874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ss-gitlab.math.univ-paris-diderot.fr/sainton/rattlesna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AC76-3575-0A4B-A7E0-5EB09070D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602820"/>
            <a:ext cx="8791575" cy="2387600"/>
          </a:xfrm>
        </p:spPr>
        <p:txBody>
          <a:bodyPr/>
          <a:lstStyle/>
          <a:p>
            <a:r>
              <a:rPr lang="en-GB" dirty="0"/>
              <a:t>Rattle Snake - </a:t>
            </a:r>
            <a:r>
              <a:rPr lang="en-GB" sz="2400" dirty="0"/>
              <a:t>Documentation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A888C-435C-014D-82E1-0E6AB8F9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04228"/>
            <a:ext cx="8791575" cy="45357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Graphical User Interface to pilot sensors and devices</a:t>
            </a:r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2F14DBB6-F6D1-724C-8921-19B5ACF66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849" y="5314979"/>
            <a:ext cx="2689652" cy="13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8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7CE1-A5E7-DE4A-AF1A-68387806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RATTLE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C94E-F8A6-554B-8E4B-0A9FA64E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the directory Rattle Snake, there is a file named </a:t>
            </a:r>
            <a:r>
              <a:rPr lang="en-GB" b="1" i="1" dirty="0" err="1"/>
              <a:t>rattlesnake.bat</a:t>
            </a:r>
            <a:endParaRPr lang="en-GB" b="1" i="1" dirty="0"/>
          </a:p>
          <a:p>
            <a:pPr lvl="1"/>
            <a:r>
              <a:rPr lang="en-GB" dirty="0"/>
              <a:t>Double-click on it</a:t>
            </a:r>
          </a:p>
          <a:p>
            <a:pPr lvl="1"/>
            <a:r>
              <a:rPr lang="en-GB" dirty="0"/>
              <a:t>One can create a shortcut on the desktop, in the bottom bar… </a:t>
            </a:r>
          </a:p>
          <a:p>
            <a:pPr lvl="1"/>
            <a:endParaRPr lang="en-GB" b="1" i="1" dirty="0"/>
          </a:p>
          <a:p>
            <a:r>
              <a:rPr lang="en-GB" b="1" i="1" dirty="0"/>
              <a:t>In command line in a terminal, user can also write</a:t>
            </a:r>
          </a:p>
          <a:p>
            <a:pPr marL="457200" lvl="1" indent="0">
              <a:buNone/>
            </a:pPr>
            <a:r>
              <a:rPr lang="en-GB" b="1" i="1" dirty="0"/>
              <a:t>$python </a:t>
            </a:r>
            <a:r>
              <a:rPr lang="en-GB" b="1" i="1" dirty="0" err="1"/>
              <a:t>rattlesnake.py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7953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F588-9C8F-B94C-A03D-AC07277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Rattle snake: Interface at start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844493-F7B9-C54B-9A7B-D29DFDC62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465" y="1634995"/>
            <a:ext cx="9107070" cy="5097430"/>
          </a:xfrm>
        </p:spPr>
      </p:pic>
    </p:spTree>
    <p:extLst>
      <p:ext uri="{BB962C8B-B14F-4D97-AF65-F5344CB8AC3E}">
        <p14:creationId xmlns:p14="http://schemas.microsoft.com/office/powerpoint/2010/main" val="53836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844B-DB18-5E45-B429-98E1816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Rattle snake - Action bar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CCB42-945A-DA4D-9767-A3205722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905998" cy="7960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BEDA83-6527-3D40-8D55-99A847C89A62}"/>
              </a:ext>
            </a:extLst>
          </p:cNvPr>
          <p:cNvSpPr txBox="1"/>
          <p:nvPr/>
        </p:nvSpPr>
        <p:spPr>
          <a:xfrm>
            <a:off x="933963" y="4852419"/>
            <a:ext cx="1261641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 connect the motor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5A4CB-632F-6A43-B4DC-778C38392212}"/>
              </a:ext>
            </a:extLst>
          </p:cNvPr>
          <p:cNvSpPr txBox="1"/>
          <p:nvPr/>
        </p:nvSpPr>
        <p:spPr>
          <a:xfrm>
            <a:off x="2688494" y="4852423"/>
            <a:ext cx="1537507" cy="64633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To connect the interferometer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0A7E1-E996-C244-99B8-07371DFD6E65}"/>
              </a:ext>
            </a:extLst>
          </p:cNvPr>
          <p:cNvSpPr txBox="1"/>
          <p:nvPr/>
        </p:nvSpPr>
        <p:spPr>
          <a:xfrm>
            <a:off x="4718891" y="4852422"/>
            <a:ext cx="1537507" cy="646331"/>
          </a:xfrm>
          <a:prstGeom prst="rect">
            <a:avLst/>
          </a:prstGeom>
          <a:noFill/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 connect the power supply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6849B55-ACE3-7340-B195-51CA1CDEEAC8}"/>
              </a:ext>
            </a:extLst>
          </p:cNvPr>
          <p:cNvCxnSpPr>
            <a:cxnSpLocks/>
            <a:stCxn id="7" idx="0"/>
            <a:endCxn id="35" idx="2"/>
          </p:cNvCxnSpPr>
          <p:nvPr/>
        </p:nvCxnSpPr>
        <p:spPr>
          <a:xfrm rot="16200000" flipV="1">
            <a:off x="608300" y="3895935"/>
            <a:ext cx="1910767" cy="2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2AABFE7-E645-A94B-AD7B-612980D2AB38}"/>
              </a:ext>
            </a:extLst>
          </p:cNvPr>
          <p:cNvCxnSpPr>
            <a:cxnSpLocks/>
            <a:stCxn id="8" idx="0"/>
            <a:endCxn id="31" idx="2"/>
          </p:cNvCxnSpPr>
          <p:nvPr/>
        </p:nvCxnSpPr>
        <p:spPr>
          <a:xfrm rot="16200000" flipV="1">
            <a:off x="1831795" y="3226970"/>
            <a:ext cx="1885087" cy="1365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6A1146C-D35D-9649-BCE6-0B3FCEBE4E48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rot="16200000" flipV="1">
            <a:off x="3157823" y="2522599"/>
            <a:ext cx="1885086" cy="2774559"/>
          </a:xfrm>
          <a:prstGeom prst="bentConnector3">
            <a:avLst>
              <a:gd name="adj1" fmla="val 57982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550D7-978B-C64E-8734-D18DB8E6E812}"/>
              </a:ext>
            </a:extLst>
          </p:cNvPr>
          <p:cNvSpPr/>
          <p:nvPr/>
        </p:nvSpPr>
        <p:spPr>
          <a:xfrm>
            <a:off x="2515086" y="2306447"/>
            <a:ext cx="396000" cy="660889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7D8082-6462-4942-BC41-EE88730BE423}"/>
              </a:ext>
            </a:extLst>
          </p:cNvPr>
          <p:cNvSpPr/>
          <p:nvPr/>
        </p:nvSpPr>
        <p:spPr>
          <a:xfrm>
            <a:off x="1893428" y="2306447"/>
            <a:ext cx="396000" cy="6608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2F1BA3-29ED-9E47-9D9A-C19CA97E18B2}"/>
              </a:ext>
            </a:extLst>
          </p:cNvPr>
          <p:cNvSpPr/>
          <p:nvPr/>
        </p:nvSpPr>
        <p:spPr>
          <a:xfrm>
            <a:off x="1364582" y="2280763"/>
            <a:ext cx="396000" cy="6608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028ECD4-494C-8343-BBD1-4BDE1EF8EDCF}"/>
              </a:ext>
            </a:extLst>
          </p:cNvPr>
          <p:cNvSpPr/>
          <p:nvPr/>
        </p:nvSpPr>
        <p:spPr>
          <a:xfrm>
            <a:off x="3229033" y="2306447"/>
            <a:ext cx="396000" cy="66088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200E17-64F7-3641-9A10-A51F7655B0DB}"/>
              </a:ext>
            </a:extLst>
          </p:cNvPr>
          <p:cNvSpPr txBox="1"/>
          <p:nvPr/>
        </p:nvSpPr>
        <p:spPr>
          <a:xfrm>
            <a:off x="6749285" y="4852421"/>
            <a:ext cx="1537507" cy="64633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 clean the console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B1FF5D51-E97B-D947-9926-E0329431F154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rot="16200000" flipV="1">
            <a:off x="4529994" y="1864376"/>
            <a:ext cx="1885085" cy="4091006"/>
          </a:xfrm>
          <a:prstGeom prst="bentConnector3">
            <a:avLst>
              <a:gd name="adj1" fmla="val 66578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157622-5E4E-9342-9C81-9C5AF2097A0B}"/>
              </a:ext>
            </a:extLst>
          </p:cNvPr>
          <p:cNvSpPr/>
          <p:nvPr/>
        </p:nvSpPr>
        <p:spPr>
          <a:xfrm>
            <a:off x="4648650" y="2300650"/>
            <a:ext cx="396000" cy="66088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39D54F-472F-3D4E-A3AF-60C1A48057AD}"/>
              </a:ext>
            </a:extLst>
          </p:cNvPr>
          <p:cNvSpPr txBox="1"/>
          <p:nvPr/>
        </p:nvSpPr>
        <p:spPr>
          <a:xfrm>
            <a:off x="8779678" y="4852420"/>
            <a:ext cx="1537507" cy="646331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To open wave export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C239E3B-1118-6844-A846-E033F169383D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rot="16200000" flipV="1">
            <a:off x="6252101" y="1556089"/>
            <a:ext cx="1890881" cy="4701782"/>
          </a:xfrm>
          <a:prstGeom prst="bentConnector3">
            <a:avLst>
              <a:gd name="adj1" fmla="val 75097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2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8BB1-2EE6-3D44-9CC3-739F9585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NEWPORT 8742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BED3D-F83F-3849-A025-4736970519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1157573"/>
            <a:ext cx="2524070" cy="18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0C48E6-7E6F-064F-B17A-27EB19FA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3" y="3239814"/>
            <a:ext cx="2524070" cy="189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A9C7B0-6D65-6F4A-A504-05E0DC5FBB6D}"/>
              </a:ext>
            </a:extLst>
          </p:cNvPr>
          <p:cNvSpPr txBox="1"/>
          <p:nvPr/>
        </p:nvSpPr>
        <p:spPr>
          <a:xfrm>
            <a:off x="1141413" y="2022119"/>
            <a:ext cx="5502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Internet Site:  </a:t>
            </a:r>
            <a:r>
              <a:rPr lang="en-GB" dirty="0">
                <a:hlinkClick r:id="rId4"/>
              </a:rPr>
              <a:t>https://www.newport.com/p/8742</a:t>
            </a:r>
            <a:endParaRPr lang="en-GB" dirty="0"/>
          </a:p>
          <a:p>
            <a:endParaRPr lang="en-GB" dirty="0"/>
          </a:p>
          <a:p>
            <a:r>
              <a:rPr lang="en-GB" dirty="0"/>
              <a:t>- User manual : </a:t>
            </a:r>
            <a:r>
              <a:rPr lang="en-GB" dirty="0">
                <a:hlinkClick r:id="rId5"/>
              </a:rPr>
              <a:t>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59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3B3C-F94D-3D46-A2F3-9D1799D4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Newport 8742 – Setup panel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23B0F7-BC03-2F4A-9F17-CC5402621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622" y="2201874"/>
            <a:ext cx="4221789" cy="245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F53D0F-8FDA-E94E-8F6D-67C6B7A90198}"/>
              </a:ext>
            </a:extLst>
          </p:cNvPr>
          <p:cNvSpPr txBox="1"/>
          <p:nvPr/>
        </p:nvSpPr>
        <p:spPr>
          <a:xfrm>
            <a:off x="1363716" y="2201874"/>
            <a:ext cx="29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velocity at start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371DC-F8BC-234D-96B2-2E95BFDBE889}"/>
              </a:ext>
            </a:extLst>
          </p:cNvPr>
          <p:cNvSpPr txBox="1"/>
          <p:nvPr/>
        </p:nvSpPr>
        <p:spPr>
          <a:xfrm>
            <a:off x="1363716" y="2571206"/>
            <a:ext cx="29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acceleration at 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FFDAC-DA04-364C-8004-EC126F194834}"/>
              </a:ext>
            </a:extLst>
          </p:cNvPr>
          <p:cNvSpPr txBox="1"/>
          <p:nvPr/>
        </p:nvSpPr>
        <p:spPr>
          <a:xfrm>
            <a:off x="1363715" y="2976858"/>
            <a:ext cx="294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Default position at start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F25851-4791-A545-BA42-CC6A5E64E6AA}"/>
              </a:ext>
            </a:extLst>
          </p:cNvPr>
          <p:cNvCxnSpPr>
            <a:stCxn id="5" idx="3"/>
          </p:cNvCxnSpPr>
          <p:nvPr/>
        </p:nvCxnSpPr>
        <p:spPr>
          <a:xfrm>
            <a:off x="4303985" y="2386540"/>
            <a:ext cx="2766849" cy="293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FC29A1-AA88-1046-A48E-284F83D9AA6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03985" y="2755872"/>
            <a:ext cx="2766849" cy="10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92423-C5B9-0446-8212-3A3EC00A54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03984" y="3045324"/>
            <a:ext cx="2766850" cy="11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A9CB24DC-E2FF-164A-B1FD-3550B391A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493853"/>
              </p:ext>
            </p:extLst>
          </p:nvPr>
        </p:nvGraphicFramePr>
        <p:xfrm>
          <a:off x="1284889" y="4945577"/>
          <a:ext cx="5841125" cy="16505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8178">
                  <a:extLst>
                    <a:ext uri="{9D8B030D-6E8A-4147-A177-3AD203B41FA5}">
                      <a16:colId xmlns:a16="http://schemas.microsoft.com/office/drawing/2014/main" val="1780723970"/>
                    </a:ext>
                  </a:extLst>
                </a:gridCol>
                <a:gridCol w="1014664">
                  <a:extLst>
                    <a:ext uri="{9D8B030D-6E8A-4147-A177-3AD203B41FA5}">
                      <a16:colId xmlns:a16="http://schemas.microsoft.com/office/drawing/2014/main" val="3168782883"/>
                    </a:ext>
                  </a:extLst>
                </a:gridCol>
                <a:gridCol w="1091249">
                  <a:extLst>
                    <a:ext uri="{9D8B030D-6E8A-4147-A177-3AD203B41FA5}">
                      <a16:colId xmlns:a16="http://schemas.microsoft.com/office/drawing/2014/main" val="3867538762"/>
                    </a:ext>
                  </a:extLst>
                </a:gridCol>
                <a:gridCol w="1196686">
                  <a:extLst>
                    <a:ext uri="{9D8B030D-6E8A-4147-A177-3AD203B41FA5}">
                      <a16:colId xmlns:a16="http://schemas.microsoft.com/office/drawing/2014/main" val="2924388738"/>
                    </a:ext>
                  </a:extLst>
                </a:gridCol>
                <a:gridCol w="920348">
                  <a:extLst>
                    <a:ext uri="{9D8B030D-6E8A-4147-A177-3AD203B41FA5}">
                      <a16:colId xmlns:a16="http://schemas.microsoft.com/office/drawing/2014/main" val="1932508236"/>
                    </a:ext>
                  </a:extLst>
                </a:gridCol>
              </a:tblGrid>
              <a:tr h="336824">
                <a:tc>
                  <a:txBody>
                    <a:bodyPr/>
                    <a:lstStyle/>
                    <a:p>
                      <a:r>
                        <a:rPr lang="en-GB" sz="14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baseline="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baseline="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1" baseline="0" dirty="0"/>
                        <a:t>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14136"/>
                  </a:ext>
                </a:extLst>
              </a:tr>
              <a:tr h="336824">
                <a:tc>
                  <a:txBody>
                    <a:bodyPr/>
                    <a:lstStyle/>
                    <a:p>
                      <a:r>
                        <a:rPr lang="en-GB" sz="1400" b="0" dirty="0"/>
                        <a:t>Acceleration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steps/sec</a:t>
                      </a:r>
                      <a:r>
                        <a:rPr lang="en-GB" sz="1400" b="0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985513"/>
                  </a:ext>
                </a:extLst>
              </a:tr>
              <a:tr h="336824">
                <a:tc>
                  <a:txBody>
                    <a:bodyPr/>
                    <a:lstStyle/>
                    <a:p>
                      <a:r>
                        <a:rPr lang="en-GB" sz="1400" b="0" dirty="0"/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steps/sec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74"/>
                  </a:ext>
                </a:extLst>
              </a:tr>
              <a:tr h="415262">
                <a:tc>
                  <a:txBody>
                    <a:bodyPr/>
                    <a:lstStyle/>
                    <a:p>
                      <a:r>
                        <a:rPr lang="en-GB" sz="1400" b="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-2147483648 </a:t>
                      </a:r>
                      <a:r>
                        <a:rPr lang="en-GB" sz="1000" b="0" dirty="0" err="1"/>
                        <a:t>à</a:t>
                      </a:r>
                      <a:r>
                        <a:rPr lang="en-GB" sz="1000" b="0" dirty="0"/>
                        <a:t> </a:t>
                      </a:r>
                    </a:p>
                    <a:p>
                      <a:r>
                        <a:rPr lang="en-GB" sz="1000" b="0" dirty="0"/>
                        <a:t>+2147483647</a:t>
                      </a:r>
                    </a:p>
                    <a:p>
                      <a:endParaRPr lang="en-GB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26788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DCBDFA3-9448-8348-8BA7-882C9EEAA59F}"/>
              </a:ext>
            </a:extLst>
          </p:cNvPr>
          <p:cNvSpPr txBox="1"/>
          <p:nvPr/>
        </p:nvSpPr>
        <p:spPr>
          <a:xfrm>
            <a:off x="8347841" y="5139559"/>
            <a:ext cx="189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Cancel changes, back to defaults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C6AAB1-11C5-234A-B9B9-415500DECD13}"/>
              </a:ext>
            </a:extLst>
          </p:cNvPr>
          <p:cNvCxnSpPr/>
          <p:nvPr/>
        </p:nvCxnSpPr>
        <p:spPr>
          <a:xfrm flipV="1">
            <a:off x="9341069" y="4335517"/>
            <a:ext cx="646386" cy="68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9294A5-EAD6-794D-B3E0-69DCFCE1F473}"/>
              </a:ext>
            </a:extLst>
          </p:cNvPr>
          <p:cNvCxnSpPr>
            <a:cxnSpLocks/>
          </p:cNvCxnSpPr>
          <p:nvPr/>
        </p:nvCxnSpPr>
        <p:spPr>
          <a:xfrm flipH="1" flipV="1">
            <a:off x="10454371" y="4335518"/>
            <a:ext cx="305595" cy="68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B59CB0-2FF9-B249-9981-EEF14E8A6E96}"/>
              </a:ext>
            </a:extLst>
          </p:cNvPr>
          <p:cNvSpPr txBox="1"/>
          <p:nvPr/>
        </p:nvSpPr>
        <p:spPr>
          <a:xfrm>
            <a:off x="10180583" y="5139558"/>
            <a:ext cx="189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Apply changes, </a:t>
            </a:r>
          </a:p>
        </p:txBody>
      </p:sp>
    </p:spTree>
    <p:extLst>
      <p:ext uri="{BB962C8B-B14F-4D97-AF65-F5344CB8AC3E}">
        <p14:creationId xmlns:p14="http://schemas.microsoft.com/office/powerpoint/2010/main" val="348335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6A55-DFE8-4E42-8C97-957B44BCD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NEWPORT 8742 – JOG Tab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F21CE-79D1-784E-8311-DE80571D8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12" y="2202192"/>
            <a:ext cx="4401499" cy="255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27AC26-8AA6-0241-B5C6-E4344F569374}"/>
              </a:ext>
            </a:extLst>
          </p:cNvPr>
          <p:cNvSpPr txBox="1"/>
          <p:nvPr/>
        </p:nvSpPr>
        <p:spPr>
          <a:xfrm>
            <a:off x="9758855" y="2829911"/>
            <a:ext cx="331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+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BBBCC-F06F-EC4D-93D3-C3DCA6906D81}"/>
              </a:ext>
            </a:extLst>
          </p:cNvPr>
          <p:cNvSpPr txBox="1"/>
          <p:nvPr/>
        </p:nvSpPr>
        <p:spPr>
          <a:xfrm>
            <a:off x="10242332" y="2814143"/>
            <a:ext cx="3310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-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398B9-B86E-CE49-AE42-81AE6D2682CB}"/>
              </a:ext>
            </a:extLst>
          </p:cNvPr>
          <p:cNvSpPr txBox="1"/>
          <p:nvPr/>
        </p:nvSpPr>
        <p:spPr>
          <a:xfrm>
            <a:off x="1141414" y="2222936"/>
            <a:ext cx="346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JOG : Continuous move depending on the direction set until user stop the motor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1A1116-2C2E-CE47-9CED-4C69C59C7BE1}"/>
              </a:ext>
            </a:extLst>
          </p:cNvPr>
          <p:cNvCxnSpPr/>
          <p:nvPr/>
        </p:nvCxnSpPr>
        <p:spPr>
          <a:xfrm>
            <a:off x="4453759" y="2451538"/>
            <a:ext cx="2585544" cy="520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55F7D4-D936-5844-85BE-0D79DA4F6E21}"/>
              </a:ext>
            </a:extLst>
          </p:cNvPr>
          <p:cNvSpPr txBox="1"/>
          <p:nvPr/>
        </p:nvSpPr>
        <p:spPr>
          <a:xfrm>
            <a:off x="1141414" y="3204075"/>
            <a:ext cx="346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 : move to a given position, </a:t>
            </a:r>
            <a:r>
              <a:rPr lang="en-GB" dirty="0" err="1"/>
              <a:t>relavive</a:t>
            </a:r>
            <a:r>
              <a:rPr lang="en-GB" dirty="0"/>
              <a:t> or absolute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D11D0-5806-EE47-B3AB-2B7CC4D85C4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03532" y="3029609"/>
            <a:ext cx="3145220" cy="49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D5CEADB-4575-1E46-937C-1815C5C9F682}"/>
              </a:ext>
            </a:extLst>
          </p:cNvPr>
          <p:cNvSpPr txBox="1"/>
          <p:nvPr/>
        </p:nvSpPr>
        <p:spPr>
          <a:xfrm>
            <a:off x="1141413" y="4130068"/>
            <a:ext cx="346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Absolute position </a:t>
            </a:r>
            <a:r>
              <a:rPr lang="en-GB" dirty="0"/>
              <a:t>: in TARGET mode, user need to set the target position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E74DC5-F741-4A40-B074-A0BA20023624}"/>
              </a:ext>
            </a:extLst>
          </p:cNvPr>
          <p:cNvSpPr txBox="1"/>
          <p:nvPr/>
        </p:nvSpPr>
        <p:spPr>
          <a:xfrm>
            <a:off x="1141413" y="4834208"/>
            <a:ext cx="346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Relative position </a:t>
            </a:r>
            <a:r>
              <a:rPr lang="en-GB" dirty="0"/>
              <a:t>: in TARGET mode, user need to set the number of steps and the direction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EAB908-3C67-CF4B-AB0C-C8CE7F77A027}"/>
              </a:ext>
            </a:extLst>
          </p:cNvPr>
          <p:cNvCxnSpPr>
            <a:stCxn id="14" idx="3"/>
          </p:cNvCxnSpPr>
          <p:nvPr/>
        </p:nvCxnSpPr>
        <p:spPr>
          <a:xfrm flipV="1">
            <a:off x="4603531" y="3941379"/>
            <a:ext cx="2435772" cy="51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FBA08-BD1B-1A44-907F-EEC4057E4B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603531" y="4042675"/>
            <a:ext cx="2435772" cy="125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9A8D2A-A8AB-F746-8654-E3B914C4D65F}"/>
              </a:ext>
            </a:extLst>
          </p:cNvPr>
          <p:cNvSpPr/>
          <p:nvPr/>
        </p:nvSpPr>
        <p:spPr>
          <a:xfrm>
            <a:off x="8552793" y="3553367"/>
            <a:ext cx="1689539" cy="414139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0BB334-83A0-E542-86A5-9320C5EE57E7}"/>
              </a:ext>
            </a:extLst>
          </p:cNvPr>
          <p:cNvSpPr/>
          <p:nvPr/>
        </p:nvSpPr>
        <p:spPr>
          <a:xfrm>
            <a:off x="8552793" y="4008831"/>
            <a:ext cx="1689539" cy="414139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80F1E49-1381-2D45-96C2-2F3EA8FE7AE7}"/>
              </a:ext>
            </a:extLst>
          </p:cNvPr>
          <p:cNvSpPr/>
          <p:nvPr/>
        </p:nvSpPr>
        <p:spPr>
          <a:xfrm>
            <a:off x="10265981" y="4008831"/>
            <a:ext cx="493985" cy="2478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99F3B98-F9D5-5146-999F-D2AB5F321550}"/>
              </a:ext>
            </a:extLst>
          </p:cNvPr>
          <p:cNvSpPr/>
          <p:nvPr/>
        </p:nvSpPr>
        <p:spPr>
          <a:xfrm>
            <a:off x="10270194" y="4276310"/>
            <a:ext cx="493985" cy="2478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BBD9F6-0923-C843-951D-B882397FB321}"/>
              </a:ext>
            </a:extLst>
          </p:cNvPr>
          <p:cNvSpPr txBox="1"/>
          <p:nvPr/>
        </p:nvSpPr>
        <p:spPr>
          <a:xfrm>
            <a:off x="8789276" y="5038026"/>
            <a:ext cx="193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the command to the motor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1C7F04F-8A1C-7640-AEB7-A520D75EFFD7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rot="5400000" flipH="1" flipV="1">
            <a:off x="9881093" y="4401932"/>
            <a:ext cx="513857" cy="758332"/>
          </a:xfrm>
          <a:prstGeom prst="bentConnector3">
            <a:avLst>
              <a:gd name="adj1" fmla="val 285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F24A8A1-A6D6-6947-B0AF-5A89745FD5DA}"/>
              </a:ext>
            </a:extLst>
          </p:cNvPr>
          <p:cNvSpPr txBox="1"/>
          <p:nvPr/>
        </p:nvSpPr>
        <p:spPr>
          <a:xfrm>
            <a:off x="8994228" y="5740163"/>
            <a:ext cx="2183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Send the stop command to the motor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7756F60-0B90-E942-B49B-A3F9E99AB184}"/>
              </a:ext>
            </a:extLst>
          </p:cNvPr>
          <p:cNvCxnSpPr>
            <a:cxnSpLocks/>
            <a:stCxn id="32" idx="3"/>
            <a:endCxn id="24" idx="3"/>
          </p:cNvCxnSpPr>
          <p:nvPr/>
        </p:nvCxnSpPr>
        <p:spPr>
          <a:xfrm flipH="1" flipV="1">
            <a:off x="10759966" y="4132761"/>
            <a:ext cx="417786" cy="2069067"/>
          </a:xfrm>
          <a:prstGeom prst="bentConnector3">
            <a:avLst>
              <a:gd name="adj1" fmla="val -54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6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14F4-696A-844F-B8E1-CF07AACB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NEWPORT 8742 – CYCLE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78100-C5AE-6445-A2F2-F7FF9C20A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5911" y="2202191"/>
            <a:ext cx="4401500" cy="25587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546AE-BC93-7F48-A765-AE98714826CC}"/>
              </a:ext>
            </a:extLst>
          </p:cNvPr>
          <p:cNvSpPr txBox="1"/>
          <p:nvPr/>
        </p:nvSpPr>
        <p:spPr>
          <a:xfrm>
            <a:off x="1324303" y="1876097"/>
            <a:ext cx="201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per step of the cycle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7FD435-443B-1945-BE0E-6EAE2549C54B}"/>
              </a:ext>
            </a:extLst>
          </p:cNvPr>
          <p:cNvCxnSpPr>
            <a:stCxn id="10" idx="3"/>
          </p:cNvCxnSpPr>
          <p:nvPr/>
        </p:nvCxnSpPr>
        <p:spPr>
          <a:xfrm>
            <a:off x="3342290" y="2199263"/>
            <a:ext cx="3594538" cy="7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EA2C47-2A82-D24D-8978-1DEC7FD42E23}"/>
              </a:ext>
            </a:extLst>
          </p:cNvPr>
          <p:cNvSpPr txBox="1"/>
          <p:nvPr/>
        </p:nvSpPr>
        <p:spPr>
          <a:xfrm>
            <a:off x="1324303" y="2609220"/>
            <a:ext cx="167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Number of repetition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E3E70-4F91-FD48-BE3B-582D9E3E32B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995448" y="2932386"/>
            <a:ext cx="3941380" cy="496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95F57C-8551-2346-AE22-11A1F992940F}"/>
              </a:ext>
            </a:extLst>
          </p:cNvPr>
          <p:cNvSpPr txBox="1"/>
          <p:nvPr/>
        </p:nvSpPr>
        <p:spPr>
          <a:xfrm>
            <a:off x="1305616" y="3354667"/>
            <a:ext cx="2036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Dwell time between two steps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3AD6D0-49FA-E246-ADD9-ADE64A6EE7B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42289" y="3677833"/>
            <a:ext cx="3594538" cy="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BFC4429-191E-2A46-B9E5-278AFECD6774}"/>
              </a:ext>
            </a:extLst>
          </p:cNvPr>
          <p:cNvSpPr txBox="1"/>
          <p:nvPr/>
        </p:nvSpPr>
        <p:spPr>
          <a:xfrm>
            <a:off x="1434661" y="4414345"/>
            <a:ext cx="4595649" cy="1200329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Direction: 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Up: only clockwise move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Down: only anticlockwise move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Up and down : Up phase then Down phase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4BB968-58EB-6042-B210-1940D0286B39}"/>
              </a:ext>
            </a:extLst>
          </p:cNvPr>
          <p:cNvSpPr/>
          <p:nvPr/>
        </p:nvSpPr>
        <p:spPr>
          <a:xfrm>
            <a:off x="9916510" y="2609221"/>
            <a:ext cx="930166" cy="575414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525A9BF-5FEA-304E-B1EE-253435580330}"/>
              </a:ext>
            </a:extLst>
          </p:cNvPr>
          <p:cNvSpPr/>
          <p:nvPr/>
        </p:nvSpPr>
        <p:spPr>
          <a:xfrm>
            <a:off x="6850117" y="3977349"/>
            <a:ext cx="3846786" cy="208395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6809D8-6DF9-8E4F-B0C0-765D8EAE7892}"/>
              </a:ext>
            </a:extLst>
          </p:cNvPr>
          <p:cNvSpPr txBox="1"/>
          <p:nvPr/>
        </p:nvSpPr>
        <p:spPr>
          <a:xfrm>
            <a:off x="1434661" y="5747608"/>
            <a:ext cx="4595649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Motor record </a:t>
            </a:r>
            <a:r>
              <a:rPr lang="en-GB" dirty="0" err="1">
                <a:solidFill>
                  <a:schemeClr val="tx1"/>
                </a:solidFill>
              </a:rPr>
              <a:t>filepath</a:t>
            </a:r>
            <a:r>
              <a:rPr lang="en-GB" dirty="0">
                <a:solidFill>
                  <a:schemeClr val="tx1"/>
                </a:solidFill>
              </a:rPr>
              <a:t>: select the path to save the data =&gt; open the preference window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1163295-C64C-184C-81A9-AD97CB525777}"/>
              </a:ext>
            </a:extLst>
          </p:cNvPr>
          <p:cNvCxnSpPr>
            <a:stCxn id="24" idx="3"/>
            <a:endCxn id="23" idx="2"/>
          </p:cNvCxnSpPr>
          <p:nvPr/>
        </p:nvCxnSpPr>
        <p:spPr>
          <a:xfrm flipV="1">
            <a:off x="6030310" y="4185744"/>
            <a:ext cx="2743200" cy="188503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934516-3815-164B-8A6B-82A757D6E393}"/>
              </a:ext>
            </a:extLst>
          </p:cNvPr>
          <p:cNvCxnSpPr>
            <a:cxnSpLocks/>
            <a:stCxn id="21" idx="3"/>
            <a:endCxn id="22" idx="2"/>
          </p:cNvCxnSpPr>
          <p:nvPr/>
        </p:nvCxnSpPr>
        <p:spPr>
          <a:xfrm flipV="1">
            <a:off x="6030310" y="3184635"/>
            <a:ext cx="4351283" cy="18298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66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0C9E-22B8-7342-9679-4A751022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NEWPORT 8742 – OUTPUT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30F27-F38A-D444-A4DC-EC99E209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are automatically saved in the file according to the </a:t>
            </a:r>
            <a:r>
              <a:rPr lang="en-GB" dirty="0" err="1"/>
              <a:t>filepath</a:t>
            </a:r>
            <a:r>
              <a:rPr lang="en-GB" dirty="0"/>
              <a:t>.</a:t>
            </a:r>
          </a:p>
          <a:p>
            <a:r>
              <a:rPr lang="en-GB" dirty="0"/>
              <a:t>In the filename, DATE is replace by the date while starting the cycle.</a:t>
            </a:r>
          </a:p>
          <a:p>
            <a:endParaRPr lang="en-GB" dirty="0"/>
          </a:p>
          <a:p>
            <a:r>
              <a:rPr lang="en-GB" dirty="0"/>
              <a:t>Content of the file: </a:t>
            </a:r>
          </a:p>
          <a:p>
            <a:r>
              <a:rPr lang="en-GB" dirty="0"/>
              <a:t>Date Time, position</a:t>
            </a:r>
          </a:p>
          <a:p>
            <a:r>
              <a:rPr lang="en-GB" dirty="0"/>
              <a:t>Date Time format = </a:t>
            </a:r>
            <a:r>
              <a:rPr lang="en-GB" dirty="0" err="1"/>
              <a:t>YYYY_MM_DD_hh_mm_ss_sssss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967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41D9-FBCF-154E-B0E7-9DCE1100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8DF6-B89A-1741-B088-3C6CC7A1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8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D00D-84E1-3D40-A4BC-4DA1B353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of this document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C37177A-6362-B542-A96B-9B093854A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274676"/>
              </p:ext>
            </p:extLst>
          </p:nvPr>
        </p:nvGraphicFramePr>
        <p:xfrm>
          <a:off x="1141413" y="2249488"/>
          <a:ext cx="91750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166">
                  <a:extLst>
                    <a:ext uri="{9D8B030D-6E8A-4147-A177-3AD203B41FA5}">
                      <a16:colId xmlns:a16="http://schemas.microsoft.com/office/drawing/2014/main" val="1521631568"/>
                    </a:ext>
                  </a:extLst>
                </a:gridCol>
                <a:gridCol w="1229711">
                  <a:extLst>
                    <a:ext uri="{9D8B030D-6E8A-4147-A177-3AD203B41FA5}">
                      <a16:colId xmlns:a16="http://schemas.microsoft.com/office/drawing/2014/main" val="2267846437"/>
                    </a:ext>
                  </a:extLst>
                </a:gridCol>
                <a:gridCol w="1300655">
                  <a:extLst>
                    <a:ext uri="{9D8B030D-6E8A-4147-A177-3AD203B41FA5}">
                      <a16:colId xmlns:a16="http://schemas.microsoft.com/office/drawing/2014/main" val="284337242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566801626"/>
                    </a:ext>
                  </a:extLst>
                </a:gridCol>
                <a:gridCol w="4585715">
                  <a:extLst>
                    <a:ext uri="{9D8B030D-6E8A-4147-A177-3AD203B41FA5}">
                      <a16:colId xmlns:a16="http://schemas.microsoft.com/office/drawing/2014/main" val="70378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Validator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78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18/11/21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G. </a:t>
                      </a:r>
                      <a:r>
                        <a:rPr lang="en-GB" sz="1200" dirty="0" err="1"/>
                        <a:t>Sainton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First version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3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67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69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5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0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3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8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79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1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F743-587B-D849-B317-3212106F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Rattle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B2D4B-7A49-B841-9949-DB6BC255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Rattle Snake is a software developed to pilot the devices around the PIVOT test bench.</a:t>
            </a:r>
          </a:p>
          <a:p>
            <a:r>
              <a:rPr lang="en-GB" dirty="0"/>
              <a:t>Rattle Snake is the property of Institut de Physique du Globe de Paris – </a:t>
            </a:r>
            <a:r>
              <a:rPr lang="en-GB" dirty="0" err="1"/>
              <a:t>Université</a:t>
            </a:r>
            <a:r>
              <a:rPr lang="en-GB" dirty="0"/>
              <a:t> de Paris.</a:t>
            </a:r>
          </a:p>
        </p:txBody>
      </p:sp>
    </p:spTree>
    <p:extLst>
      <p:ext uri="{BB962C8B-B14F-4D97-AF65-F5344CB8AC3E}">
        <p14:creationId xmlns:p14="http://schemas.microsoft.com/office/powerpoint/2010/main" val="167500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7879-021B-7948-BD43-DAF99392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DeVICES</a:t>
            </a:r>
            <a:r>
              <a:rPr lang="en-GB" dirty="0"/>
              <a:t> linked to RATTLE SNAKE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CB17-843D-004B-A70D-6AFAA740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date 3 devices are plugged to this software:</a:t>
            </a:r>
          </a:p>
          <a:p>
            <a:pPr lvl="2"/>
            <a:r>
              <a:rPr lang="en-GB" dirty="0"/>
              <a:t>A piezoelectric motor – </a:t>
            </a:r>
            <a:r>
              <a:rPr lang="en-GB" i="1" dirty="0"/>
              <a:t>Newport 8642</a:t>
            </a:r>
          </a:p>
          <a:p>
            <a:pPr lvl="2"/>
            <a:r>
              <a:rPr lang="en-GB" dirty="0"/>
              <a:t>An interferometer – </a:t>
            </a:r>
            <a:r>
              <a:rPr lang="en-GB" i="1" dirty="0" err="1"/>
              <a:t>Attocube</a:t>
            </a:r>
            <a:r>
              <a:rPr lang="en-GB" i="1" dirty="0"/>
              <a:t> IDS 3010</a:t>
            </a:r>
          </a:p>
          <a:p>
            <a:pPr lvl="2"/>
            <a:r>
              <a:rPr lang="en-GB" dirty="0"/>
              <a:t>A power supply – </a:t>
            </a:r>
            <a:r>
              <a:rPr lang="en-GB" i="1" dirty="0"/>
              <a:t>Agilent E3631 A</a:t>
            </a:r>
          </a:p>
          <a:p>
            <a:pPr lvl="2"/>
            <a:endParaRPr lang="en-GB" i="1" dirty="0"/>
          </a:p>
          <a:p>
            <a:r>
              <a:rPr lang="en-GB" i="1" dirty="0">
                <a:highlight>
                  <a:srgbClr val="FF0000"/>
                </a:highlight>
              </a:rPr>
              <a:t>Please note that the interferometer use is possible because IPGP bought the right to use the DLL (associated with their Wave viewing software).</a:t>
            </a:r>
          </a:p>
        </p:txBody>
      </p:sp>
    </p:spTree>
    <p:extLst>
      <p:ext uri="{BB962C8B-B14F-4D97-AF65-F5344CB8AC3E}">
        <p14:creationId xmlns:p14="http://schemas.microsoft.com/office/powerpoint/2010/main" val="74687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610D-AF3D-414F-BAEC-7AE247F6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06CD-9DE2-C64C-9E1B-06025C39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9552"/>
            <a:ext cx="9905999" cy="3541714"/>
          </a:xfrm>
        </p:spPr>
        <p:txBody>
          <a:bodyPr/>
          <a:lstStyle/>
          <a:p>
            <a:r>
              <a:rPr lang="en-GB" dirty="0"/>
              <a:t>Operating System: Rattle Snake only work for </a:t>
            </a:r>
            <a:r>
              <a:rPr lang="en-GB" b="1" dirty="0"/>
              <a:t>Windows</a:t>
            </a:r>
            <a:r>
              <a:rPr lang="en-GB" dirty="0"/>
              <a:t> OS since the library provided by one of the instrument are DLLs</a:t>
            </a:r>
          </a:p>
          <a:p>
            <a:r>
              <a:rPr lang="en-GB" dirty="0"/>
              <a:t>Rattle Snake is developed in Python 3.</a:t>
            </a:r>
          </a:p>
          <a:p>
            <a:r>
              <a:rPr lang="en-GB" dirty="0"/>
              <a:t>Each devices needs some specific installation (python library, drivers…).</a:t>
            </a:r>
          </a:p>
          <a:p>
            <a:r>
              <a:rPr lang="en-GB" dirty="0"/>
              <a:t>Rattle Snake is also linked to Wave Export to convert the streaming from the interferometer to a CSV file.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5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42DF-951C-6349-A35F-525987A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339E-CEFE-7A47-A227-44AD7629C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All the python environment and the useful libraries are managed by Anaconda (install Anaconda)</a:t>
            </a:r>
          </a:p>
          <a:p>
            <a:r>
              <a:rPr lang="en-GB" dirty="0"/>
              <a:t>Rattle Snake (RS) was developed with Python version 3.8.8 with the graphical library PyQt5 and the plot library </a:t>
            </a:r>
            <a:r>
              <a:rPr lang="en-GB" dirty="0" err="1"/>
              <a:t>PyQtGraph</a:t>
            </a:r>
            <a:endParaRPr lang="en-GB" dirty="0"/>
          </a:p>
          <a:p>
            <a:r>
              <a:rPr lang="en-GB" i="1" dirty="0"/>
              <a:t>Newport 8642</a:t>
            </a:r>
          </a:p>
          <a:p>
            <a:pPr lvl="1"/>
            <a:r>
              <a:rPr lang="en-GB" i="1" dirty="0" err="1"/>
              <a:t>pyusb</a:t>
            </a:r>
            <a:r>
              <a:rPr lang="en-GB" i="1" dirty="0"/>
              <a:t> library</a:t>
            </a:r>
          </a:p>
          <a:p>
            <a:pPr lvl="1"/>
            <a:r>
              <a:rPr lang="en-GB" i="1" dirty="0"/>
              <a:t>Specific library already in the RS package</a:t>
            </a:r>
          </a:p>
          <a:p>
            <a:r>
              <a:rPr lang="en-GB" i="1" dirty="0" err="1"/>
              <a:t>Attocube</a:t>
            </a:r>
            <a:r>
              <a:rPr lang="en-GB" i="1" dirty="0"/>
              <a:t> IDS 3010</a:t>
            </a:r>
          </a:p>
          <a:p>
            <a:pPr lvl="1"/>
            <a:r>
              <a:rPr lang="en-GB" i="1" dirty="0"/>
              <a:t>Specific library already in the RS package</a:t>
            </a:r>
          </a:p>
          <a:p>
            <a:r>
              <a:rPr lang="en-GB" i="1" dirty="0"/>
              <a:t>Agilent E3631 A</a:t>
            </a:r>
          </a:p>
          <a:p>
            <a:pPr lvl="1"/>
            <a:r>
              <a:rPr lang="en-GB" i="1" dirty="0" err="1"/>
              <a:t>pyvisa</a:t>
            </a:r>
            <a:r>
              <a:rPr lang="en-GB" i="1" dirty="0"/>
              <a:t> library</a:t>
            </a:r>
          </a:p>
          <a:p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42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DF4C-E384-0249-810F-8A63AEBD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2/3 - 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C4C40-2B53-E641-BE44-164DDF4F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https://www.anaconda.com/products/individual</a:t>
            </a:r>
            <a:endParaRPr lang="en-GB" dirty="0"/>
          </a:p>
          <a:p>
            <a:r>
              <a:rPr lang="en-GB" dirty="0"/>
              <a:t>Select the installer (</a:t>
            </a:r>
            <a:r>
              <a:rPr lang="en-GB" dirty="0" err="1"/>
              <a:t>botton</a:t>
            </a:r>
            <a:r>
              <a:rPr lang="en-GB" dirty="0"/>
              <a:t> of the page)</a:t>
            </a:r>
          </a:p>
          <a:p>
            <a:r>
              <a:rPr lang="en-GB" dirty="0"/>
              <a:t>Follow the instructions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0819B-BD2C-C74C-9CF4-D0620773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139" y="3429000"/>
            <a:ext cx="6966857" cy="319769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452108-1FBE-294E-8C1E-9909DA372423}"/>
              </a:ext>
            </a:extLst>
          </p:cNvPr>
          <p:cNvSpPr/>
          <p:nvPr/>
        </p:nvSpPr>
        <p:spPr>
          <a:xfrm>
            <a:off x="4905828" y="5167085"/>
            <a:ext cx="1683657" cy="2612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6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450-079F-AD4A-A458-8067FAFB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(3/3) – Install 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ACD88-4C2A-DF4D-90ED-39B05B80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2 ways: </a:t>
            </a:r>
          </a:p>
          <a:p>
            <a:pPr lvl="1"/>
            <a:r>
              <a:rPr lang="en-GB" dirty="0"/>
              <a:t>Graphical, using the Anaconda interface</a:t>
            </a:r>
          </a:p>
          <a:p>
            <a:pPr lvl="1"/>
            <a:r>
              <a:rPr lang="en-GB" dirty="0"/>
              <a:t>Command lines</a:t>
            </a:r>
          </a:p>
          <a:p>
            <a:pPr lvl="1"/>
            <a:endParaRPr lang="en-GB" dirty="0"/>
          </a:p>
          <a:p>
            <a:r>
              <a:rPr lang="en-GB" dirty="0"/>
              <a:t>Command lines: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 install pyqt5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pyqtgraph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pyusb</a:t>
            </a:r>
            <a:endParaRPr lang="en-GB" dirty="0"/>
          </a:p>
          <a:p>
            <a:pPr lvl="1"/>
            <a:r>
              <a:rPr lang="en-GB" dirty="0" err="1"/>
              <a:t>Conda</a:t>
            </a:r>
            <a:r>
              <a:rPr lang="en-GB" dirty="0"/>
              <a:t> install </a:t>
            </a:r>
            <a:r>
              <a:rPr lang="en-GB" dirty="0" err="1"/>
              <a:t>pyvisa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50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CD06-7846-DC49-B083-18864E9F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854E-DA35-DE48-BDA4-549E88BA4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the sources of Rattle Snake are saved in a repository:</a:t>
            </a:r>
          </a:p>
          <a:p>
            <a:pPr lvl="1"/>
            <a:r>
              <a:rPr lang="en-GB" dirty="0">
                <a:hlinkClick r:id="rId2"/>
              </a:rPr>
              <a:t>https://pss-gitlab.math.univ-paris-diderot.fr/sainton/rattlesnake</a:t>
            </a:r>
            <a:endParaRPr lang="en-GB" dirty="0"/>
          </a:p>
          <a:p>
            <a:r>
              <a:rPr lang="en-GB" dirty="0"/>
              <a:t>One can download or clone the repository</a:t>
            </a:r>
          </a:p>
          <a:p>
            <a:r>
              <a:rPr lang="en-GB" dirty="0"/>
              <a:t>To clone : </a:t>
            </a:r>
          </a:p>
          <a:p>
            <a:pPr lvl="1"/>
            <a:r>
              <a:rPr lang="en-GB" dirty="0"/>
              <a:t>In a git terminal: git clone https://</a:t>
            </a:r>
            <a:r>
              <a:rPr lang="en-GB" dirty="0" err="1"/>
              <a:t>pss-gitlab.math.univ-paris-diderot.fr</a:t>
            </a:r>
            <a:r>
              <a:rPr lang="en-GB" dirty="0"/>
              <a:t>/</a:t>
            </a:r>
            <a:r>
              <a:rPr lang="en-GB" dirty="0" err="1"/>
              <a:t>sainton</a:t>
            </a:r>
            <a:r>
              <a:rPr lang="en-GB" dirty="0"/>
              <a:t>/rattlesnake</a:t>
            </a:r>
          </a:p>
        </p:txBody>
      </p:sp>
    </p:spTree>
    <p:extLst>
      <p:ext uri="{BB962C8B-B14F-4D97-AF65-F5344CB8AC3E}">
        <p14:creationId xmlns:p14="http://schemas.microsoft.com/office/powerpoint/2010/main" val="9973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{F6AA924D-0A71-C445-A3FB-3EAE97BF3E9F}tf10001122</Template>
  <TotalTime>162</TotalTime>
  <Words>720</Words>
  <Application>Microsoft Macintosh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Rattle Snake - Documentation</vt:lpstr>
      <vt:lpstr>VERSION of this document</vt:lpstr>
      <vt:lpstr>About Rattle snake</vt:lpstr>
      <vt:lpstr>DeVICES linked to RATTLE SNAKE</vt:lpstr>
      <vt:lpstr>Installation</vt:lpstr>
      <vt:lpstr>Environment 1/3</vt:lpstr>
      <vt:lpstr>Environment 2/3 - install Anaconda</vt:lpstr>
      <vt:lpstr>Environment (3/3) – Install other libraries</vt:lpstr>
      <vt:lpstr>GIT repository</vt:lpstr>
      <vt:lpstr>RUN RATTLE SNAKE</vt:lpstr>
      <vt:lpstr>Rattle snake: Interface at start</vt:lpstr>
      <vt:lpstr>Rattle snake - Action bar</vt:lpstr>
      <vt:lpstr>NEWPORT 8742</vt:lpstr>
      <vt:lpstr>Newport 8742 – Setup panel</vt:lpstr>
      <vt:lpstr>NEWPORT 8742 – JOG Tab</vt:lpstr>
      <vt:lpstr>NEWPORT 8742 – CYCLE Tab</vt:lpstr>
      <vt:lpstr>NEWPORT 8742 – OUTPUT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Rattle Snake - Documentation</dc:title>
  <dc:creator>PL</dc:creator>
  <cp:lastModifiedBy>PL</cp:lastModifiedBy>
  <cp:revision>10</cp:revision>
  <dcterms:created xsi:type="dcterms:W3CDTF">2021-11-11T08:55:20Z</dcterms:created>
  <dcterms:modified xsi:type="dcterms:W3CDTF">2021-11-18T16:33:42Z</dcterms:modified>
</cp:coreProperties>
</file>