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gif" ContentType="image/gif"/>
  <Override PartName="/ppt/media/image5.png" ContentType="image/png"/>
  <Override PartName="/ppt/media/image1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7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8.jpeg" ContentType="image/jpeg"/>
  <Override PartName="/ppt/media/image9.jpeg" ContentType="image/jpe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slideLayout" Target="../slideLayouts/slideLayout1.xml"/><Relationship Id="rId18" Type="http://schemas.openxmlformats.org/officeDocument/2006/relationships/slideLayout" Target="../slideLayouts/slideLayout2.xml"/><Relationship Id="rId19" Type="http://schemas.openxmlformats.org/officeDocument/2006/relationships/slideLayout" Target="../slideLayouts/slideLayout3.xml"/><Relationship Id="rId20" Type="http://schemas.openxmlformats.org/officeDocument/2006/relationships/slideLayout" Target="../slideLayouts/slideLayout4.xml"/><Relationship Id="rId21" Type="http://schemas.openxmlformats.org/officeDocument/2006/relationships/slideLayout" Target="../slideLayouts/slideLayout5.xml"/><Relationship Id="rId22" Type="http://schemas.openxmlformats.org/officeDocument/2006/relationships/slideLayout" Target="../slideLayouts/slideLayout6.xml"/><Relationship Id="rId23" Type="http://schemas.openxmlformats.org/officeDocument/2006/relationships/slideLayout" Target="../slideLayouts/slideLayout7.xml"/><Relationship Id="rId24" Type="http://schemas.openxmlformats.org/officeDocument/2006/relationships/slideLayout" Target="../slideLayouts/slideLayout8.xml"/><Relationship Id="rId25" Type="http://schemas.openxmlformats.org/officeDocument/2006/relationships/slideLayout" Target="../slideLayouts/slideLayout9.xml"/><Relationship Id="rId26" Type="http://schemas.openxmlformats.org/officeDocument/2006/relationships/slideLayout" Target="../slideLayouts/slideLayout10.xml"/><Relationship Id="rId27" Type="http://schemas.openxmlformats.org/officeDocument/2006/relationships/slideLayout" Target="../slideLayouts/slideLayout11.xml"/><Relationship Id="rId2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39320" cy="673200"/>
          </a:xfrm>
          <a:prstGeom prst="rect">
            <a:avLst/>
          </a:prstGeom>
          <a:gradFill rotWithShape="0">
            <a:gsLst>
              <a:gs pos="0">
                <a:srgbClr val="733d07"/>
              </a:gs>
              <a:gs pos="100000">
                <a:srgbClr val="532c05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tretch/>
        </p:blipFill>
        <p:spPr>
          <a:xfrm>
            <a:off x="137880" y="41400"/>
            <a:ext cx="457560" cy="53136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3"/>
          <a:stretch/>
        </p:blipFill>
        <p:spPr>
          <a:xfrm>
            <a:off x="0" y="0"/>
            <a:ext cx="9139320" cy="1049760"/>
          </a:xfrm>
          <a:prstGeom prst="rect">
            <a:avLst/>
          </a:prstGeom>
          <a:ln>
            <a:noFill/>
          </a:ln>
        </p:spPr>
      </p:pic>
      <p:pic>
        <p:nvPicPr>
          <p:cNvPr id="3" name="Picture 1" descr=""/>
          <p:cNvPicPr/>
          <p:nvPr/>
        </p:nvPicPr>
        <p:blipFill>
          <a:blip r:embed="rId4"/>
          <a:stretch/>
        </p:blipFill>
        <p:spPr>
          <a:xfrm>
            <a:off x="0" y="512280"/>
            <a:ext cx="9139320" cy="634104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0" y="0"/>
            <a:ext cx="851040" cy="6853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3"/>
          <p:cNvSpPr/>
          <p:nvPr/>
        </p:nvSpPr>
        <p:spPr>
          <a:xfrm>
            <a:off x="4374000" y="1351440"/>
            <a:ext cx="421344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Narrow"/>
                <a:ea typeface="DejaVu Sans"/>
              </a:rPr>
              <a:t>InSight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" name="Picture 2" descr=""/>
          <p:cNvPicPr/>
          <p:nvPr/>
        </p:nvPicPr>
        <p:blipFill>
          <a:blip r:embed="rId5"/>
          <a:stretch/>
        </p:blipFill>
        <p:spPr>
          <a:xfrm rot="5400000">
            <a:off x="-1203120" y="3996360"/>
            <a:ext cx="3004920" cy="520200"/>
          </a:xfrm>
          <a:prstGeom prst="rect">
            <a:avLst/>
          </a:prstGeom>
          <a:ln>
            <a:noFill/>
          </a:ln>
        </p:spPr>
      </p:pic>
      <p:pic>
        <p:nvPicPr>
          <p:cNvPr id="7" name="Picture 25" descr=""/>
          <p:cNvPicPr/>
          <p:nvPr/>
        </p:nvPicPr>
        <p:blipFill>
          <a:blip r:embed="rId6"/>
          <a:stretch/>
        </p:blipFill>
        <p:spPr>
          <a:xfrm rot="5400000">
            <a:off x="191160" y="5703120"/>
            <a:ext cx="476640" cy="69804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201960" y="1370160"/>
            <a:ext cx="416880" cy="416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2" descr=""/>
          <p:cNvPicPr/>
          <p:nvPr/>
        </p:nvPicPr>
        <p:blipFill>
          <a:blip r:embed="rId7"/>
          <a:stretch/>
        </p:blipFill>
        <p:spPr>
          <a:xfrm>
            <a:off x="92880" y="2207160"/>
            <a:ext cx="596520" cy="489960"/>
          </a:xfrm>
          <a:prstGeom prst="rect">
            <a:avLst/>
          </a:prstGeom>
          <a:ln w="9360">
            <a:noFill/>
          </a:ln>
        </p:spPr>
      </p:pic>
      <p:pic>
        <p:nvPicPr>
          <p:cNvPr id="10" name="Picture 3" descr=""/>
          <p:cNvPicPr/>
          <p:nvPr/>
        </p:nvPicPr>
        <p:blipFill>
          <a:blip r:embed="rId8"/>
          <a:stretch/>
        </p:blipFill>
        <p:spPr>
          <a:xfrm rot="5400000">
            <a:off x="267840" y="2996280"/>
            <a:ext cx="645840" cy="300240"/>
          </a:xfrm>
          <a:prstGeom prst="rect">
            <a:avLst/>
          </a:prstGeom>
          <a:ln>
            <a:noFill/>
          </a:ln>
        </p:spPr>
      </p:pic>
      <p:pic>
        <p:nvPicPr>
          <p:cNvPr id="11" name="Picture 4" descr=""/>
          <p:cNvPicPr/>
          <p:nvPr/>
        </p:nvPicPr>
        <p:blipFill>
          <a:blip r:embed="rId9"/>
          <a:stretch/>
        </p:blipFill>
        <p:spPr>
          <a:xfrm rot="5400000">
            <a:off x="250560" y="5241600"/>
            <a:ext cx="757080" cy="195840"/>
          </a:xfrm>
          <a:prstGeom prst="rect">
            <a:avLst/>
          </a:prstGeom>
          <a:ln>
            <a:noFill/>
          </a:ln>
        </p:spPr>
      </p:pic>
      <p:pic>
        <p:nvPicPr>
          <p:cNvPr id="12" name="Picture 6" descr=""/>
          <p:cNvPicPr/>
          <p:nvPr/>
        </p:nvPicPr>
        <p:blipFill>
          <a:blip r:embed="rId10"/>
          <a:stretch/>
        </p:blipFill>
        <p:spPr>
          <a:xfrm rot="5400000">
            <a:off x="280080" y="3597840"/>
            <a:ext cx="622080" cy="252000"/>
          </a:xfrm>
          <a:prstGeom prst="rect">
            <a:avLst/>
          </a:prstGeom>
          <a:ln>
            <a:noFill/>
          </a:ln>
        </p:spPr>
      </p:pic>
      <p:pic>
        <p:nvPicPr>
          <p:cNvPr id="13" name="Picture 7" descr=""/>
          <p:cNvPicPr/>
          <p:nvPr/>
        </p:nvPicPr>
        <p:blipFill>
          <a:blip r:embed="rId11"/>
          <a:stretch/>
        </p:blipFill>
        <p:spPr>
          <a:xfrm rot="5400000">
            <a:off x="435240" y="4573080"/>
            <a:ext cx="289080" cy="346680"/>
          </a:xfrm>
          <a:prstGeom prst="rect">
            <a:avLst/>
          </a:prstGeom>
          <a:ln>
            <a:noFill/>
          </a:ln>
        </p:spPr>
      </p:pic>
      <p:pic>
        <p:nvPicPr>
          <p:cNvPr id="14" name="Picture 8" descr=""/>
          <p:cNvPicPr/>
          <p:nvPr/>
        </p:nvPicPr>
        <p:blipFill>
          <a:blip r:embed="rId12"/>
          <a:stretch/>
        </p:blipFill>
        <p:spPr>
          <a:xfrm rot="5400000">
            <a:off x="340920" y="4203720"/>
            <a:ext cx="500040" cy="206280"/>
          </a:xfrm>
          <a:prstGeom prst="rect">
            <a:avLst/>
          </a:prstGeom>
          <a:ln>
            <a:noFill/>
          </a:ln>
        </p:spPr>
      </p:pic>
      <p:pic>
        <p:nvPicPr>
          <p:cNvPr id="15" name="Picture 9" descr=""/>
          <p:cNvPicPr/>
          <p:nvPr/>
        </p:nvPicPr>
        <p:blipFill>
          <a:blip r:embed="rId13"/>
          <a:stretch/>
        </p:blipFill>
        <p:spPr>
          <a:xfrm>
            <a:off x="131760" y="1153080"/>
            <a:ext cx="536400" cy="1526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"/>
          <p:cNvPicPr/>
          <p:nvPr/>
        </p:nvPicPr>
        <p:blipFill>
          <a:blip r:embed="rId14"/>
          <a:stretch/>
        </p:blipFill>
        <p:spPr>
          <a:xfrm>
            <a:off x="139320" y="1421280"/>
            <a:ext cx="537480" cy="443520"/>
          </a:xfrm>
          <a:prstGeom prst="rect">
            <a:avLst/>
          </a:prstGeom>
          <a:ln>
            <a:noFill/>
          </a:ln>
        </p:spPr>
      </p:pic>
      <p:pic>
        <p:nvPicPr>
          <p:cNvPr id="17" name="Picture 36" descr=""/>
          <p:cNvPicPr/>
          <p:nvPr/>
        </p:nvPicPr>
        <p:blipFill>
          <a:blip r:embed="rId15"/>
          <a:stretch/>
        </p:blipFill>
        <p:spPr>
          <a:xfrm>
            <a:off x="17640" y="1916280"/>
            <a:ext cx="778320" cy="264240"/>
          </a:xfrm>
          <a:prstGeom prst="rect">
            <a:avLst/>
          </a:prstGeom>
          <a:ln>
            <a:noFill/>
          </a:ln>
        </p:spPr>
      </p:pic>
      <p:pic>
        <p:nvPicPr>
          <p:cNvPr id="18" name="Picture 37" descr=""/>
          <p:cNvPicPr/>
          <p:nvPr/>
        </p:nvPicPr>
        <p:blipFill>
          <a:blip r:embed="rId16"/>
          <a:stretch/>
        </p:blipFill>
        <p:spPr>
          <a:xfrm>
            <a:off x="178200" y="487440"/>
            <a:ext cx="457560" cy="531360"/>
          </a:xfrm>
          <a:prstGeom prst="rect">
            <a:avLst/>
          </a:prstGeom>
          <a:ln>
            <a:noFill/>
          </a:ln>
        </p:spPr>
      </p:pic>
      <p:sp>
        <p:nvSpPr>
          <p:cNvPr id="19" name="CustomShape 5"/>
          <p:cNvSpPr/>
          <p:nvPr/>
        </p:nvSpPr>
        <p:spPr>
          <a:xfrm>
            <a:off x="7992720" y="6130080"/>
            <a:ext cx="595800" cy="1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ts val="901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 Narrow"/>
                <a:ea typeface="DejaVu Sans"/>
              </a:rPr>
              <a:t>JPL D-79866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  <p:sldLayoutId id="2147483660" r:id="rId2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9139320" cy="673200"/>
          </a:xfrm>
          <a:prstGeom prst="rect">
            <a:avLst/>
          </a:prstGeom>
          <a:gradFill rotWithShape="0">
            <a:gsLst>
              <a:gs pos="0">
                <a:srgbClr val="733d07"/>
              </a:gs>
              <a:gs pos="100000">
                <a:srgbClr val="532c05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Picture 6" descr=""/>
          <p:cNvPicPr/>
          <p:nvPr/>
        </p:nvPicPr>
        <p:blipFill>
          <a:blip r:embed="rId2"/>
          <a:stretch/>
        </p:blipFill>
        <p:spPr>
          <a:xfrm>
            <a:off x="137880" y="41400"/>
            <a:ext cx="457560" cy="531360"/>
          </a:xfrm>
          <a:prstGeom prst="rect">
            <a:avLst/>
          </a:prstGeom>
          <a:ln>
            <a:noFill/>
          </a:ln>
        </p:spPr>
      </p:pic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9560" y="378720"/>
            <a:ext cx="1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753640" y="1976400"/>
            <a:ext cx="583380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 Narrow"/>
                <a:ea typeface="DejaVu Sans"/>
              </a:rPr>
              <a:t>SEIS Team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74320" y="915840"/>
            <a:ext cx="786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Same results with T=10s on 10sps VBB BHV data for SOL 78 but after removing 57 samples at the end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8932" t="7441" r="9066" b="3861"/>
          <a:stretch/>
        </p:blipFill>
        <p:spPr>
          <a:xfrm>
            <a:off x="182880" y="1554840"/>
            <a:ext cx="8778240" cy="503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74320" y="916200"/>
            <a:ext cx="786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Same results with T=10s on 10sps VBB BHV data for SOL 78 but after removing 57 samples at the end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6931" t="7441" r="9066" b="3861"/>
          <a:stretch/>
        </p:blipFill>
        <p:spPr>
          <a:xfrm>
            <a:off x="91440" y="1645920"/>
            <a:ext cx="898884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ov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in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g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Ti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c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No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ise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IS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da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7999" t="7441" r="8998" b="3861"/>
          <a:stretch/>
        </p:blipFill>
        <p:spPr>
          <a:xfrm>
            <a:off x="274320" y="1189080"/>
            <a:ext cx="8719560" cy="4937400"/>
          </a:xfrm>
          <a:prstGeom prst="rect">
            <a:avLst/>
          </a:prstGeom>
          <a:ln>
            <a:noFill/>
          </a:ln>
        </p:spPr>
      </p:pic>
      <p:sp>
        <p:nvSpPr>
          <p:cNvPr id="164" name="TextShape 2"/>
          <p:cNvSpPr txBox="1"/>
          <p:nvPr/>
        </p:nvSpPr>
        <p:spPr>
          <a:xfrm>
            <a:off x="182880" y="731520"/>
            <a:ext cx="813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An other issue :  Zoom on the previous figure.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1520" y="4297680"/>
            <a:ext cx="7772400" cy="1005840"/>
          </a:xfrm>
          <a:prstGeom prst="rect">
            <a:avLst/>
          </a:prstGeom>
          <a:noFill/>
          <a:ln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274320" y="6126480"/>
            <a:ext cx="8503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only want to change the signal at 1Hz, 2Hz, 3Hz, ...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best would be T=1s → But it doesn't work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74320" y="916560"/>
            <a:ext cx="786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same but with T=2s on 10sps VBB BHV data for SOL 78 and after adding 2 zeros at the end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91440" y="1737360"/>
            <a:ext cx="8869680" cy="502236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5669280" y="4754880"/>
            <a:ext cx="365760" cy="1463040"/>
          </a:xfrm>
          <a:prstGeom prst="rect">
            <a:avLst/>
          </a:prstGeom>
          <a:noFill/>
          <a:ln w="12600">
            <a:solidFill>
              <a:srgbClr val="000000"/>
            </a:solidFill>
            <a:custDash>
              <a:ds d="5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4"/>
          <p:cNvSpPr txBox="1"/>
          <p:nvPr/>
        </p:nvSpPr>
        <p:spPr>
          <a:xfrm>
            <a:off x="5394960" y="4480560"/>
            <a:ext cx="118872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H</a:t>
            </a:r>
            <a:r>
              <a:rPr b="0" lang="en-US" sz="1200" spc="-1" strike="noStrike">
                <a:latin typeface="Arial"/>
              </a:rPr>
              <a:t>z 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d</a:t>
            </a:r>
            <a:r>
              <a:rPr b="0" lang="en-US" sz="1200" spc="-1" strike="noStrike">
                <a:latin typeface="Arial"/>
              </a:rPr>
              <a:t>u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74320" y="916920"/>
            <a:ext cx="786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same but with T=2s on 10sps VBB BHV data for SOL 78 and after adding 2 zeros at the end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rcRect l="8932" t="7441" r="9066" b="3861"/>
          <a:stretch/>
        </p:blipFill>
        <p:spPr>
          <a:xfrm>
            <a:off x="182880" y="1735200"/>
            <a:ext cx="8778240" cy="503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274320" y="917280"/>
            <a:ext cx="786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same but with T=2s on 10sps VBB BHV data for SOL 78 and after adding 2 zeros at the end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6931" t="7441" r="9066" b="3861"/>
          <a:stretch/>
        </p:blipFill>
        <p:spPr>
          <a:xfrm>
            <a:off x="2103120" y="1582920"/>
            <a:ext cx="5669280" cy="31719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rcRect l="7931" t="52726" r="9066" b="3861"/>
          <a:stretch/>
        </p:blipFill>
        <p:spPr>
          <a:xfrm>
            <a:off x="2158920" y="4821120"/>
            <a:ext cx="5704920" cy="1580400"/>
          </a:xfrm>
          <a:prstGeom prst="rect">
            <a:avLst/>
          </a:prstGeom>
          <a:ln>
            <a:noFill/>
          </a:ln>
        </p:spPr>
      </p:pic>
      <p:sp>
        <p:nvSpPr>
          <p:cNvPr id="179" name="TextShape 3"/>
          <p:cNvSpPr txBox="1"/>
          <p:nvPr/>
        </p:nvSpPr>
        <p:spPr>
          <a:xfrm>
            <a:off x="1097280" y="5303520"/>
            <a:ext cx="8229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Zoom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82880" y="822960"/>
            <a:ext cx="877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As with T=2s the 1Hz signal remain we can repeat the same process recursively.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After one another step the 1Hz signal is removed.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182880" y="1554840"/>
            <a:ext cx="888120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440" y="822960"/>
            <a:ext cx="8595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Summary 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65760" y="1280160"/>
            <a:ext cx="841248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method from Lognonné/Kenda works for remove the tic noise but according to the number of points in the trace the processed data have a periodic residual coming from an “interference signal”.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To avoid that we can remove some points at the end of the trace or add some zeros before the processing.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choice of the length of the stack window (T) have an impact on the spectrum of the processed data because all n*(1/T) frequencies are changed. However we only want to change 1Hz, 2Hz, 3Hz, … and not 1 + (1/T) Hz …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best choice for T would thus be T=1s but it doesn’t work if we apply the process only one time.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could maybe apply the process several time in a recursive way to solve this issue.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For instance, the recursive procedure has succeeded for T=2s in two step.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82880" y="914400"/>
            <a:ext cx="86868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Method (code from Lognonné/Kenda): 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Select a length T (second) to stack the signal over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High pass the signal at 1/T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Compute a Stack signal over a moving window of length T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Remove the Stack signal on No-High Passed data over the same moving window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2560320" y="3413160"/>
            <a:ext cx="5760720" cy="326196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182880" y="4480560"/>
            <a:ext cx="21945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</a:t>
            </a:r>
            <a:r>
              <a:rPr b="0" lang="en-US" sz="1400" spc="-1" strike="noStrike">
                <a:latin typeface="Arial"/>
              </a:rPr>
              <a:t>a</a:t>
            </a:r>
            <a:r>
              <a:rPr b="0" lang="en-US" sz="1400" spc="-1" strike="noStrike">
                <a:latin typeface="Arial"/>
              </a:rPr>
              <a:t>w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d</a:t>
            </a:r>
            <a:r>
              <a:rPr b="0" lang="en-US" sz="1400" spc="-1" strike="noStrike">
                <a:latin typeface="Arial"/>
              </a:rPr>
              <a:t>a</a:t>
            </a:r>
            <a:r>
              <a:rPr b="0" lang="en-US" sz="1400" spc="-1" strike="noStrike">
                <a:latin typeface="Arial"/>
              </a:rPr>
              <a:t>t</a:t>
            </a:r>
            <a:r>
              <a:rPr b="0" lang="en-US" sz="1400" spc="-1" strike="noStrike">
                <a:latin typeface="Arial"/>
              </a:rPr>
              <a:t>a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: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0</a:t>
            </a:r>
            <a:r>
              <a:rPr b="0" lang="en-US" sz="1400" spc="-1" strike="noStrike">
                <a:latin typeface="Arial"/>
              </a:rPr>
              <a:t>3</a:t>
            </a:r>
            <a:r>
              <a:rPr b="0" lang="en-US" sz="1400" spc="-1" strike="noStrike">
                <a:latin typeface="Arial"/>
              </a:rPr>
              <a:t>.</a:t>
            </a:r>
            <a:r>
              <a:rPr b="0" lang="en-US" sz="1400" spc="-1" strike="noStrike">
                <a:latin typeface="Arial"/>
              </a:rPr>
              <a:t>B</a:t>
            </a:r>
            <a:r>
              <a:rPr b="0" lang="en-US" sz="1400" spc="-1" strike="noStrike">
                <a:latin typeface="Arial"/>
              </a:rPr>
              <a:t>H</a:t>
            </a:r>
            <a:r>
              <a:rPr b="0" lang="en-US" sz="1400" spc="-1" strike="noStrike">
                <a:latin typeface="Arial"/>
              </a:rPr>
              <a:t>V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(</a:t>
            </a:r>
            <a:r>
              <a:rPr b="0" lang="en-US" sz="1400" spc="-1" strike="noStrike">
                <a:latin typeface="Arial"/>
              </a:rPr>
              <a:t>V</a:t>
            </a:r>
            <a:r>
              <a:rPr b="0" lang="en-US" sz="1400" spc="-1" strike="noStrike">
                <a:latin typeface="Arial"/>
              </a:rPr>
              <a:t>B</a:t>
            </a:r>
            <a:r>
              <a:rPr b="0" lang="en-US" sz="1400" spc="-1" strike="noStrike">
                <a:latin typeface="Arial"/>
              </a:rPr>
              <a:t>B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f</a:t>
            </a:r>
            <a:r>
              <a:rPr b="0" lang="en-US" sz="1400" spc="-1" strike="noStrike">
                <a:latin typeface="Arial"/>
              </a:rPr>
              <a:t>e</a:t>
            </a:r>
            <a:r>
              <a:rPr b="0" lang="en-US" sz="1400" spc="-1" strike="noStrike">
                <a:latin typeface="Arial"/>
              </a:rPr>
              <a:t>=</a:t>
            </a:r>
            <a:r>
              <a:rPr b="0" lang="en-US" sz="1400" spc="-1" strike="noStrike">
                <a:latin typeface="Arial"/>
              </a:rPr>
              <a:t>1</a:t>
            </a:r>
            <a:r>
              <a:rPr b="0" lang="en-US" sz="1400" spc="-1" strike="noStrike">
                <a:latin typeface="Arial"/>
              </a:rPr>
              <a:t>0</a:t>
            </a:r>
            <a:r>
              <a:rPr b="0" lang="en-US" sz="1400" spc="-1" strike="noStrike">
                <a:latin typeface="Arial"/>
              </a:rPr>
              <a:t>s</a:t>
            </a:r>
            <a:r>
              <a:rPr b="0" lang="en-US" sz="1400" spc="-1" strike="noStrike">
                <a:latin typeface="Arial"/>
              </a:rPr>
              <a:t>p</a:t>
            </a:r>
            <a:r>
              <a:rPr b="0" lang="en-US" sz="1400" spc="-1" strike="noStrike">
                <a:latin typeface="Arial"/>
              </a:rPr>
              <a:t>s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=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2</a:t>
            </a:r>
            <a:r>
              <a:rPr b="0" lang="en-US" sz="1400" spc="-1" strike="noStrike">
                <a:latin typeface="Arial"/>
              </a:rPr>
              <a:t>0</a:t>
            </a:r>
            <a:r>
              <a:rPr b="0" lang="en-US" sz="1400" spc="-1" strike="noStrike">
                <a:latin typeface="Arial"/>
              </a:rPr>
              <a:t>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3108960" y="3749040"/>
            <a:ext cx="548640" cy="0"/>
          </a:xfrm>
          <a:prstGeom prst="line">
            <a:avLst/>
          </a:prstGeom>
          <a:ln w="1908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"/>
          <p:cNvSpPr/>
          <p:nvPr/>
        </p:nvSpPr>
        <p:spPr>
          <a:xfrm>
            <a:off x="3657600" y="3749040"/>
            <a:ext cx="548640" cy="0"/>
          </a:xfrm>
          <a:prstGeom prst="line">
            <a:avLst/>
          </a:prstGeom>
          <a:ln w="1908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"/>
          <p:cNvSpPr/>
          <p:nvPr/>
        </p:nvSpPr>
        <p:spPr>
          <a:xfrm>
            <a:off x="4206240" y="3749040"/>
            <a:ext cx="548640" cy="0"/>
          </a:xfrm>
          <a:prstGeom prst="line">
            <a:avLst/>
          </a:prstGeom>
          <a:ln w="1908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7"/>
          <p:cNvSpPr txBox="1"/>
          <p:nvPr/>
        </p:nvSpPr>
        <p:spPr>
          <a:xfrm>
            <a:off x="2834640" y="3488040"/>
            <a:ext cx="10058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ce181e"/>
                </a:solidFill>
                <a:latin typeface="Arial"/>
              </a:rPr>
              <a:t>NP = fs*T</a:t>
            </a:r>
            <a:endParaRPr b="0" lang="en-US" sz="12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08" name="TextShape 8"/>
          <p:cNvSpPr txBox="1"/>
          <p:nvPr/>
        </p:nvSpPr>
        <p:spPr>
          <a:xfrm>
            <a:off x="1737360" y="5591160"/>
            <a:ext cx="9144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Spectrum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8932" t="7441" r="9066" b="3861"/>
          <a:stretch/>
        </p:blipFill>
        <p:spPr>
          <a:xfrm>
            <a:off x="119160" y="1554480"/>
            <a:ext cx="8933400" cy="512028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274320" y="914400"/>
            <a:ext cx="6035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Computed Stack Signal (T=20s on 10sps VBB data) 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91800" y="731520"/>
            <a:ext cx="7589160" cy="42973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rcRect l="51929" t="52726" r="8065" b="3861"/>
          <a:stretch/>
        </p:blipFill>
        <p:spPr>
          <a:xfrm>
            <a:off x="5943600" y="5028840"/>
            <a:ext cx="3021840" cy="17373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7223760" y="3749040"/>
            <a:ext cx="365760" cy="640080"/>
          </a:xfrm>
          <a:prstGeom prst="rect">
            <a:avLst/>
          </a:prstGeom>
          <a:noFill/>
          <a:ln w="2916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"/>
          <p:cNvSpPr/>
          <p:nvPr/>
        </p:nvSpPr>
        <p:spPr>
          <a:xfrm>
            <a:off x="7406640" y="4389120"/>
            <a:ext cx="91440" cy="731520"/>
          </a:xfrm>
          <a:prstGeom prst="line">
            <a:avLst/>
          </a:prstGeom>
          <a:ln>
            <a:solidFill>
              <a:srgbClr val="ce18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3"/>
          <a:srcRect l="51929" t="52726" r="9066" b="3861"/>
          <a:stretch/>
        </p:blipFill>
        <p:spPr>
          <a:xfrm>
            <a:off x="2651760" y="5028840"/>
            <a:ext cx="2926080" cy="172548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4389120" y="3474720"/>
            <a:ext cx="548640" cy="914400"/>
          </a:xfrm>
          <a:prstGeom prst="rect">
            <a:avLst/>
          </a:prstGeom>
          <a:noFill/>
          <a:ln w="29160">
            <a:solidFill>
              <a:srgbClr val="00a65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4297680" y="4389120"/>
            <a:ext cx="274320" cy="731520"/>
          </a:xfrm>
          <a:prstGeom prst="line">
            <a:avLst/>
          </a:prstGeom>
          <a:ln>
            <a:solidFill>
              <a:srgbClr val="00a65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1097280" y="3017520"/>
            <a:ext cx="91440" cy="1554480"/>
          </a:xfrm>
          <a:prstGeom prst="rect">
            <a:avLst/>
          </a:prstGeom>
          <a:noFill/>
          <a:ln w="10080">
            <a:solidFill>
              <a:srgbClr val="000000"/>
            </a:solidFill>
            <a:custDash>
              <a:ds d="700000" sp="7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737360" y="3017520"/>
            <a:ext cx="91440" cy="1554480"/>
          </a:xfrm>
          <a:prstGeom prst="rect">
            <a:avLst/>
          </a:prstGeom>
          <a:noFill/>
          <a:ln w="10080">
            <a:solidFill>
              <a:srgbClr val="000000"/>
            </a:solidFill>
            <a:custDash>
              <a:ds d="700000" sp="7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2377440" y="3017520"/>
            <a:ext cx="91440" cy="1554480"/>
          </a:xfrm>
          <a:prstGeom prst="rect">
            <a:avLst/>
          </a:prstGeom>
          <a:noFill/>
          <a:ln w="10080">
            <a:solidFill>
              <a:srgbClr val="000000"/>
            </a:solidFill>
            <a:custDash>
              <a:ds d="700000" sp="7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rcRect l="6931" t="7441" r="9066" b="3861"/>
          <a:stretch/>
        </p:blipFill>
        <p:spPr>
          <a:xfrm>
            <a:off x="64440" y="1646280"/>
            <a:ext cx="8988120" cy="502884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274320" y="914760"/>
            <a:ext cx="7132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Residue (Raw – De-Tic Data) for T=20s on 10sps VBB data 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74320" y="915480"/>
            <a:ext cx="6035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T=10s on 10sps VBB data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91800" y="1463040"/>
            <a:ext cx="888156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171360" y="1737360"/>
            <a:ext cx="8881200" cy="502884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274320" y="915120"/>
            <a:ext cx="6035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T=10s on 10sps VBB data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Noise on SEIS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1188720" y="2926080"/>
            <a:ext cx="3749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3"/>
          <p:cNvSpPr/>
          <p:nvPr/>
        </p:nvSpPr>
        <p:spPr>
          <a:xfrm flipV="1">
            <a:off x="1188720" y="914400"/>
            <a:ext cx="0" cy="2011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4937760" y="2926080"/>
            <a:ext cx="548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Line 5"/>
          <p:cNvSpPr/>
          <p:nvPr/>
        </p:nvSpPr>
        <p:spPr>
          <a:xfrm>
            <a:off x="3931920" y="283464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3657600" y="3108960"/>
            <a:ext cx="548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1/T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7"/>
          <p:cNvSpPr/>
          <p:nvPr/>
        </p:nvSpPr>
        <p:spPr>
          <a:xfrm>
            <a:off x="1188720" y="1371600"/>
            <a:ext cx="2743200" cy="0"/>
          </a:xfrm>
          <a:prstGeom prst="line">
            <a:avLst/>
          </a:prstGeom>
          <a:ln w="1260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8"/>
          <p:cNvSpPr/>
          <p:nvPr/>
        </p:nvSpPr>
        <p:spPr>
          <a:xfrm>
            <a:off x="3931920" y="1371600"/>
            <a:ext cx="0" cy="1463040"/>
          </a:xfrm>
          <a:prstGeom prst="line">
            <a:avLst/>
          </a:prstGeom>
          <a:ln>
            <a:solidFill>
              <a:srgbClr val="21409a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9"/>
          <p:cNvSpPr txBox="1"/>
          <p:nvPr/>
        </p:nvSpPr>
        <p:spPr>
          <a:xfrm>
            <a:off x="2286000" y="91440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21409a"/>
                </a:solidFill>
                <a:latin typeface="Arial"/>
                <a:ea typeface="Arial"/>
              </a:rPr>
              <a:t>Δ</a:t>
            </a:r>
            <a:r>
              <a:rPr b="0" lang="en-US" sz="1800" spc="-1" strike="noStrike">
                <a:solidFill>
                  <a:srgbClr val="21409a"/>
                </a:solidFill>
                <a:latin typeface="Arial"/>
                <a:ea typeface="Arial"/>
              </a:rPr>
              <a:t>fs</a:t>
            </a:r>
            <a:endParaRPr b="0" lang="en-US" sz="1800" spc="-1" strike="noStrike">
              <a:solidFill>
                <a:srgbClr val="21409a"/>
              </a:solidFill>
              <a:latin typeface="Arial"/>
            </a:endParaRPr>
          </a:p>
        </p:txBody>
      </p:sp>
      <p:sp>
        <p:nvSpPr>
          <p:cNvPr id="141" name="TextShape 10"/>
          <p:cNvSpPr txBox="1"/>
          <p:nvPr/>
        </p:nvSpPr>
        <p:spPr>
          <a:xfrm>
            <a:off x="5394960" y="111672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Arial"/>
              </a:rPr>
              <a:t>Δ</a:t>
            </a:r>
            <a:r>
              <a:rPr b="0" lang="en-US" sz="1800" spc="-1" strike="noStrike">
                <a:latin typeface="Arial"/>
                <a:ea typeface="Arial"/>
              </a:rPr>
              <a:t>fs = frequency step for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11"/>
          <p:cNvSpPr/>
          <p:nvPr/>
        </p:nvSpPr>
        <p:spPr>
          <a:xfrm>
            <a:off x="1554480" y="283464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12"/>
          <p:cNvSpPr txBox="1"/>
          <p:nvPr/>
        </p:nvSpPr>
        <p:spPr>
          <a:xfrm>
            <a:off x="1188720" y="3017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fe/</a:t>
            </a:r>
            <a:r>
              <a:rPr b="0" lang="en-US" sz="1800" spc="-1" strike="noStrike">
                <a:latin typeface="Arial"/>
              </a:rPr>
              <a:t>npt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Line 13"/>
          <p:cNvSpPr/>
          <p:nvPr/>
        </p:nvSpPr>
        <p:spPr>
          <a:xfrm>
            <a:off x="1188720" y="2286000"/>
            <a:ext cx="365760" cy="0"/>
          </a:xfrm>
          <a:prstGeom prst="line">
            <a:avLst/>
          </a:prstGeom>
          <a:ln>
            <a:solidFill>
              <a:srgbClr val="00a65d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4"/>
          <p:cNvSpPr/>
          <p:nvPr/>
        </p:nvSpPr>
        <p:spPr>
          <a:xfrm>
            <a:off x="1554480" y="2286000"/>
            <a:ext cx="0" cy="548640"/>
          </a:xfrm>
          <a:prstGeom prst="line">
            <a:avLst/>
          </a:prstGeom>
          <a:ln>
            <a:solidFill>
              <a:srgbClr val="00a65d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15"/>
          <p:cNvSpPr txBox="1"/>
          <p:nvPr/>
        </p:nvSpPr>
        <p:spPr>
          <a:xfrm>
            <a:off x="1188720" y="184824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a65d"/>
                </a:solidFill>
                <a:latin typeface="Arial"/>
                <a:ea typeface="Arial"/>
              </a:rPr>
              <a:t>Δ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Arial"/>
              </a:rPr>
              <a:t>fd</a:t>
            </a:r>
            <a:endParaRPr b="0" lang="en-US" sz="18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147" name="TextShape 16"/>
          <p:cNvSpPr txBox="1"/>
          <p:nvPr/>
        </p:nvSpPr>
        <p:spPr>
          <a:xfrm>
            <a:off x="5394960" y="157392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Arial"/>
              </a:rPr>
              <a:t>Δ</a:t>
            </a:r>
            <a:r>
              <a:rPr b="0" lang="en-US" sz="1800" spc="-1" strike="noStrike">
                <a:latin typeface="Arial"/>
                <a:ea typeface="Arial"/>
              </a:rPr>
              <a:t>fd = frequency step for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Shape 17"/>
          <p:cNvSpPr txBox="1"/>
          <p:nvPr/>
        </p:nvSpPr>
        <p:spPr>
          <a:xfrm>
            <a:off x="182880" y="3749040"/>
            <a:ext cx="813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Wi</a:t>
            </a:r>
            <a:r>
              <a:rPr b="0" lang="en-US" sz="1800" spc="-1" strike="noStrike">
                <a:latin typeface="Arial"/>
              </a:rPr>
              <a:t>dth </a:t>
            </a:r>
            <a:r>
              <a:rPr b="0" lang="en-US" sz="1800" spc="-1" strike="noStrike">
                <a:latin typeface="Arial"/>
              </a:rPr>
              <a:t>of </a:t>
            </a:r>
            <a:r>
              <a:rPr b="0" lang="en-US" sz="1800" spc="-1" strike="noStrike">
                <a:latin typeface="Arial"/>
              </a:rPr>
              <a:t>inte</a:t>
            </a:r>
            <a:r>
              <a:rPr b="0" lang="en-US" sz="1800" spc="-1" strike="noStrike">
                <a:latin typeface="Arial"/>
              </a:rPr>
              <a:t>rfer</a:t>
            </a:r>
            <a:r>
              <a:rPr b="0" lang="en-US" sz="1800" spc="-1" strike="noStrike">
                <a:latin typeface="Arial"/>
              </a:rPr>
              <a:t>enc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sig</a:t>
            </a:r>
            <a:r>
              <a:rPr b="0" lang="en-US" sz="1800" spc="-1" strike="noStrike">
                <a:latin typeface="Arial"/>
              </a:rPr>
              <a:t>nal 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Shape 18"/>
          <p:cNvSpPr txBox="1"/>
          <p:nvPr/>
        </p:nvSpPr>
        <p:spPr>
          <a:xfrm>
            <a:off x="914400" y="4480560"/>
            <a:ext cx="6583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Noto Sans CJK SC Regular"/>
              </a:rPr>
              <a:t>R = remainder(</a:t>
            </a:r>
            <a:r>
              <a:rPr b="0" lang="en-US" sz="1800" spc="-1" strike="noStrike">
                <a:latin typeface="Arial"/>
                <a:ea typeface="Arial"/>
              </a:rPr>
              <a:t>Δ</a:t>
            </a:r>
            <a:r>
              <a:rPr b="0" lang="en-US" sz="1800" spc="-1" strike="noStrike">
                <a:latin typeface="Arial"/>
                <a:ea typeface="Arial"/>
              </a:rPr>
              <a:t>fs/</a:t>
            </a:r>
            <a:r>
              <a:rPr b="0" lang="en-US" sz="1800" spc="-1" strike="noStrike">
                <a:latin typeface="Arial"/>
                <a:ea typeface="Arial"/>
              </a:rPr>
              <a:t>Δ</a:t>
            </a:r>
            <a:r>
              <a:rPr b="0" lang="en-US" sz="1800" spc="-1" strike="noStrike">
                <a:latin typeface="Arial"/>
                <a:ea typeface="Arial"/>
              </a:rPr>
              <a:t>fd,1)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Arial"/>
              </a:rPr>
              <a:t>Width = </a:t>
            </a:r>
            <a:r>
              <a:rPr b="0" lang="en-US" sz="1800" spc="-1" strike="noStrike">
                <a:latin typeface="Arial"/>
                <a:ea typeface="Arial"/>
              </a:rPr>
              <a:t>Δ</a:t>
            </a:r>
            <a:r>
              <a:rPr b="0" lang="en-US" sz="1800" spc="-1" strike="noStrike">
                <a:latin typeface="Arial"/>
                <a:ea typeface="Arial"/>
              </a:rPr>
              <a:t>fs/R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822960" y="4937760"/>
            <a:ext cx="2194560" cy="548640"/>
          </a:xfrm>
          <a:prstGeom prst="rect">
            <a:avLst/>
          </a:prstGeom>
          <a:noFill/>
          <a:ln w="1908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20"/>
          <p:cNvSpPr txBox="1"/>
          <p:nvPr/>
        </p:nvSpPr>
        <p:spPr>
          <a:xfrm>
            <a:off x="4846320" y="4754880"/>
            <a:ext cx="41148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rf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l 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=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n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f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f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Shape 21"/>
          <p:cNvSpPr txBox="1"/>
          <p:nvPr/>
        </p:nvSpPr>
        <p:spPr>
          <a:xfrm>
            <a:off x="914400" y="285408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2320" y="167760"/>
            <a:ext cx="6766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Removing Tic Noise on SEIS data</a:t>
            </a:r>
            <a:endParaRPr b="1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74320" y="915480"/>
            <a:ext cx="786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Same results with T=10s on 10sps VBB BHV data for SOL 78 but after removing 57 samples at the end 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rcRect l="7931" t="7441" r="9066" b="3861"/>
          <a:stretch/>
        </p:blipFill>
        <p:spPr>
          <a:xfrm>
            <a:off x="91440" y="1646280"/>
            <a:ext cx="888120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IS PMSR 0 Template 130113 cmp</Template>
  <TotalTime>18270</TotalTime>
  <Application>LibreOffice/6.0.7.3$Linux_X86_64 LibreOffice_project/00m0$Build-3</Application>
  <Company>JPL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2013-01-14T23:56:50Z</dcterms:created>
  <dc:creator>Marie-Peterson, Claire (2745)</dc:creator>
  <dc:description/>
  <dc:language>en-US</dc:language>
  <cp:lastModifiedBy/>
  <cp:lastPrinted>2013-07-24T01:58:44Z</cp:lastPrinted>
  <dcterms:modified xsi:type="dcterms:W3CDTF">2019-06-25T18:18:20Z</dcterms:modified>
  <cp:revision>584</cp:revision>
  <dc:subject/>
  <dc:title>Project Mission System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JPL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