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4" r:id="rId7"/>
    <p:sldId id="260" r:id="rId8"/>
    <p:sldId id="275" r:id="rId9"/>
    <p:sldId id="262" r:id="rId10"/>
    <p:sldId id="263" r:id="rId11"/>
    <p:sldId id="264" r:id="rId12"/>
    <p:sldId id="26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papers/guide/guid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simpson@pobox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classification" TargetMode="External"/><Relationship Id="rId2" Type="http://schemas.openxmlformats.org/officeDocument/2006/relationships/hyperlink" Target="https://en.wikipedia.org/wiki/Supervised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gression_analysi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-03.ibm.com/software/products/en/spss-mode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Greg Simpson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Galvanize Data science fellow</a:t>
            </a:r>
          </a:p>
        </p:txBody>
      </p:sp>
    </p:spTree>
    <p:extLst>
      <p:ext uri="{BB962C8B-B14F-4D97-AF65-F5344CB8AC3E}">
        <p14:creationId xmlns:p14="http://schemas.microsoft.com/office/powerpoint/2010/main" val="26303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Stream Screen 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6" y="2527300"/>
            <a:ext cx="6315074" cy="402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37" y="2527300"/>
            <a:ext cx="5061691" cy="42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(correct / incorrect)</a:t>
            </a:r>
          </a:p>
          <a:p>
            <a:pPr lvl="1"/>
            <a:r>
              <a:rPr lang="en-US" dirty="0"/>
              <a:t>Polynomial : 100% / 0%</a:t>
            </a:r>
          </a:p>
          <a:p>
            <a:r>
              <a:rPr lang="en-US" dirty="0"/>
              <a:t>Test (correct / incorrect)</a:t>
            </a:r>
          </a:p>
          <a:p>
            <a:pPr lvl="1"/>
            <a:r>
              <a:rPr lang="en-US" dirty="0" err="1"/>
              <a:t>Rbf</a:t>
            </a:r>
            <a:r>
              <a:rPr lang="en-US" dirty="0"/>
              <a:t> (Radial basis function) : 96.89% / 3.11%</a:t>
            </a:r>
          </a:p>
          <a:p>
            <a:r>
              <a:rPr lang="en-US" dirty="0"/>
              <a:t>Validation (correct / incorrect)</a:t>
            </a:r>
          </a:p>
          <a:p>
            <a:pPr lvl="1"/>
            <a:r>
              <a:rPr lang="en-US" dirty="0"/>
              <a:t>Linear : 92.41% / 7.59%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prediction accuracy obtained from the unknown set more precisely reflects the performance on classifying an independent data set.  An improved version of this procedure is known as cross-validation.</a:t>
            </a:r>
          </a:p>
          <a:p>
            <a:pPr lvl="1"/>
            <a:r>
              <a:rPr lang="en-US" dirty="0">
                <a:hlinkClick r:id="rId2"/>
              </a:rPr>
              <a:t>http://www.csie.ntu.edu.tw/%7Ecjlin/papers/guide/guide.pdf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Validation (correct / incorrect)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Linear</a:t>
            </a:r>
            <a:r>
              <a:rPr lang="en-US" dirty="0"/>
              <a:t> : 92.41% / 7.59%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Greg Simpson</a:t>
            </a:r>
          </a:p>
          <a:p>
            <a:pPr lvl="1"/>
            <a:r>
              <a:rPr lang="en-US" dirty="0">
                <a:hlinkClick r:id="rId2"/>
              </a:rPr>
              <a:t>gsimpson@pobox.com</a:t>
            </a:r>
            <a:endParaRPr lang="en-US" dirty="0"/>
          </a:p>
          <a:p>
            <a:pPr lvl="1"/>
            <a:r>
              <a:rPr lang="en-US"/>
              <a:t>303.907.2233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career in software</a:t>
            </a:r>
          </a:p>
          <a:p>
            <a:pPr lvl="1"/>
            <a:r>
              <a:rPr lang="en-US" dirty="0"/>
              <a:t>Many Big name companies; several small companies</a:t>
            </a:r>
          </a:p>
          <a:p>
            <a:pPr lvl="1"/>
            <a:r>
              <a:rPr lang="en-US" dirty="0"/>
              <a:t>Lots of different roles</a:t>
            </a:r>
          </a:p>
          <a:p>
            <a:pPr lvl="1"/>
            <a:r>
              <a:rPr lang="en-US" dirty="0"/>
              <a:t>Plenty of success</a:t>
            </a:r>
          </a:p>
          <a:p>
            <a:pPr lvl="2"/>
            <a:r>
              <a:rPr lang="en-US" dirty="0"/>
              <a:t>GPS-OCX ground station contract win</a:t>
            </a:r>
          </a:p>
          <a:p>
            <a:pPr lvl="1"/>
            <a:r>
              <a:rPr lang="en-US" dirty="0"/>
              <a:t>Too many “less than successes”</a:t>
            </a:r>
          </a:p>
          <a:p>
            <a:r>
              <a:rPr lang="en-US" dirty="0"/>
              <a:t>Looking for something new to keep me interested</a:t>
            </a:r>
          </a:p>
        </p:txBody>
      </p:sp>
    </p:spTree>
    <p:extLst>
      <p:ext uri="{BB962C8B-B14F-4D97-AF65-F5344CB8AC3E}">
        <p14:creationId xmlns:p14="http://schemas.microsoft.com/office/powerpoint/2010/main" val="25873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Galvanize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99" y="2427165"/>
            <a:ext cx="6581775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09" y="4325777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 Domain Dataset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41968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Domain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Cancer Study from the University of Wisconsin</a:t>
            </a:r>
          </a:p>
          <a:p>
            <a:pPr lvl="1"/>
            <a:r>
              <a:rPr lang="en-US" dirty="0"/>
              <a:t>Publicly available data</a:t>
            </a:r>
          </a:p>
          <a:p>
            <a:pPr lvl="1"/>
            <a:r>
              <a:rPr lang="en-US" dirty="0"/>
              <a:t>700 records</a:t>
            </a:r>
          </a:p>
          <a:p>
            <a:pPr lvl="1"/>
            <a:r>
              <a:rPr lang="en-US" dirty="0"/>
              <a:t>10 features – cell characteristic measurements</a:t>
            </a:r>
          </a:p>
          <a:p>
            <a:pPr lvl="1"/>
            <a:r>
              <a:rPr lang="en-US" dirty="0"/>
              <a:t>1 actual result</a:t>
            </a:r>
          </a:p>
          <a:p>
            <a:pPr lvl="2"/>
            <a:r>
              <a:rPr lang="en-US" dirty="0"/>
              <a:t>2 – benign</a:t>
            </a:r>
          </a:p>
          <a:p>
            <a:pPr lvl="2"/>
            <a:r>
              <a:rPr lang="en-US" dirty="0"/>
              <a:t>4 – malignant</a:t>
            </a:r>
          </a:p>
          <a:p>
            <a:r>
              <a:rPr lang="en-US" dirty="0"/>
              <a:t>Goal is to compare the results of your classifier against the actual result</a:t>
            </a:r>
          </a:p>
        </p:txBody>
      </p:sp>
    </p:spTree>
    <p:extLst>
      <p:ext uri="{BB962C8B-B14F-4D97-AF65-F5344CB8AC3E}">
        <p14:creationId xmlns:p14="http://schemas.microsoft.com/office/powerpoint/2010/main" val="25996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 Domain Dataset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Data Science</a:t>
            </a:r>
          </a:p>
          <a:p>
            <a:pPr lvl="1"/>
            <a:r>
              <a:rPr lang="en-US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28932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Classifier</a:t>
            </a:r>
          </a:p>
          <a:p>
            <a:pPr lvl="1"/>
            <a:r>
              <a:rPr lang="en-US" dirty="0"/>
              <a:t>Support Vector Machine</a:t>
            </a:r>
          </a:p>
          <a:p>
            <a:pPr lvl="2"/>
            <a:r>
              <a:rPr lang="en-US" dirty="0">
                <a:hlinkClick r:id="rId2" tooltip="Supervised learning"/>
              </a:rPr>
              <a:t>supervised learning</a:t>
            </a:r>
            <a:r>
              <a:rPr lang="en-US" dirty="0"/>
              <a:t> models analyze data used for </a:t>
            </a:r>
            <a:r>
              <a:rPr lang="en-US" dirty="0">
                <a:hlinkClick r:id="rId3" tooltip="Statistical classification"/>
              </a:rPr>
              <a:t>classification</a:t>
            </a:r>
            <a:r>
              <a:rPr lang="en-US" dirty="0"/>
              <a:t> and </a:t>
            </a:r>
            <a:r>
              <a:rPr lang="en-US" dirty="0">
                <a:hlinkClick r:id="rId4" tooltip="Regression analysis"/>
              </a:rPr>
              <a:t>regression analysis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Existing data is mapped so that the examples of the separate categories are divided by a clear gap that is as wide as possible (called a hyperplane). New examples are then mapped into that same space and predicted to belong to a category based on which side of the gap they fall on.</a:t>
            </a:r>
          </a:p>
          <a:p>
            <a:pPr lvl="3"/>
            <a:r>
              <a:rPr lang="en-US" dirty="0"/>
              <a:t>https://en.wikipedia.org/wiki/Kernel_method</a:t>
            </a:r>
          </a:p>
          <a:p>
            <a:pPr lvl="1"/>
            <a:r>
              <a:rPr lang="en-US" dirty="0"/>
              <a:t>Kernels</a:t>
            </a:r>
          </a:p>
          <a:p>
            <a:pPr lvl="2"/>
            <a:r>
              <a:rPr lang="en-US" dirty="0"/>
              <a:t>Mathematical functions used to project data to increase separation</a:t>
            </a:r>
          </a:p>
          <a:p>
            <a:pPr lvl="3"/>
            <a:r>
              <a:rPr lang="en-US" dirty="0"/>
              <a:t>RBF, </a:t>
            </a:r>
            <a:r>
              <a:rPr lang="en-US" dirty="0" err="1"/>
              <a:t>Polymomial</a:t>
            </a:r>
            <a:r>
              <a:rPr lang="en-US" dirty="0"/>
              <a:t>, Sigmoid, Linear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4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</a:p>
          <a:p>
            <a:pPr lvl="1"/>
            <a:r>
              <a:rPr lang="en-US" dirty="0"/>
              <a:t>Health Domain Dataset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219550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IBM SPSS Modeler</a:t>
            </a:r>
          </a:p>
          <a:p>
            <a:pPr lvl="1"/>
            <a:r>
              <a:rPr lang="en-US" dirty="0">
                <a:hlinkClick r:id="rId2"/>
              </a:rPr>
              <a:t>http://www-03.ibm.com/software/products/en/spss-modeler</a:t>
            </a:r>
            <a:endParaRPr lang="en-US" dirty="0"/>
          </a:p>
          <a:p>
            <a:pPr lvl="1"/>
            <a:r>
              <a:rPr lang="en-US" dirty="0"/>
              <a:t>Covers 3 main phases</a:t>
            </a:r>
          </a:p>
          <a:p>
            <a:pPr lvl="2"/>
            <a:r>
              <a:rPr lang="en-US" dirty="0"/>
              <a:t>Data ingestion and manipulation</a:t>
            </a:r>
          </a:p>
          <a:p>
            <a:pPr lvl="3"/>
            <a:r>
              <a:rPr lang="en-US" dirty="0"/>
              <a:t>Easy, fast, repeatable</a:t>
            </a:r>
          </a:p>
          <a:p>
            <a:pPr lvl="3"/>
            <a:r>
              <a:rPr lang="en-US" dirty="0"/>
              <a:t>Simple data partitioning into Train-Test-Validation data sets</a:t>
            </a:r>
          </a:p>
          <a:p>
            <a:pPr lvl="2"/>
            <a:r>
              <a:rPr lang="en-US" dirty="0"/>
              <a:t>Modeling</a:t>
            </a:r>
          </a:p>
          <a:p>
            <a:pPr lvl="3"/>
            <a:r>
              <a:rPr lang="en-US" dirty="0"/>
              <a:t>Icon based configurations</a:t>
            </a:r>
          </a:p>
          <a:p>
            <a:pPr lvl="3"/>
            <a:r>
              <a:rPr lang="en-US" dirty="0"/>
              <a:t>Parallel and serial capabilities</a:t>
            </a:r>
          </a:p>
          <a:p>
            <a:pPr lvl="2"/>
            <a:r>
              <a:rPr lang="en-US" dirty="0"/>
              <a:t>Display</a:t>
            </a:r>
          </a:p>
          <a:p>
            <a:pPr lvl="3"/>
            <a:r>
              <a:rPr lang="en-US" dirty="0"/>
              <a:t>Not the strongest</a:t>
            </a:r>
          </a:p>
          <a:p>
            <a:pPr lvl="3"/>
            <a:r>
              <a:rPr lang="en-US" dirty="0"/>
              <a:t>Other tools are better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0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298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Greg Simpson</vt:lpstr>
      <vt:lpstr>Motivation and Background</vt:lpstr>
      <vt:lpstr>After Galvanize</vt:lpstr>
      <vt:lpstr>3 GOALS for Capstone</vt:lpstr>
      <vt:lpstr>Health Domain Dataset</vt:lpstr>
      <vt:lpstr>3 GOALS for Capstone</vt:lpstr>
      <vt:lpstr>Data Science</vt:lpstr>
      <vt:lpstr>3 GOALS for Capstone</vt:lpstr>
      <vt:lpstr>IBM Watson Tools</vt:lpstr>
      <vt:lpstr>SPSS Stream Screen Shots</vt:lpstr>
      <vt:lpstr>Model Results</vt:lpstr>
      <vt:lpstr>Which one to choose</vt:lpstr>
      <vt:lpstr>Questions and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 Simpson</dc:title>
  <dc:creator>Greg Simpson</dc:creator>
  <cp:lastModifiedBy>Greg Simpson</cp:lastModifiedBy>
  <cp:revision>42</cp:revision>
  <dcterms:created xsi:type="dcterms:W3CDTF">2016-11-10T17:30:53Z</dcterms:created>
  <dcterms:modified xsi:type="dcterms:W3CDTF">2016-11-10T20:03:11Z</dcterms:modified>
</cp:coreProperties>
</file>