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77" r:id="rId7"/>
    <p:sldId id="278" r:id="rId8"/>
    <p:sldId id="263" r:id="rId9"/>
    <p:sldId id="279" r:id="rId10"/>
    <p:sldId id="264" r:id="rId11"/>
    <p:sldId id="2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papers/guide/guide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gsimpson@pobox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Greg Simpson</a:t>
            </a:r>
            <a:br>
              <a:rPr lang="en-US" dirty="0"/>
            </a:br>
            <a:r>
              <a:rPr lang="en-US" dirty="0" err="1"/>
              <a:t>SupportVectorMachine-CancerClassification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Galvanize Data science fellow</a:t>
            </a:r>
          </a:p>
          <a:p>
            <a:r>
              <a:rPr lang="en-US" dirty="0"/>
              <a:t>IBM Data scientist (soon)</a:t>
            </a:r>
          </a:p>
        </p:txBody>
      </p:sp>
    </p:spTree>
    <p:extLst>
      <p:ext uri="{BB962C8B-B14F-4D97-AF65-F5344CB8AC3E}">
        <p14:creationId xmlns:p14="http://schemas.microsoft.com/office/powerpoint/2010/main" val="263030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 (correct / incorrect)</a:t>
            </a:r>
          </a:p>
          <a:p>
            <a:pPr lvl="1"/>
            <a:r>
              <a:rPr lang="en-US" sz="2000" dirty="0"/>
              <a:t>Polynomial : 100% / 0%</a:t>
            </a:r>
          </a:p>
          <a:p>
            <a:r>
              <a:rPr lang="en-US" sz="2400" dirty="0"/>
              <a:t>Test (correct / incorrect)</a:t>
            </a:r>
          </a:p>
          <a:p>
            <a:pPr lvl="1"/>
            <a:r>
              <a:rPr lang="en-US" sz="2000" dirty="0" err="1"/>
              <a:t>Rbf</a:t>
            </a:r>
            <a:r>
              <a:rPr lang="en-US" sz="2000" dirty="0"/>
              <a:t> (Radial basis function) : 96.89% / 3.11%</a:t>
            </a:r>
          </a:p>
          <a:p>
            <a:r>
              <a:rPr lang="en-US" sz="2400" dirty="0"/>
              <a:t>Validation (correct / incorrect)</a:t>
            </a:r>
          </a:p>
          <a:p>
            <a:pPr lvl="1"/>
            <a:r>
              <a:rPr lang="en-US" sz="2000" dirty="0"/>
              <a:t>Linear : 92.41% / 7.59%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choose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Test (correct / incorrect)</a:t>
            </a:r>
          </a:p>
          <a:p>
            <a:pPr lvl="1"/>
            <a:r>
              <a:rPr lang="en-US" sz="2200" dirty="0" err="1">
                <a:highlight>
                  <a:srgbClr val="00FF00"/>
                </a:highlight>
              </a:rPr>
              <a:t>Rbf</a:t>
            </a:r>
            <a:r>
              <a:rPr lang="en-US" sz="2200" dirty="0"/>
              <a:t> (Radial basis function) : </a:t>
            </a:r>
            <a:r>
              <a:rPr lang="en-US" sz="2200" dirty="0">
                <a:highlight>
                  <a:srgbClr val="00FF00"/>
                </a:highlight>
              </a:rPr>
              <a:t>96.89%</a:t>
            </a:r>
            <a:r>
              <a:rPr lang="en-US" sz="2200" dirty="0"/>
              <a:t> / 3.11%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dirty="0"/>
              <a:t>The prediction accuracy obtained from the unknown set more precisely reflects the performance on classifying an independent data set.  An improved version of this procedure is known as cross-validation.</a:t>
            </a:r>
          </a:p>
          <a:p>
            <a:pPr lvl="1"/>
            <a:r>
              <a:rPr lang="en-US" dirty="0">
                <a:hlinkClick r:id="rId2"/>
              </a:rPr>
              <a:t>http://www.csie.ntu.edu.tw/%7Ecjlin/papers/guide/guide.pdf</a:t>
            </a:r>
            <a:endParaRPr lang="en-US" dirty="0"/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6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166" y="2603500"/>
            <a:ext cx="8825659" cy="3416300"/>
          </a:xfrm>
        </p:spPr>
        <p:txBody>
          <a:bodyPr/>
          <a:lstStyle/>
          <a:p>
            <a:r>
              <a:rPr lang="en-US" sz="2400" dirty="0"/>
              <a:t>Greg Simpson</a:t>
            </a:r>
            <a:endParaRPr lang="en-US" sz="2200" dirty="0"/>
          </a:p>
          <a:p>
            <a:pPr lvl="1"/>
            <a:r>
              <a:rPr lang="en-US" sz="2000" dirty="0">
                <a:hlinkClick r:id="rId2"/>
              </a:rPr>
              <a:t>gsimpson@pobox.com</a:t>
            </a:r>
            <a:endParaRPr lang="en-US" sz="2000" dirty="0"/>
          </a:p>
          <a:p>
            <a:pPr lvl="1"/>
            <a:r>
              <a:rPr lang="en-US" sz="2000" dirty="0"/>
              <a:t>303.907.2233</a:t>
            </a:r>
          </a:p>
          <a:p>
            <a:pPr lvl="1" hangingPunct="0"/>
            <a:r>
              <a:rPr lang="en-US" sz="2000" dirty="0"/>
              <a:t>linkedin.com/in/</a:t>
            </a:r>
            <a:r>
              <a:rPr lang="en-US" sz="2000" dirty="0" err="1"/>
              <a:t>gregoryjsimpson</a:t>
            </a:r>
            <a:endParaRPr lang="en-US" sz="2000" dirty="0"/>
          </a:p>
          <a:p>
            <a:pPr lvl="1" hangingPunct="0"/>
            <a:r>
              <a:rPr lang="en-US" sz="2000" dirty="0"/>
              <a:t>github.com/</a:t>
            </a:r>
            <a:r>
              <a:rPr lang="en-US" sz="2000" dirty="0" err="1"/>
              <a:t>GregSimpson</a:t>
            </a:r>
            <a:endParaRPr lang="en-US" sz="2000" dirty="0"/>
          </a:p>
          <a:p>
            <a:pPr lvl="2"/>
            <a:r>
              <a:rPr lang="en-US" sz="2000" dirty="0" err="1"/>
              <a:t>SupportVectorMachine-CancerClassification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9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Long career in software</a:t>
            </a:r>
          </a:p>
          <a:p>
            <a:pPr lvl="1"/>
            <a:r>
              <a:rPr lang="en-US" sz="2000" dirty="0"/>
              <a:t>Many Big name companies; several small companies</a:t>
            </a:r>
          </a:p>
          <a:p>
            <a:pPr lvl="1"/>
            <a:r>
              <a:rPr lang="en-US" sz="2000" dirty="0"/>
              <a:t>Lots of different roles</a:t>
            </a:r>
          </a:p>
          <a:p>
            <a:pPr lvl="1"/>
            <a:r>
              <a:rPr lang="en-US" sz="2000" dirty="0"/>
              <a:t>Plenty of success</a:t>
            </a:r>
          </a:p>
          <a:p>
            <a:pPr lvl="2"/>
            <a:r>
              <a:rPr lang="en-US" sz="2000" dirty="0"/>
              <a:t>GPS-OCX ground station contract win</a:t>
            </a:r>
          </a:p>
          <a:p>
            <a:pPr lvl="1"/>
            <a:r>
              <a:rPr lang="en-US" sz="2000" dirty="0"/>
              <a:t>Too many “less than successes”</a:t>
            </a:r>
          </a:p>
          <a:p>
            <a:r>
              <a:rPr lang="en-US" sz="2400" dirty="0"/>
              <a:t>Looking for something new to keep me interested</a:t>
            </a:r>
          </a:p>
        </p:txBody>
      </p:sp>
    </p:spTree>
    <p:extLst>
      <p:ext uri="{BB962C8B-B14F-4D97-AF65-F5344CB8AC3E}">
        <p14:creationId xmlns:p14="http://schemas.microsoft.com/office/powerpoint/2010/main" val="258732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Galvanize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499" y="2427165"/>
            <a:ext cx="6581775" cy="1676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509" y="4325777"/>
            <a:ext cx="3390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for Capstone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Combine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HealthCare Domain</a:t>
            </a:r>
          </a:p>
          <a:p>
            <a:pPr lvl="1"/>
            <a:r>
              <a:rPr lang="en-US" sz="2000" dirty="0"/>
              <a:t>Data Science</a:t>
            </a:r>
          </a:p>
          <a:p>
            <a:pPr lvl="1"/>
            <a:r>
              <a:rPr lang="en-US" sz="2000" dirty="0"/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41968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Breast Cancer Study from the University of Wisconsin</a:t>
            </a:r>
          </a:p>
          <a:p>
            <a:pPr lvl="1"/>
            <a:r>
              <a:rPr lang="en-US" sz="2000" dirty="0"/>
              <a:t>Publicly available data</a:t>
            </a:r>
          </a:p>
          <a:p>
            <a:pPr lvl="1"/>
            <a:r>
              <a:rPr lang="en-US" sz="2000" dirty="0"/>
              <a:t>700 records</a:t>
            </a:r>
          </a:p>
          <a:p>
            <a:pPr lvl="1"/>
            <a:r>
              <a:rPr lang="en-US" sz="2000" dirty="0"/>
              <a:t>10 features – cell characteristic measurements</a:t>
            </a:r>
          </a:p>
          <a:p>
            <a:pPr lvl="1"/>
            <a:r>
              <a:rPr lang="en-US" sz="2000" dirty="0"/>
              <a:t>1 actual result</a:t>
            </a:r>
          </a:p>
          <a:p>
            <a:pPr lvl="2"/>
            <a:r>
              <a:rPr lang="en-US" sz="1900" dirty="0"/>
              <a:t>2 – benign</a:t>
            </a:r>
          </a:p>
          <a:p>
            <a:pPr lvl="2"/>
            <a:r>
              <a:rPr lang="en-US" sz="1900" dirty="0"/>
              <a:t>4 – malignant</a:t>
            </a:r>
          </a:p>
          <a:p>
            <a:r>
              <a:rPr lang="en-US" sz="2400" dirty="0"/>
              <a:t>Goal is to compare the results of your classifier against the actual result</a:t>
            </a:r>
          </a:p>
        </p:txBody>
      </p:sp>
    </p:spTree>
    <p:extLst>
      <p:ext uri="{BB962C8B-B14F-4D97-AF65-F5344CB8AC3E}">
        <p14:creationId xmlns:p14="http://schemas.microsoft.com/office/powerpoint/2010/main" val="259966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4" y="2254423"/>
            <a:ext cx="4173418" cy="411777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83014" y="2450827"/>
            <a:ext cx="6488724" cy="2982819"/>
          </a:xfrm>
        </p:spPr>
        <p:txBody>
          <a:bodyPr/>
          <a:lstStyle/>
          <a:p>
            <a:r>
              <a:rPr lang="en-US" sz="2400" dirty="0"/>
              <a:t>Hyperplane</a:t>
            </a:r>
          </a:p>
          <a:p>
            <a:pPr lvl="1"/>
            <a:r>
              <a:rPr lang="en-US" sz="2000" dirty="0"/>
              <a:t>best separates two classes of points with the maximum margin. </a:t>
            </a:r>
          </a:p>
          <a:p>
            <a:pPr lvl="1"/>
            <a:endParaRPr lang="en-US" sz="2000" dirty="0"/>
          </a:p>
          <a:p>
            <a:pPr lvl="2"/>
            <a:r>
              <a:rPr lang="en-US" dirty="0"/>
              <a:t>https://www.quora.com/What-does-support-vector-machine-SVM-mean-in-laymans-terms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9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 Project Data to Increase Separation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630" y="2463778"/>
            <a:ext cx="7338219" cy="4105297"/>
          </a:xfrm>
        </p:spPr>
      </p:pic>
    </p:spTree>
    <p:extLst>
      <p:ext uri="{BB962C8B-B14F-4D97-AF65-F5344CB8AC3E}">
        <p14:creationId xmlns:p14="http://schemas.microsoft.com/office/powerpoint/2010/main" val="74881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Stream Screen 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6" y="2296721"/>
            <a:ext cx="6677024" cy="42535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3915" y="3807069"/>
            <a:ext cx="4246685" cy="6066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4484077"/>
            <a:ext cx="712177" cy="1090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Stream Screen Shots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7" y="2448169"/>
            <a:ext cx="5061691" cy="42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76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354</TotalTime>
  <Words>257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Greg Simpson SupportVectorMachine-CancerClassification</vt:lpstr>
      <vt:lpstr>Motivation and Background</vt:lpstr>
      <vt:lpstr>After Galvanize</vt:lpstr>
      <vt:lpstr>3 GOALS for Capstone</vt:lpstr>
      <vt:lpstr>HealthCare Domain</vt:lpstr>
      <vt:lpstr>Support Vector Machine (SVM)</vt:lpstr>
      <vt:lpstr>Kernels Project Data to Increase Separation</vt:lpstr>
      <vt:lpstr>SPSS Stream Screen Shots</vt:lpstr>
      <vt:lpstr>SPSS Stream Screen Shots</vt:lpstr>
      <vt:lpstr>Model Results</vt:lpstr>
      <vt:lpstr>Which one to choose</vt:lpstr>
      <vt:lpstr>Questions and 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Greg Simpson</dc:title>
  <dc:creator>Greg Simpson</dc:creator>
  <cp:lastModifiedBy>Greg Simpson</cp:lastModifiedBy>
  <cp:revision>59</cp:revision>
  <dcterms:created xsi:type="dcterms:W3CDTF">2016-11-10T17:30:53Z</dcterms:created>
  <dcterms:modified xsi:type="dcterms:W3CDTF">2016-11-14T20:25:29Z</dcterms:modified>
</cp:coreProperties>
</file>