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</p:sldIdLst>
  <p:sldSz cy="5143500" cx="9144000"/>
  <p:notesSz cx="6858000" cy="9144000"/>
  <p:embeddedFontLst>
    <p:embeddedFont>
      <p:font typeface="Raleway"/>
      <p:regular r:id="rId138"/>
      <p:bold r:id="rId139"/>
      <p:italic r:id="rId140"/>
      <p:boldItalic r:id="rId1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8F4D48-0027-4296-9490-E310550FCB95}">
  <a:tblStyle styleId="{7A8F4D48-0027-4296-9490-E310550FC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1" Type="http://schemas.openxmlformats.org/officeDocument/2006/relationships/font" Target="fonts/Raleway-boldItalic.fntdata"/><Relationship Id="rId140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aleway-bold.fntdata"/><Relationship Id="rId138" Type="http://schemas.openxmlformats.org/officeDocument/2006/relationships/font" Target="fonts/Raleway-regular.fntdata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inputs to machine learning systems are often, nearly always numpy arrays (or other data types interchangeable  with numpy arrays such as images, pandas dataframes, csv files)</a:t>
            </a:r>
            <a:br>
              <a:rPr lang="en"/>
            </a:br>
            <a:br>
              <a:rPr lang="en"/>
            </a:br>
            <a:r>
              <a:rPr lang="en"/>
              <a:t>The output of a ML model is often not a single answer, but a “trained model” which is a set of calculations.</a:t>
            </a:r>
            <a:br>
              <a:rPr lang="en"/>
            </a:br>
            <a:br>
              <a:rPr lang="en"/>
            </a:br>
            <a:r>
              <a:rPr lang="en"/>
              <a:t>The ‘under-the-hood’  calculations in ML are often numpy array functions</a:t>
            </a:r>
            <a:br>
              <a:rPr lang="en"/>
            </a:br>
            <a:br>
              <a:rPr lang="en"/>
            </a:br>
            <a:r>
              <a:rPr lang="en"/>
              <a:t>A big issue in ML is knowing when you’ve gone too far in fitting. With more than 2 input variables, it is often difficult to visualize data or appreciate it intuitively, therefore we need to become familiar with the numeric representations of matrices 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9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1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9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9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9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9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9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9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9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09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0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00.png"/><Relationship Id="rId4" Type="http://schemas.openxmlformats.org/officeDocument/2006/relationships/image" Target="../media/image105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04.png"/><Relationship Id="rId4" Type="http://schemas.openxmlformats.org/officeDocument/2006/relationships/image" Target="../media/image10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07.png"/><Relationship Id="rId4" Type="http://schemas.openxmlformats.org/officeDocument/2006/relationships/image" Target="../media/image112.png"/><Relationship Id="rId5" Type="http://schemas.openxmlformats.org/officeDocument/2006/relationships/image" Target="../media/image104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06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0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1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10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Land_math" TargetMode="External"/><Relationship Id="rId4" Type="http://schemas.openxmlformats.org/officeDocument/2006/relationships/hyperlink" Target="mailto:ljbelenky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6.png"/><Relationship Id="rId4" Type="http://schemas.openxmlformats.org/officeDocument/2006/relationships/image" Target="../media/image8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1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1.png"/><Relationship Id="rId4" Type="http://schemas.openxmlformats.org/officeDocument/2006/relationships/image" Target="../media/image89.png"/><Relationship Id="rId5" Type="http://schemas.openxmlformats.org/officeDocument/2006/relationships/image" Target="../media/image8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9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Essentials for Data Science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Land Belenky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Galvanize Denver, 2018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Ragged List: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Allowed in python, not numpy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657350"/>
            <a:ext cx="61531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649813" y="4307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Inner Product and Outer Product </a:t>
            </a:r>
            <a:endParaRPr/>
          </a:p>
        </p:txBody>
      </p:sp>
      <p:pic>
        <p:nvPicPr>
          <p:cNvPr id="669" name="Shape 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328738"/>
            <a:ext cx="4067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/>
        </p:nvSpPr>
        <p:spPr>
          <a:xfrm>
            <a:off x="649813" y="4307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define Rows and Columns: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75" y="1065063"/>
            <a:ext cx="43053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9525"/>
            <a:ext cx="863917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8" y="123825"/>
            <a:ext cx="896302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300038"/>
            <a:ext cx="62674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9" name="Shape 699"/>
          <p:cNvPicPr preferRelativeResize="0"/>
          <p:nvPr/>
        </p:nvPicPr>
        <p:blipFill rotWithShape="1">
          <a:blip r:embed="rId3">
            <a:alphaModFix/>
          </a:blip>
          <a:srcRect b="3883" l="0" r="0" t="0"/>
          <a:stretch/>
        </p:blipFill>
        <p:spPr>
          <a:xfrm>
            <a:off x="1155350" y="574925"/>
            <a:ext cx="6905625" cy="4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3">
            <a:alphaModFix/>
          </a:blip>
          <a:srcRect b="3883" l="0" r="0" t="0"/>
          <a:stretch/>
        </p:blipFill>
        <p:spPr>
          <a:xfrm>
            <a:off x="1155350" y="574925"/>
            <a:ext cx="6905625" cy="456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6" name="Shape 706"/>
          <p:cNvCxnSpPr/>
          <p:nvPr/>
        </p:nvCxnSpPr>
        <p:spPr>
          <a:xfrm flipH="1" rot="10800000">
            <a:off x="1003400" y="225850"/>
            <a:ext cx="7719900" cy="449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488125" y="253100"/>
            <a:ext cx="8442900" cy="485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3" name="Shape 7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690563"/>
            <a:ext cx="63817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1790700"/>
            <a:ext cx="87915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790575"/>
            <a:ext cx="44386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try to make a ragged array: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proper numpy array: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150" y="3207725"/>
            <a:ext cx="54292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363" y="953263"/>
            <a:ext cx="71723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Shape 7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771525"/>
            <a:ext cx="72580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14" y="1527389"/>
            <a:ext cx="6140500" cy="22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-294477"/>
            <a:ext cx="4254600" cy="56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2855550" y="1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4" name="Shape 744"/>
          <p:cNvSpPr txBox="1"/>
          <p:nvPr>
            <p:ph idx="4294967295" type="body"/>
          </p:nvPr>
        </p:nvSpPr>
        <p:spPr>
          <a:xfrm>
            <a:off x="2896375" y="515025"/>
            <a:ext cx="34329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1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Scalars, Vectors and Matrices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Matrix Operations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Linear Algebra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Linear Algebra II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Matrix Decomposition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PCA and SVD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3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Distances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Similarities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Calculus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Distance: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Euclidean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Cosine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Manhattan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Orthodromic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4" name="Shape 754"/>
          <p:cNvGraphicFramePr/>
          <p:nvPr/>
        </p:nvGraphicFramePr>
        <p:xfrm>
          <a:off x="880175" y="27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{7A8F4D48-0027-4296-9490-E310550FCB95}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Horses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Monkeys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Similarity: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Euclidean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Cosine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Manhattan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Orthodromic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Calculus: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Derivatives: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the slope of a line tangent to a curve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Integrals: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the area under a curve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Decelerating to a stop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 = </a:t>
            </a:r>
            <a:r>
              <a:rPr i="1" lang="en"/>
              <a:t>f</a:t>
            </a:r>
            <a:r>
              <a:rPr lang="en"/>
              <a:t>(t)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= x’ = dx/dt = 1st derivative of position with respect to 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Acceleration = x’’ = d2x/dt2 = 1st derivative of velocity with respect to time = 2nd derivative of position with respect to 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Jerk = x’’’ = d3x/dt3 = 1st derivative of acceleration = 2nd derivative of velocity, 3rd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/>
        </p:nvSpPr>
        <p:spPr>
          <a:xfrm>
            <a:off x="64980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Probability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Polynomials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 Rule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Rule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727550" y="3802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np.NaN (Not a Number) to fill missing values: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443038"/>
            <a:ext cx="75342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derivatives: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5" name="Shape 785"/>
          <p:cNvPicPr preferRelativeResize="0"/>
          <p:nvPr/>
        </p:nvPicPr>
        <p:blipFill rotWithShape="1">
          <a:blip r:embed="rId3">
            <a:alphaModFix/>
          </a:blip>
          <a:srcRect b="0" l="33430" r="0" t="0"/>
          <a:stretch/>
        </p:blipFill>
        <p:spPr>
          <a:xfrm>
            <a:off x="3715251" y="0"/>
            <a:ext cx="3442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integrals: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119188"/>
            <a:ext cx="36766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/>
        </p:nvSpPr>
        <p:spPr>
          <a:xfrm>
            <a:off x="700400" y="150475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Rule:</a:t>
            </a:r>
            <a:endParaRPr/>
          </a:p>
        </p:txBody>
      </p:sp>
      <p:pic>
        <p:nvPicPr>
          <p:cNvPr id="797" name="Shape 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25" y="1139300"/>
            <a:ext cx="4764700" cy="9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75" y="2367975"/>
            <a:ext cx="3886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Quotient Rule: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0" y="1326721"/>
            <a:ext cx="3238799" cy="6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00" y="2373875"/>
            <a:ext cx="6872274" cy="17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/>
        </p:nvSpPr>
        <p:spPr>
          <a:xfrm>
            <a:off x="727575" y="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f’(x) using the quotient rule: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Shape 8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900" y="2323875"/>
            <a:ext cx="406355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Shape 8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050" y="3472250"/>
            <a:ext cx="21812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Shape 8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352" y="1465124"/>
            <a:ext cx="2638850" cy="5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/>
        </p:nvSpPr>
        <p:spPr>
          <a:xfrm>
            <a:off x="718525" y="41675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Rule:</a:t>
            </a:r>
            <a:endParaRPr/>
          </a:p>
        </p:txBody>
      </p:sp>
      <p:pic>
        <p:nvPicPr>
          <p:cNvPr id="819" name="Shape 8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757363"/>
            <a:ext cx="3429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/>
        </p:nvSpPr>
        <p:spPr>
          <a:xfrm>
            <a:off x="718525" y="41675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</a:t>
            </a:r>
            <a:r>
              <a:rPr i="1" lang="en"/>
              <a:t>f’(x)</a:t>
            </a:r>
            <a:r>
              <a:rPr lang="en"/>
              <a:t> using the product rule, the chain rule and expansion:</a:t>
            </a:r>
            <a:endParaRPr/>
          </a:p>
        </p:txBody>
      </p:sp>
      <p:pic>
        <p:nvPicPr>
          <p:cNvPr id="825" name="Shape 8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950" y="1500525"/>
            <a:ext cx="4203925" cy="1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Partial Derivatives with respect to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</a:t>
            </a:r>
            <a:r>
              <a:rPr lang="en"/>
              <a:t>:</a:t>
            </a:r>
            <a:endParaRPr/>
          </a:p>
        </p:txBody>
      </p:sp>
      <p:pic>
        <p:nvPicPr>
          <p:cNvPr id="831" name="Shape 8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38" y="1282600"/>
            <a:ext cx="51530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Partial Derivatives with respect to </a:t>
            </a:r>
            <a:r>
              <a:rPr b="1" lang="en"/>
              <a:t>x</a:t>
            </a:r>
            <a:endParaRPr b="1"/>
          </a:p>
        </p:txBody>
      </p:sp>
      <p:pic>
        <p:nvPicPr>
          <p:cNvPr id="837" name="Shape 8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785938"/>
            <a:ext cx="71247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Error: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Error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Absolute Error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</a:t>
            </a:r>
            <a:r>
              <a:rPr lang="en"/>
              <a:t>Squared</a:t>
            </a:r>
            <a:r>
              <a:rPr lang="en"/>
              <a:t> Error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Root Mean </a:t>
            </a:r>
            <a:r>
              <a:rPr lang="en"/>
              <a:t>Squared</a:t>
            </a:r>
            <a:r>
              <a:rPr lang="en"/>
              <a:t> Error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Tensor</a:t>
            </a:r>
            <a:r>
              <a:rPr lang="en" sz="2400"/>
              <a:t>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scalars with more than 2 Dimensions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(e.g. a workbook of spreadsheets)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Position is important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Rank: is the number of dimensions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Again: may not be ragged; missing data filled with NaN</a:t>
            </a:r>
            <a:endParaRPr sz="2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 we want to do with Error?</a:t>
            </a:r>
            <a:endParaRPr sz="30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 we want to do with Error?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Minimize it!!!</a:t>
            </a:r>
            <a:endParaRPr sz="30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/>
        </p:nvSpPr>
        <p:spPr>
          <a:xfrm>
            <a:off x="763725" y="4307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mini version of the Zillow Problem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858" name="Shape 85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{7A8F4D48-0027-4296-9490-E310550FCB95}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9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Bedrooms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Bathrooms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</a:t>
                      </a:r>
                      <a:r>
                        <a:rPr lang="en"/>
                        <a:t> Feet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(thousands)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 Price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(hundred thousands)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House_0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House_1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House_2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House_x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861000" y="421675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Examples: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looking at the arrows, not the image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28" y="1340600"/>
            <a:ext cx="5322301" cy="3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229288" y="2217550"/>
            <a:ext cx="4825200" cy="28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83800" y="325575"/>
            <a:ext cx="7844400" cy="5223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of Wind Chart = 3 (Row, Column, Page)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13" y="2343325"/>
            <a:ext cx="43529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396350" y="1268775"/>
            <a:ext cx="4825200" cy="28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825" y="1408838"/>
            <a:ext cx="43624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Going Back for a moment: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Workbook = Tensor of Rank 3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Matrix = Tensor of Rank 2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Vector = Tensor of Rank 1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Scalar = Tensor of Rank ???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1500188"/>
            <a:ext cx="87153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109663"/>
            <a:ext cx="88963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47875"/>
            <a:ext cx="86868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Resources: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Galvanize Open Source Website: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https://galvanizeopensource.github.io/math-essentials-for-data-science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Slides: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http://bit.ly/Land_math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the Instructor: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Land Belenky:  </a:t>
            </a:r>
            <a:r>
              <a:rPr lang="en" u="sng">
                <a:solidFill>
                  <a:schemeClr val="hlink"/>
                </a:solidFill>
                <a:hlinkClick r:id="rId4"/>
              </a:rPr>
              <a:t>ljbelenky@gmail.com</a:t>
            </a:r>
            <a:r>
              <a:rPr lang="en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3" y="166688"/>
            <a:ext cx="89058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724025"/>
            <a:ext cx="87344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823913"/>
            <a:ext cx="91154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1676400"/>
            <a:ext cx="91249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1419225"/>
            <a:ext cx="85820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Numeric Python:  numpy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with all python distributions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do it in python without numpy, but it is slow, difficult, memory-inefficient and allows you to make errors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45" y="1255932"/>
            <a:ext cx="6617175" cy="26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67275" y="434875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selection and conversion of data type: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3187600"/>
            <a:ext cx="53530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700" y="1337713"/>
            <a:ext cx="46482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5388500" y="837950"/>
            <a:ext cx="284700" cy="64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734175" y="3951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0" y="492013"/>
            <a:ext cx="47529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188" y="2950550"/>
            <a:ext cx="4328363" cy="5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734175" y="3951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88" y="1206113"/>
            <a:ext cx="45529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-294477"/>
            <a:ext cx="4254600" cy="56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2855550" y="1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2896375" y="515025"/>
            <a:ext cx="34329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1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Scalars, Vectors and Matrices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Matrix Operations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Linear Algebra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Linear Algebra II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Matrix Decomposition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PCA and SVD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Day 3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Distances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Similarities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Calculus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734175" y="3951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 can be of any data type (even objects):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50" y="1123950"/>
            <a:ext cx="6762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useful attributes: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925" y="1404813"/>
            <a:ext cx="46101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use of double brackets: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500188"/>
            <a:ext cx="3905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971550"/>
            <a:ext cx="74771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681200" y="4547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25" y="454738"/>
            <a:ext cx="51054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np.arange(start, stop, step_size)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“start” is included but “stop” is not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Defaults to start = 0, step = 1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943100"/>
            <a:ext cx="6619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747400" y="43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array.reshape(rows,columns)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13" y="972900"/>
            <a:ext cx="38957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 rot="-1897233">
            <a:off x="4360628" y="2755076"/>
            <a:ext cx="2760297" cy="58223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5275"/>
            <a:ext cx="79248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45" y="0"/>
            <a:ext cx="74185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np.linspace(start, stop, number_of_elements)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arange, but inclusive on both ends and number_of_elements rather than step_size: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28800"/>
            <a:ext cx="6705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Day 1 Objectives: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Become familiar with basic data structures</a:t>
            </a:r>
            <a:endParaRPr sz="30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Scalar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Vector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Matrix</a:t>
            </a:r>
            <a:endParaRPr sz="1800"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Become familiar with python (numpy) tools to handle these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714300" y="4547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np.logspace(log[10](start), log[10](stop), number_of_elements)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00" y="2579875"/>
            <a:ext cx="6098199" cy="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 ways to make arrays: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00" y="1193900"/>
            <a:ext cx="52387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make the </a:t>
            </a:r>
            <a:r>
              <a:rPr lang="en"/>
              <a:t>equivalent</a:t>
            </a:r>
            <a:r>
              <a:rPr lang="en"/>
              <a:t> of an np.sixes() method?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make the equivalent of an np.sixes() method?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25" y="1850325"/>
            <a:ext cx="43243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Save Data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1650228"/>
            <a:ext cx="79754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Pandas and Back: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638" y="1017713"/>
            <a:ext cx="52101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" y="264113"/>
            <a:ext cx="90773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1038"/>
            <a:ext cx="88392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5" y="421650"/>
            <a:ext cx="7353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5" y="421650"/>
            <a:ext cx="73533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50" y="1475688"/>
            <a:ext cx="51625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50" y="29950"/>
            <a:ext cx="409386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959800" y="540875"/>
            <a:ext cx="41433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850" y="421650"/>
            <a:ext cx="4056364" cy="4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850" y="421650"/>
            <a:ext cx="4056364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313" y="1790700"/>
            <a:ext cx="7496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25" y="633675"/>
            <a:ext cx="6216045" cy="4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1747838"/>
            <a:ext cx="85820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71588"/>
            <a:ext cx="8496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33525"/>
            <a:ext cx="89916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8" y="78025"/>
            <a:ext cx="87915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075" y="3175088"/>
            <a:ext cx="4400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aside about Transpose: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 changes a column vector into a row vector or vice versa.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matrix, it swaps row and columns (changing from tall to wide or vice versa)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988224"/>
            <a:ext cx="4020650" cy="2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complicated tensors, Transpose reverses the dimensions: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25" y="1476638"/>
            <a:ext cx="44005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Example: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-- predicting an output from a set of inputs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 set of input variables (</a:t>
            </a:r>
            <a:r>
              <a:rPr b="1" lang="en"/>
              <a:t>X</a:t>
            </a:r>
            <a:r>
              <a:rPr lang="en"/>
              <a:t>) that describe Colorado and we want to predict snowfall from these.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</a:t>
            </a:r>
            <a:r>
              <a:rPr lang="en"/>
              <a:t>is composed of a set of vectors (</a:t>
            </a:r>
            <a:r>
              <a:rPr b="1" lang="en"/>
              <a:t>x</a:t>
            </a:r>
            <a:r>
              <a:rPr lang="en"/>
              <a:t>) which each describe one feature (elevation, latitude, average winter temperature, historical snowfall data, etc…)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predict </a:t>
            </a:r>
            <a:r>
              <a:rPr b="1" lang="en"/>
              <a:t>y</a:t>
            </a:r>
            <a:r>
              <a:rPr lang="en"/>
              <a:t>, which is the expected snowfall for each point in our dataset.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basic definitions: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Scalar:  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 single number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have any value (positive or negative)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Does not have a direction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676275"/>
            <a:ext cx="66103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817950" y="4307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hstack and vstack: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25" y="1114413"/>
            <a:ext cx="70866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2090738"/>
            <a:ext cx="70770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914400"/>
            <a:ext cx="54483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253"/>
            <a:ext cx="9144000" cy="284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676275"/>
            <a:ext cx="66103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and slicing: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80975"/>
            <a:ext cx="33718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difference between Python and Numpy indexing: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13" y="1217675"/>
            <a:ext cx="59531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>
            <a:alpha val="0"/>
          </a:srgbClr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Works for setting values also</a:t>
            </a:r>
            <a:endParaRPr/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909225"/>
            <a:ext cx="48482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Dot Product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70967" l="0" r="0" t="0"/>
          <a:stretch/>
        </p:blipFill>
        <p:spPr>
          <a:xfrm>
            <a:off x="419100" y="1047750"/>
            <a:ext cx="8305800" cy="8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984500"/>
            <a:ext cx="37528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basic definitions: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Vector:  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 group of numbers (scalars)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be a row or a column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Order of the numbers is important as they correspond to different dimensions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735400" y="3981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Dot Product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means that Dot Product is not </a:t>
            </a:r>
            <a:r>
              <a:rPr lang="en"/>
              <a:t>commutative</a:t>
            </a:r>
            <a:r>
              <a:rPr lang="en"/>
              <a:t>. If A.dot(B) exists, it does not imply that B.dot(A) also exists.  Even if B.dot(A) does it exist, in general, it will have different shape and/or different values than A.dot(B)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70967" l="0" r="0" t="0"/>
          <a:stretch/>
        </p:blipFill>
        <p:spPr>
          <a:xfrm>
            <a:off x="419100" y="1047750"/>
            <a:ext cx="8305800" cy="8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984500"/>
            <a:ext cx="37528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3638175" y="2677550"/>
            <a:ext cx="376200" cy="329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331600" y="2735875"/>
            <a:ext cx="376200" cy="329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Shape 476"/>
          <p:cNvCxnSpPr>
            <a:stCxn id="474" idx="4"/>
            <a:endCxn id="475" idx="4"/>
          </p:cNvCxnSpPr>
          <p:nvPr/>
        </p:nvCxnSpPr>
        <p:spPr>
          <a:xfrm flipH="1" rot="-5400000">
            <a:off x="4143825" y="2689400"/>
            <a:ext cx="58200" cy="693300"/>
          </a:xfrm>
          <a:prstGeom prst="curvedConnector3">
            <a:avLst>
              <a:gd fmla="val 50936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Shape 477"/>
          <p:cNvSpPr/>
          <p:nvPr/>
        </p:nvSpPr>
        <p:spPr>
          <a:xfrm>
            <a:off x="3415500" y="1951129"/>
            <a:ext cx="2512200" cy="748800"/>
          </a:xfrm>
          <a:prstGeom prst="uturnArrow">
            <a:avLst>
              <a:gd fmla="val 5945" name="adj1"/>
              <a:gd fmla="val 25000" name="adj2"/>
              <a:gd fmla="val 25000" name="adj3"/>
              <a:gd fmla="val 43750" name="adj4"/>
              <a:gd fmla="val 90728" name="adj5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 flipH="1" rot="10800000">
            <a:off x="4853775" y="3006950"/>
            <a:ext cx="1473600" cy="885000"/>
          </a:xfrm>
          <a:prstGeom prst="uturnArrow">
            <a:avLst>
              <a:gd fmla="val 5945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Dot Product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047750"/>
            <a:ext cx="8305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Dot Product and Scalar Multiplication: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842963"/>
            <a:ext cx="47910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-- A Matrix of Dot Products:</a:t>
            </a:r>
            <a:endParaRPr/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1995488"/>
            <a:ext cx="50577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3175575" y="2426650"/>
            <a:ext cx="188100" cy="21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533525"/>
            <a:ext cx="90297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033588"/>
            <a:ext cx="86296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649800" y="4668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Addition Python vs. Numpy: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366838"/>
            <a:ext cx="30480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Multiplication: Python vs. Numpy</a:t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254450"/>
            <a:ext cx="31813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1423988"/>
            <a:ext cx="45243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Vectorized Calculations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595975" y="1156450"/>
            <a:ext cx="77781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associated arrays of heights and weights and we want to calculate BMI.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use a for loop: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learned from basic python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88" y="1971338"/>
            <a:ext cx="6581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Vector (and non-vector examples):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Measurement of weights of every kid in class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Height, Weight, Age, </a:t>
            </a:r>
            <a:r>
              <a:rPr lang="en" sz="3000"/>
              <a:t>Cholesterol</a:t>
            </a:r>
            <a:r>
              <a:rPr lang="en" sz="3000"/>
              <a:t> Data for heart </a:t>
            </a:r>
            <a:r>
              <a:rPr lang="en" sz="3000"/>
              <a:t>patients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MLS data for houses</a:t>
            </a:r>
            <a:endParaRPr sz="3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Vectorized Calculations</a:t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595975" y="1156450"/>
            <a:ext cx="77781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associated arrays of heights and weights and we want to calculate BMI.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use a list comprehension: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more compact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63" y="2400813"/>
            <a:ext cx="68865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Vectorized Calculations</a:t>
            </a:r>
            <a:endParaRPr/>
          </a:p>
        </p:txBody>
      </p:sp>
      <p:sp>
        <p:nvSpPr>
          <p:cNvPr id="547" name="Shape 547"/>
          <p:cNvSpPr txBox="1"/>
          <p:nvPr/>
        </p:nvSpPr>
        <p:spPr>
          <a:xfrm>
            <a:off x="595975" y="1156450"/>
            <a:ext cx="77781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associated arrays of heights and weights and we want to calculate BMI.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numpy was is to do it with one command, operating on the whole array in one shot: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Look!  No loop!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speaking, you (almost?) never need to loop through rows or columns to do calculations.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Shape 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050" y="2633963"/>
            <a:ext cx="70770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Random Arrays: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819275"/>
            <a:ext cx="43719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1047750"/>
            <a:ext cx="70008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shuffles </a:t>
            </a:r>
            <a:r>
              <a:rPr i="1" lang="en"/>
              <a:t>in place</a:t>
            </a:r>
            <a:r>
              <a:rPr lang="en"/>
              <a:t> and returns a ‘None’, so you can’t do this: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963" y="471788"/>
            <a:ext cx="33051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88" y="3343263"/>
            <a:ext cx="77628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Random.choice: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Defaults to </a:t>
            </a:r>
            <a:r>
              <a:rPr i="1" lang="en"/>
              <a:t>with replacement</a:t>
            </a:r>
            <a:endParaRPr i="1"/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675" y="1419213"/>
            <a:ext cx="42481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784150" y="4026150"/>
            <a:ext cx="6899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scores got sorted, but they lost their connection to the names</a:t>
            </a:r>
            <a:endParaRPr/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00" y="1203575"/>
            <a:ext cx="5547588" cy="2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727550" y="4138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Argsort() Example</a:t>
            </a:r>
            <a:endParaRPr/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576388"/>
            <a:ext cx="79438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727550" y="4138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Argsort() Example</a:t>
            </a:r>
            <a:endParaRPr/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403375"/>
            <a:ext cx="65532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does not work in python:</a:t>
            </a:r>
            <a:endParaRPr/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262063"/>
            <a:ext cx="81724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07575" y="57490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Matrix: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2-Dimensional collection of scalars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(e.g. a spreadsheet)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Position is important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convention: rows x columns (m </a:t>
            </a:r>
            <a:r>
              <a:rPr i="1" lang="en" sz="2400"/>
              <a:t>x</a:t>
            </a:r>
            <a:r>
              <a:rPr lang="en" sz="2400"/>
              <a:t> n)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be square or rectangular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be tall or wide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not be ragged (missing data filled with NaN)</a:t>
            </a:r>
            <a:endParaRPr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math functions: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381125"/>
            <a:ext cx="6286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02" y="0"/>
            <a:ext cx="67823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Gene Expression Exercise</a:t>
            </a:r>
            <a:endParaRPr/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63" y="1175076"/>
            <a:ext cx="8208876" cy="3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1357313"/>
            <a:ext cx="80867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762125"/>
            <a:ext cx="61436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Shape 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2019300"/>
            <a:ext cx="62293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066925"/>
            <a:ext cx="59817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854075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812613"/>
            <a:ext cx="30099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88" y="421638"/>
            <a:ext cx="76104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00" y="2929125"/>
            <a:ext cx="4472707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Interpretation of the Dot Product: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347788"/>
            <a:ext cx="86487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/>
        </p:nvSpPr>
        <p:spPr>
          <a:xfrm>
            <a:off x="727550" y="421650"/>
            <a:ext cx="7844400" cy="3918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2963"/>
            <a:ext cx="86868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