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9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EDFD339-D3FD-4BE4-9D98-293A9EC935C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We , team green , are working with a company called BudSense, a Regina-Calgary startup that helps cannabis stores create better print, digital and web menus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F364BB7-CF47-44B7-9635-28E96634FA1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BudSense. Is in need of a software tool to help making the process of sorting the packages of cannabis easier  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88D5834-845A-457F-BC92-4A1310AD7F8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Highlighted notes from meeting with bud sense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Project Tooling Configuration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Setup Trello/Jira to manage task tracking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Create 1mo sprints for line of sight on tasks and to make reporting at end of capstone easier. 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Create poject plan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Build out documentation around project as required for Capstone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Ideas on Data collection sources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Begin collecting of images of cannabis product pacakges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Initial data set should be of Flower products 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Can be extended to other product types if data availability is there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Primarily Flower products (and flower derivatives: ie: Pre-Roll) will be the only ones with consistently changing product attributes. Edibles, capsules, oils etc. will be lab manufactured and consistent from batch to batch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Want minimum of 1000 images to begin training the model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Begin Building ML model - Dec 15, 2022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Set up Git repo for project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Use Tensorflow platform and Python language 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Milestone 1 - MVP 1 - Dec 24, 2022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Data validation, retraining, modifications 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Take findings from initial build, refine and retrain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Ongoing process but should have a first iteration of this complete by this date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Feedback loop for user validation 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Allow for human validation to further train the model and gain accuracy 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Deploy model to AWS SageMaker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Get the trained ML model into the AWS framework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API to upload image and return results from ML 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BudSense team to help build out API to interface with ML model in Sagemaker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Web app for capturing images / user validation 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BudSense team to help build out Angular web app to capture/upload photo and provide realtime validation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End results would be pushed into BudSense product database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MVP 2 - Final Product &amp; Presentation - April 1, 2023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Future State - Gamification - TBD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Gamification in web app to encourage Budtenders to import new product information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r>
              <a:rPr b="0" lang="en-US" sz="2000" spc="-1" strike="noStrike">
                <a:latin typeface="Arial"/>
              </a:rPr>
              <a:t>Additional rewards if the item is new to the system, less if the incoming data has already been captured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 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A140E8C-51F6-4AC6-9483-94D77905132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BudSense team to help build out Angular web app to capture/upload photo and provide RealTIME validation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02FA1E0-D884-49FC-B35E-294197D7298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BudSense team to help build out Angular web app to capture/upload photo and provide RealTIME validation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9740F7A-8086-4982-A486-7A8F6763312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GB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7140A82-9B70-4235-ADAD-893A08230A02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13/01/23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5E4161E-FB7D-41D2-81DC-A699398180E0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8BF23BF-02F4-4B5D-ACFD-094151393670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13/01/23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02C6DDA-8191-4975-B724-78602ADEADFB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84A0819-8170-4C02-8BD5-E5A8415CC554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13/01/23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992BA66-9FE5-4077-BC2D-45D14C70D5CB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"/>
          <p:cNvSpPr/>
          <p:nvPr/>
        </p:nvSpPr>
        <p:spPr>
          <a:xfrm rot="10800000">
            <a:off x="-11160" y="0"/>
            <a:ext cx="12225600" cy="686772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 flipH="1" rot="10800000">
            <a:off x="441720" y="360"/>
            <a:ext cx="11772000" cy="6867720"/>
          </a:xfrm>
          <a:prstGeom prst="rect">
            <a:avLst/>
          </a:prstGeom>
          <a:gradFill rotWithShape="0">
            <a:gsLst>
              <a:gs pos="21000">
                <a:srgbClr val="203864">
                  <a:alpha val="83137"/>
                </a:srgbClr>
              </a:gs>
              <a:gs pos="100000">
                <a:srgbClr val="4472c4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4"/>
          <p:cNvSpPr/>
          <p:nvPr/>
        </p:nvSpPr>
        <p:spPr>
          <a:xfrm rot="10800000">
            <a:off x="-14400" y="0"/>
            <a:ext cx="3623040" cy="6867720"/>
          </a:xfrm>
          <a:prstGeom prst="rect">
            <a:avLst/>
          </a:prstGeom>
          <a:gradFill rotWithShape="0">
            <a:gsLst>
              <a:gs pos="1000">
                <a:srgbClr val="000000">
                  <a:alpha val="41176"/>
                </a:srgbClr>
              </a:gs>
              <a:gs pos="100000">
                <a:srgbClr val="2f5597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 flipH="1">
            <a:off x="-16560" y="0"/>
            <a:ext cx="12233160" cy="6867720"/>
          </a:xfrm>
          <a:prstGeom prst="rect">
            <a:avLst/>
          </a:prstGeom>
          <a:gradFill rotWithShape="0">
            <a:gsLst>
              <a:gs pos="3000">
                <a:srgbClr val="2f5597">
                  <a:alpha val="0"/>
                </a:srgbClr>
              </a:gs>
              <a:gs pos="100000">
                <a:srgbClr val="000000">
                  <a:alpha val="73333"/>
                </a:srgbClr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 flipH="1" rot="5400000">
            <a:off x="4483800" y="-861480"/>
            <a:ext cx="6861600" cy="8597520"/>
          </a:xfrm>
          <a:prstGeom prst="rect">
            <a:avLst/>
          </a:prstGeom>
          <a:gradFill rotWithShape="0">
            <a:gsLst>
              <a:gs pos="3000">
                <a:srgbClr val="2f5597">
                  <a:alpha val="0"/>
                </a:srgbClr>
              </a:gs>
              <a:gs pos="100000">
                <a:srgbClr val="000000">
                  <a:alpha val="27058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 rot="5993400">
            <a:off x="1187280" y="1088640"/>
            <a:ext cx="4967280" cy="4988160"/>
          </a:xfrm>
          <a:prstGeom prst="ellipse">
            <a:avLst/>
          </a:prstGeom>
          <a:gradFill rotWithShape="0">
            <a:gsLst>
              <a:gs pos="15000">
                <a:srgbClr val="8faadc">
                  <a:alpha val="0"/>
                </a:srgbClr>
              </a:gs>
              <a:gs pos="100000">
                <a:srgbClr val="4472c4">
                  <a:alpha val="26274"/>
                </a:srgbClr>
              </a:gs>
            </a:gsLst>
            <a:lin ang="19206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TextShape 8"/>
          <p:cNvSpPr txBox="1"/>
          <p:nvPr/>
        </p:nvSpPr>
        <p:spPr>
          <a:xfrm>
            <a:off x="4162680" y="819000"/>
            <a:ext cx="6714360" cy="3178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Times New Roman"/>
              </a:rPr>
              <a:t>Project Bazaar Day #1</a:t>
            </a:r>
            <a:endParaRPr b="0" lang="en-GB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CustomShape 9"/>
          <p:cNvSpPr/>
          <p:nvPr/>
        </p:nvSpPr>
        <p:spPr>
          <a:xfrm flipH="1">
            <a:off x="-720" y="4490280"/>
            <a:ext cx="12217320" cy="2377440"/>
          </a:xfrm>
          <a:prstGeom prst="rect">
            <a:avLst/>
          </a:prstGeom>
          <a:gradFill rotWithShape="0">
            <a:gsLst>
              <a:gs pos="1000">
                <a:srgbClr val="000000">
                  <a:alpha val="34117"/>
                </a:srgbClr>
              </a:gs>
              <a:gs pos="100000">
                <a:srgbClr val="2f5597">
                  <a:alpha val="5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TextShape 10"/>
          <p:cNvSpPr txBox="1"/>
          <p:nvPr/>
        </p:nvSpPr>
        <p:spPr>
          <a:xfrm>
            <a:off x="4285440" y="4960800"/>
            <a:ext cx="7055640" cy="1077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000" spc="-1" strike="noStrike">
                <a:solidFill>
                  <a:srgbClr val="ffffff"/>
                </a:solidFill>
                <a:latin typeface="Times New Roman"/>
              </a:rPr>
              <a:t>Team Name: Green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000" spc="-1" strike="noStrike">
                <a:solidFill>
                  <a:srgbClr val="ffffff"/>
                </a:solidFill>
                <a:latin typeface="Times New Roman"/>
              </a:rPr>
              <a:t>Team Members: Feras Daghmoush &amp; Gregory</a:t>
            </a:r>
            <a:r>
              <a:rPr b="1" lang="en-GB" sz="2000" spc="-1" strike="noStrike">
                <a:solidFill>
                  <a:srgbClr val="ffffff"/>
                </a:solidFill>
                <a:latin typeface="Times New Roman"/>
                <a:ea typeface="Calibri"/>
              </a:rPr>
              <a:t> Sveinbjornson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96720" y="280440"/>
            <a:ext cx="11438280" cy="1843920"/>
          </a:xfrm>
          <a:prstGeom prst="rect">
            <a:avLst/>
          </a:prstGeom>
          <a:solidFill>
            <a:srgbClr val="404040"/>
          </a:solidFill>
          <a:ln cap="sq"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TextShape 2"/>
          <p:cNvSpPr txBox="1"/>
          <p:nvPr/>
        </p:nvSpPr>
        <p:spPr>
          <a:xfrm>
            <a:off x="546480" y="433440"/>
            <a:ext cx="11139480" cy="930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Calibri Light"/>
              </a:rPr>
              <a:t>Project Background</a:t>
            </a:r>
            <a:endParaRPr b="0" lang="en-GB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Line 3"/>
          <p:cNvSpPr/>
          <p:nvPr/>
        </p:nvSpPr>
        <p:spPr>
          <a:xfrm>
            <a:off x="2229840" y="1522080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Picture 4" descr="A picture containing text, sign&#10;&#10;Description automatically generated"/>
          <p:cNvPicPr/>
          <p:nvPr/>
        </p:nvPicPr>
        <p:blipFill>
          <a:blip r:embed="rId1"/>
          <a:stretch/>
        </p:blipFill>
        <p:spPr>
          <a:xfrm>
            <a:off x="496800" y="2426760"/>
            <a:ext cx="5124960" cy="3997440"/>
          </a:xfrm>
          <a:prstGeom prst="rect">
            <a:avLst/>
          </a:prstGeom>
          <a:ln w="0">
            <a:noFill/>
          </a:ln>
        </p:spPr>
      </p:pic>
      <p:sp>
        <p:nvSpPr>
          <p:cNvPr id="143" name="Line 4"/>
          <p:cNvSpPr/>
          <p:nvPr/>
        </p:nvSpPr>
        <p:spPr>
          <a:xfrm>
            <a:off x="6116040" y="2596680"/>
            <a:ext cx="0" cy="3657600"/>
          </a:xfrm>
          <a:prstGeom prst="line">
            <a:avLst/>
          </a:prstGeom>
          <a:ln w="1016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4" name="Picture 5" descr=""/>
          <p:cNvPicPr/>
          <p:nvPr/>
        </p:nvPicPr>
        <p:blipFill>
          <a:blip r:embed="rId2"/>
          <a:stretch/>
        </p:blipFill>
        <p:spPr>
          <a:xfrm>
            <a:off x="6508080" y="2426760"/>
            <a:ext cx="5329800" cy="399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96720" y="280440"/>
            <a:ext cx="11438280" cy="1843920"/>
          </a:xfrm>
          <a:prstGeom prst="rect">
            <a:avLst/>
          </a:prstGeom>
          <a:solidFill>
            <a:srgbClr val="404040"/>
          </a:solidFill>
          <a:ln cap="sq"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extShape 2"/>
          <p:cNvSpPr txBox="1"/>
          <p:nvPr/>
        </p:nvSpPr>
        <p:spPr>
          <a:xfrm>
            <a:off x="546480" y="433440"/>
            <a:ext cx="11139480" cy="930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Calibri Light"/>
              </a:rPr>
              <a:t>Project Background</a:t>
            </a:r>
            <a:endParaRPr b="0" lang="en-GB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Line 3"/>
          <p:cNvSpPr/>
          <p:nvPr/>
        </p:nvSpPr>
        <p:spPr>
          <a:xfrm>
            <a:off x="2229840" y="1522080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8" name="Picture 4" descr="A picture containing text, sign&#10;&#10;Description automatically generated"/>
          <p:cNvPicPr/>
          <p:nvPr/>
        </p:nvPicPr>
        <p:blipFill>
          <a:blip r:embed="rId1"/>
          <a:stretch/>
        </p:blipFill>
        <p:spPr>
          <a:xfrm>
            <a:off x="496800" y="2426760"/>
            <a:ext cx="5124960" cy="3997440"/>
          </a:xfrm>
          <a:prstGeom prst="rect">
            <a:avLst/>
          </a:prstGeom>
          <a:ln w="0">
            <a:noFill/>
          </a:ln>
        </p:spPr>
      </p:pic>
      <p:sp>
        <p:nvSpPr>
          <p:cNvPr id="149" name="Line 4"/>
          <p:cNvSpPr/>
          <p:nvPr/>
        </p:nvSpPr>
        <p:spPr>
          <a:xfrm>
            <a:off x="6116040" y="2596680"/>
            <a:ext cx="0" cy="3657600"/>
          </a:xfrm>
          <a:prstGeom prst="line">
            <a:avLst/>
          </a:prstGeom>
          <a:ln w="1016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0" name="Picture 5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6445080" y="2686680"/>
            <a:ext cx="5455440" cy="347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2" descr="Text, letter&#10;&#10;Description automatically generated"/>
          <p:cNvPicPr/>
          <p:nvPr/>
        </p:nvPicPr>
        <p:blipFill>
          <a:blip r:embed="rId1"/>
          <a:stretch/>
        </p:blipFill>
        <p:spPr>
          <a:xfrm>
            <a:off x="7988040" y="1501560"/>
            <a:ext cx="2297160" cy="1740960"/>
          </a:xfrm>
          <a:prstGeom prst="rect">
            <a:avLst/>
          </a:prstGeom>
          <a:ln w="0"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9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Times New Roman"/>
              </a:rPr>
              <a:t>Project Obstacles and solutions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3" name="Picture 5" descr="Graphical user interface&#10;&#10;Description automatically generated"/>
          <p:cNvPicPr/>
          <p:nvPr/>
        </p:nvPicPr>
        <p:blipFill>
          <a:blip r:embed="rId2"/>
          <a:stretch/>
        </p:blipFill>
        <p:spPr>
          <a:xfrm>
            <a:off x="7988040" y="3562560"/>
            <a:ext cx="2311560" cy="1688040"/>
          </a:xfrm>
          <a:prstGeom prst="rect">
            <a:avLst/>
          </a:prstGeom>
          <a:ln w="0"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435600" y="1572840"/>
            <a:ext cx="7265880" cy="51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571680" indent="-5713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4000" spc="-1" strike="noStrike">
                <a:solidFill>
                  <a:srgbClr val="000000"/>
                </a:solidFill>
                <a:latin typeface="Times New Roman"/>
              </a:rPr>
              <a:t>Permit needed to access stores to collect images (Solved)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000" spc="-1" strike="noStrike">
              <a:latin typeface="Arial"/>
            </a:endParaRPr>
          </a:p>
          <a:p>
            <a:pPr marL="571680" indent="-5713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4000" spc="-1" strike="noStrike">
                <a:solidFill>
                  <a:srgbClr val="000000"/>
                </a:solidFill>
                <a:latin typeface="Times New Roman"/>
              </a:rPr>
              <a:t>Code bugs (images loaded sideways) (Fixed)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000" spc="-1" strike="noStrike">
              <a:latin typeface="Arial"/>
            </a:endParaRPr>
          </a:p>
          <a:p>
            <a:pPr marL="571680" indent="-5713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4000" spc="-1" strike="noStrike">
                <a:solidFill>
                  <a:srgbClr val="000000"/>
                </a:solidFill>
                <a:latin typeface="Times New Roman"/>
              </a:rPr>
              <a:t>High-performance computers needed (Recently Solved)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55" name="Picture 7" descr="A picture containing text, sign, gauge&#10;&#10;Description automatically generated"/>
          <p:cNvPicPr/>
          <p:nvPr/>
        </p:nvPicPr>
        <p:blipFill>
          <a:blip r:embed="rId3"/>
          <a:stretch/>
        </p:blipFill>
        <p:spPr>
          <a:xfrm flipH="1">
            <a:off x="8876880" y="1285560"/>
            <a:ext cx="2806200" cy="428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454920" y="465840"/>
            <a:ext cx="5267520" cy="951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Times New Roman"/>
              </a:rPr>
              <a:t>Meetings Summery</a:t>
            </a:r>
            <a:endParaRPr b="0" lang="en-GB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Picture 4" descr="A picture containing text, sign&#10;&#10;Description automatically generated"/>
          <p:cNvPicPr/>
          <p:nvPr/>
        </p:nvPicPr>
        <p:blipFill>
          <a:blip r:embed="rId1"/>
          <a:stretch/>
        </p:blipFill>
        <p:spPr>
          <a:xfrm>
            <a:off x="948960" y="1926360"/>
            <a:ext cx="2012760" cy="157608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5" descr="Logo, company name&#10;&#10;Description automatically generated"/>
          <p:cNvPicPr/>
          <p:nvPr/>
        </p:nvPicPr>
        <p:blipFill>
          <a:blip r:embed="rId2"/>
          <a:stretch/>
        </p:blipFill>
        <p:spPr>
          <a:xfrm>
            <a:off x="7844400" y="2566800"/>
            <a:ext cx="3619800" cy="146484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376920" y="3647160"/>
            <a:ext cx="3162600" cy="74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latin typeface="Times New Roman"/>
                <a:ea typeface="Calibri"/>
              </a:rPr>
              <a:t>Kevin Baker 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76920" y="4610520"/>
            <a:ext cx="3162600" cy="74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latin typeface="Times New Roman"/>
                <a:ea typeface="Calibri"/>
              </a:rPr>
              <a:t>Andrew Cretin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376920" y="5573880"/>
            <a:ext cx="3162600" cy="74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latin typeface="Times New Roman"/>
              </a:rPr>
              <a:t>Paul Hewitt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8069040" y="4236480"/>
            <a:ext cx="3162600" cy="74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Feras Daghmoush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8069040" y="5199840"/>
            <a:ext cx="3162600" cy="74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Gregory 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Sveinbjornson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4" name="Graphic 14" descr="Boardroom with solid fill"/>
          <p:cNvPicPr/>
          <p:nvPr/>
        </p:nvPicPr>
        <p:blipFill>
          <a:blip r:embed="rId3"/>
          <a:stretch/>
        </p:blipFill>
        <p:spPr>
          <a:xfrm>
            <a:off x="4057200" y="2971800"/>
            <a:ext cx="3774960" cy="3732120"/>
          </a:xfrm>
          <a:prstGeom prst="rect">
            <a:avLst/>
          </a:prstGeom>
          <a:ln w="0">
            <a:noFill/>
          </a:ln>
        </p:spPr>
      </p:pic>
      <p:pic>
        <p:nvPicPr>
          <p:cNvPr id="165" name="Picture 15" descr="A picture containing text, tableware, dishware&#10;&#10;Description automatically generated"/>
          <p:cNvPicPr/>
          <p:nvPr/>
        </p:nvPicPr>
        <p:blipFill>
          <a:blip r:embed="rId4"/>
          <a:stretch/>
        </p:blipFill>
        <p:spPr>
          <a:xfrm>
            <a:off x="5299560" y="3855240"/>
            <a:ext cx="1060560" cy="34020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16" descr="Logo&#10;&#10;Description automatically generated"/>
          <p:cNvPicPr/>
          <p:nvPr/>
        </p:nvPicPr>
        <p:blipFill>
          <a:blip r:embed="rId5"/>
          <a:stretch/>
        </p:blipFill>
        <p:spPr>
          <a:xfrm>
            <a:off x="5587200" y="3135600"/>
            <a:ext cx="514440" cy="514440"/>
          </a:xfrm>
          <a:prstGeom prst="rect">
            <a:avLst/>
          </a:prstGeom>
          <a:ln w="0">
            <a:noFill/>
          </a:ln>
        </p:spPr>
      </p:pic>
      <p:pic>
        <p:nvPicPr>
          <p:cNvPr id="167" name="Picture 16" descr="Logo&#10;&#10;Description automatically generated"/>
          <p:cNvPicPr/>
          <p:nvPr/>
        </p:nvPicPr>
        <p:blipFill>
          <a:blip r:embed="rId6"/>
          <a:stretch/>
        </p:blipFill>
        <p:spPr>
          <a:xfrm>
            <a:off x="5730840" y="3279600"/>
            <a:ext cx="514440" cy="5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 flipH="1" rot="10800000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2f5597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8faadc">
                  <a:alpha val="0"/>
                </a:srgbClr>
              </a:gs>
              <a:gs pos="100000">
                <a:srgbClr val="4472c4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4472c4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TextShape 5"/>
          <p:cNvSpPr txBox="1"/>
          <p:nvPr/>
        </p:nvSpPr>
        <p:spPr>
          <a:xfrm>
            <a:off x="699840" y="248040"/>
            <a:ext cx="7063200" cy="115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700" spc="-1" strike="noStrike">
                <a:solidFill>
                  <a:srgbClr val="ffffff"/>
                </a:solidFill>
                <a:latin typeface="Calibri Light"/>
              </a:rPr>
              <a:t>Our plan for the next several weeks</a:t>
            </a:r>
            <a:endParaRPr b="0" lang="en-GB" sz="37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73" name="Table 6"/>
          <p:cNvGraphicFramePr/>
          <p:nvPr/>
        </p:nvGraphicFramePr>
        <p:xfrm>
          <a:off x="432360" y="2008080"/>
          <a:ext cx="11327040" cy="4368600"/>
        </p:xfrm>
        <a:graphic>
          <a:graphicData uri="http://schemas.openxmlformats.org/drawingml/2006/table">
            <a:tbl>
              <a:tblPr/>
              <a:tblGrid>
                <a:gridCol w="5032080"/>
                <a:gridCol w="3427200"/>
                <a:gridCol w="2867760"/>
              </a:tblGrid>
              <a:tr h="931680">
                <a:tc>
                  <a:txBody>
                    <a:bodyPr lIns="145440" rIns="145440" tIns="145440" bIns="1454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900" spc="58" strike="noStrike" cap="all">
                          <a:solidFill>
                            <a:srgbClr val="000000"/>
                          </a:solidFill>
                          <a:latin typeface="Times New Roman"/>
                        </a:rPr>
                        <a:t>Task</a:t>
                      </a:r>
                      <a:endParaRPr b="0" lang="en-US" sz="1900" spc="-1" strike="noStrike">
                        <a:latin typeface="Arial"/>
                      </a:endParaRPr>
                    </a:p>
                  </a:txBody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145440" rIns="145440" tIns="145440" bIns="1454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900" spc="58" strike="noStrike" cap="all">
                          <a:solidFill>
                            <a:srgbClr val="000000"/>
                          </a:solidFill>
                          <a:latin typeface="Times New Roman"/>
                        </a:rPr>
                        <a:t>Level of attention required </a:t>
                      </a:r>
                      <a:endParaRPr b="0" lang="en-US" sz="1900" spc="-1" strike="noStrike">
                        <a:latin typeface="Arial"/>
                      </a:endParaRPr>
                    </a:p>
                  </a:txBody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145440" rIns="145440" tIns="145440" bIns="1454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900" spc="58" strike="noStrike" cap="all">
                          <a:solidFill>
                            <a:srgbClr val="000000"/>
                          </a:solidFill>
                          <a:latin typeface="Times New Roman"/>
                        </a:rPr>
                        <a:t>Team Member</a:t>
                      </a:r>
                      <a:endParaRPr b="0" lang="en-US" sz="1900" spc="-1" strike="noStrike">
                        <a:latin typeface="Arial"/>
                      </a:endParaRPr>
                    </a:p>
                  </a:txBody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4472c4"/>
                    </a:solidFill>
                  </a:tcPr>
                </a:tc>
              </a:tr>
              <a:tr h="664920">
                <a:tc>
                  <a:txBody>
                    <a:bodyPr lIns="145440" rIns="145440" tIns="72720" bIns="145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Continue working on ML model </a:t>
                      </a:r>
                      <a:endParaRPr b="0" lang="en-US" sz="2500" spc="-1" strike="noStrike">
                        <a:latin typeface="Arial"/>
                      </a:endParaRPr>
                    </a:p>
                  </a:txBody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145440" rIns="145440" tIns="72720" bIns="145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High</a:t>
                      </a:r>
                      <a:endParaRPr b="0" lang="en-US" sz="2500" spc="-1" strike="noStrike">
                        <a:latin typeface="Arial"/>
                      </a:endParaRPr>
                    </a:p>
                  </a:txBody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145440" rIns="145440" tIns="72720" bIns="145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Feras &amp; Gregory</a:t>
                      </a:r>
                      <a:endParaRPr b="0" lang="en-US" sz="2500" spc="-1" strike="noStrike">
                        <a:latin typeface="Arial"/>
                      </a:endParaRPr>
                    </a:p>
                  </a:txBody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664920">
                <a:tc>
                  <a:txBody>
                    <a:bodyPr lIns="145440" rIns="145440" tIns="72720" bIns="145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Retraining, modifications</a:t>
                      </a:r>
                      <a:endParaRPr b="0" lang="en-US" sz="2500" spc="-1" strike="noStrike">
                        <a:latin typeface="Arial"/>
                      </a:endParaRPr>
                    </a:p>
                  </a:txBody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45440" rIns="145440" tIns="72720" bIns="145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High</a:t>
                      </a:r>
                      <a:endParaRPr b="0" lang="en-US" sz="2500" spc="-1" strike="noStrike">
                        <a:latin typeface="Arial"/>
                      </a:endParaRPr>
                    </a:p>
                  </a:txBody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45440" rIns="145440" tIns="72720" bIns="145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Feras</a:t>
                      </a:r>
                      <a:endParaRPr b="0" lang="en-US" sz="2500" spc="-1" strike="noStrike">
                        <a:latin typeface="Arial"/>
                      </a:endParaRPr>
                    </a:p>
                  </a:txBody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053360">
                <a:tc>
                  <a:txBody>
                    <a:bodyPr lIns="145440" rIns="145440" tIns="72720" bIns="145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b="1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Deploy model to AWS SageMaker</a:t>
                      </a:r>
                      <a:endParaRPr b="0" lang="en-US" sz="2500" spc="-1" strike="noStrike">
                        <a:latin typeface="Arial"/>
                      </a:endParaRPr>
                    </a:p>
                  </a:txBody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145440" rIns="145440" tIns="72720" bIns="145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Medium</a:t>
                      </a:r>
                      <a:endParaRPr b="0" lang="en-US" sz="2500" spc="-1" strike="noStrike">
                        <a:latin typeface="Arial"/>
                      </a:endParaRPr>
                    </a:p>
                  </a:txBody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145440" rIns="145440" tIns="72720" bIns="145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Gregory</a:t>
                      </a:r>
                      <a:endParaRPr b="0" lang="en-US" sz="2500" spc="-1" strike="noStrike">
                        <a:latin typeface="Arial"/>
                      </a:endParaRPr>
                    </a:p>
                  </a:txBody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1053720">
                <a:tc>
                  <a:txBody>
                    <a:bodyPr lIns="145440" rIns="145440" tIns="72720" bIns="145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Feedback loop for user validation</a:t>
                      </a:r>
                      <a:endParaRPr b="0" lang="en-US" sz="2500" spc="-1" strike="noStrike">
                        <a:latin typeface="Arial"/>
                      </a:endParaRPr>
                    </a:p>
                  </a:txBody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45440" rIns="145440" tIns="72720" bIns="145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Medium </a:t>
                      </a:r>
                      <a:endParaRPr b="0" lang="en-US" sz="25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2500" spc="-1" strike="noStrike">
                        <a:latin typeface="Arial"/>
                      </a:endParaRPr>
                    </a:p>
                  </a:txBody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145440" rIns="145440" tIns="72720" bIns="145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Feras &amp; Gregory</a:t>
                      </a:r>
                      <a:endParaRPr b="0" lang="en-US" sz="2500" spc="-1" strike="noStrike">
                        <a:latin typeface="Arial"/>
                      </a:endParaRPr>
                    </a:p>
                  </a:txBody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"/>
          <p:cNvSpPr/>
          <p:nvPr/>
        </p:nvSpPr>
        <p:spPr>
          <a:xfrm flipH="1" rot="10800000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2f5597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8faadc">
                  <a:alpha val="0"/>
                </a:srgbClr>
              </a:gs>
              <a:gs pos="100000">
                <a:srgbClr val="4472c4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4472c4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TextShape 5"/>
          <p:cNvSpPr txBox="1"/>
          <p:nvPr/>
        </p:nvSpPr>
        <p:spPr>
          <a:xfrm>
            <a:off x="699840" y="248040"/>
            <a:ext cx="7063200" cy="115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700" spc="-1" strike="noStrike">
                <a:solidFill>
                  <a:srgbClr val="ffffff"/>
                </a:solidFill>
                <a:latin typeface="Calibri Light"/>
              </a:rPr>
              <a:t>Do We Feel “On Track”</a:t>
            </a:r>
            <a:endParaRPr b="0" lang="en-GB" sz="37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79" name="Table 6"/>
          <p:cNvGraphicFramePr/>
          <p:nvPr/>
        </p:nvGraphicFramePr>
        <p:xfrm>
          <a:off x="11758680" y="7245360"/>
          <a:ext cx="128520" cy="69840"/>
        </p:xfrm>
        <a:graphic>
          <a:graphicData uri="http://schemas.openxmlformats.org/drawingml/2006/table">
            <a:tbl>
              <a:tblPr/>
              <a:tblGrid>
                <a:gridCol w="326880"/>
                <a:gridCol w="326880"/>
                <a:gridCol w="326880"/>
              </a:tblGrid>
              <a:tr h="547200">
                <a:tc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4472c4"/>
                    </a:solidFill>
                  </a:tcPr>
                </a:tc>
                <a:tc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4472c4"/>
                    </a:solidFill>
                  </a:tcPr>
                </a:tc>
                <a:tc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solidFill>
                      <a:srgbClr val="4472c4"/>
                    </a:solidFill>
                  </a:tcPr>
                </a:tc>
              </a:tr>
              <a:tr h="474480">
                <a:tc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3816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74480">
                <a:tc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4480">
                <a:tc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74480">
                <a:tc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cPr marL="145440" marR="145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80" name="CustomShape 7"/>
          <p:cNvSpPr/>
          <p:nvPr/>
        </p:nvSpPr>
        <p:spPr>
          <a:xfrm>
            <a:off x="2939400" y="2057400"/>
            <a:ext cx="2055600" cy="2055600"/>
          </a:xfrm>
          <a:prstGeom prst="flowChartConnector">
            <a:avLst/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8"/>
          <p:cNvSpPr/>
          <p:nvPr/>
        </p:nvSpPr>
        <p:spPr>
          <a:xfrm>
            <a:off x="5081400" y="2059200"/>
            <a:ext cx="2055600" cy="2055600"/>
          </a:xfrm>
          <a:prstGeom prst="flowChartConnector">
            <a:avLst/>
          </a:prstGeom>
          <a:solidFill>
            <a:srgbClr val="ffff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9"/>
          <p:cNvSpPr/>
          <p:nvPr/>
        </p:nvSpPr>
        <p:spPr>
          <a:xfrm>
            <a:off x="7223760" y="2059200"/>
            <a:ext cx="2055600" cy="2055600"/>
          </a:xfrm>
          <a:prstGeom prst="flowChartConnector">
            <a:avLst/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3" name="Graphic 7_0" descr="Run with solid fill"/>
          <p:cNvPicPr/>
          <p:nvPr/>
        </p:nvPicPr>
        <p:blipFill>
          <a:blip r:embed="rId1"/>
          <a:stretch/>
        </p:blipFill>
        <p:spPr>
          <a:xfrm>
            <a:off x="5366160" y="2440080"/>
            <a:ext cx="1460520" cy="1446120"/>
          </a:xfrm>
          <a:prstGeom prst="rect">
            <a:avLst/>
          </a:prstGeom>
          <a:ln w="0">
            <a:noFill/>
          </a:ln>
        </p:spPr>
      </p:pic>
      <p:sp>
        <p:nvSpPr>
          <p:cNvPr id="184" name="TextShape 10"/>
          <p:cNvSpPr txBox="1"/>
          <p:nvPr/>
        </p:nvSpPr>
        <p:spPr>
          <a:xfrm>
            <a:off x="421200" y="4114800"/>
            <a:ext cx="11694600" cy="261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n-GB" sz="3600" spc="-1" strike="noStrike">
                <a:solidFill>
                  <a:srgbClr val="000000"/>
                </a:solidFill>
                <a:latin typeface="Times New Roman"/>
                <a:ea typeface="Calibri Light"/>
              </a:rPr>
              <a:t>Status – Yellow</a:t>
            </a:r>
            <a:endParaRPr b="0" lang="en-US" sz="3600" spc="-1" strike="noStrike">
              <a:latin typeface="Arial"/>
            </a:endParaRPr>
          </a:p>
          <a:p>
            <a:pPr algn="ctr"/>
            <a:r>
              <a:rPr b="1" lang="en-GB" sz="3600" spc="-1" strike="noStrike">
                <a:solidFill>
                  <a:srgbClr val="000000"/>
                </a:solidFill>
                <a:latin typeface="Times New Roman"/>
                <a:ea typeface="Calibri Light"/>
              </a:rPr>
              <a:t>We lost some time over the break with the issue of slow computing (2hrs+) for our model.</a:t>
            </a:r>
            <a:endParaRPr b="0" lang="en-US" sz="3600" spc="-1" strike="noStrike">
              <a:latin typeface="Arial"/>
            </a:endParaRPr>
          </a:p>
          <a:p>
            <a:pPr algn="ctr"/>
            <a:r>
              <a:rPr b="1" lang="en-GB" sz="3600" spc="-1" strike="noStrike">
                <a:solidFill>
                  <a:srgbClr val="000000"/>
                </a:solidFill>
                <a:latin typeface="Times New Roman"/>
                <a:ea typeface="Calibri Light"/>
              </a:rPr>
              <a:t>We now have access to the U of R’s ML computer, and are going to make up for lost time 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838080" y="37944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1d2125"/>
                </a:solidFill>
                <a:latin typeface="Times New Roman"/>
                <a:ea typeface="Calibri Light"/>
              </a:rPr>
              <a:t>What progress does the team particularly feel good (great) about?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38080" y="2565000"/>
            <a:ext cx="10515240" cy="415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571680" indent="-571320">
              <a:lnSpc>
                <a:spcPct val="100000"/>
              </a:lnSpc>
              <a:buClr>
                <a:srgbClr val="1d2125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1d2125"/>
                </a:solidFill>
                <a:latin typeface="Times New Roman"/>
                <a:ea typeface="Calibri Light"/>
              </a:rPr>
              <a:t>We feel good about the data set collected and the way we are handling the input to our ML system.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1d2125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1d2125"/>
                </a:solidFill>
                <a:latin typeface="Times New Roman"/>
                <a:ea typeface="Calibri Light"/>
              </a:rPr>
              <a:t>We successfully passed a lot of challenges during the progress of this project.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4000" spc="-1" strike="noStrike">
              <a:latin typeface="Arial"/>
            </a:endParaRPr>
          </a:p>
        </p:txBody>
      </p:sp>
      <p:pic>
        <p:nvPicPr>
          <p:cNvPr id="187" name="Picture 7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0374840" y="545760"/>
            <a:ext cx="1218960" cy="116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03720" y="777240"/>
            <a:ext cx="11257200" cy="2315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GB" sz="3600" spc="-1" strike="noStrike">
                <a:solidFill>
                  <a:srgbClr val="000000"/>
                </a:solidFill>
                <a:latin typeface="Times New Roman"/>
                <a:ea typeface="Calibri Light"/>
              </a:rPr>
              <a:t>What help (if any) does the team require to move positively forward?</a:t>
            </a:r>
            <a:br/>
            <a:endParaRPr b="0" lang="en-GB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1600200" y="3429000"/>
            <a:ext cx="9144000" cy="25146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3000"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Any coding questions will be directed to our project mentor (Trevor)</a:t>
            </a:r>
            <a:endParaRPr b="0" lang="en-US" sz="32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Any documentation or presentation questions will be directed to Tim</a:t>
            </a:r>
            <a:endParaRPr b="0" lang="en-US" sz="32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Any business or deliverable questions will be directed to the team at BudSense</a:t>
            </a:r>
            <a:endParaRPr b="0" lang="en-US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Application>LibreOffice/7.0.1.2$Windows_X86_64 LibreOffice_project/7cbcfc562f6eb6708b5ff7d7397325de9e764452</Application>
  <Words>653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2023-01-13T03:09:50Z</dcterms:created>
  <dc:creator/>
  <dc:description/>
  <dc:language>en-US</dc:language>
  <cp:lastModifiedBy/>
  <dcterms:modified xsi:type="dcterms:W3CDTF">2023-01-13T10:48:44Z</dcterms:modified>
  <cp:revision>563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