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58" r:id="rId3"/>
    <p:sldId id="257" r:id="rId4"/>
    <p:sldId id="281" r:id="rId5"/>
    <p:sldId id="277" r:id="rId6"/>
    <p:sldId id="278" r:id="rId7"/>
    <p:sldId id="279" r:id="rId8"/>
    <p:sldId id="280" r:id="rId9"/>
    <p:sldId id="260" r:id="rId10"/>
    <p:sldId id="262" r:id="rId11"/>
    <p:sldId id="264" r:id="rId12"/>
    <p:sldId id="282" r:id="rId13"/>
    <p:sldId id="263" r:id="rId14"/>
    <p:sldId id="265" r:id="rId15"/>
    <p:sldId id="266" r:id="rId16"/>
    <p:sldId id="267" r:id="rId17"/>
    <p:sldId id="294" r:id="rId18"/>
    <p:sldId id="268" r:id="rId19"/>
    <p:sldId id="269" r:id="rId20"/>
    <p:sldId id="270" r:id="rId21"/>
    <p:sldId id="272" r:id="rId22"/>
    <p:sldId id="271" r:id="rId23"/>
    <p:sldId id="273" r:id="rId24"/>
    <p:sldId id="276" r:id="rId25"/>
    <p:sldId id="274" r:id="rId26"/>
    <p:sldId id="284" r:id="rId27"/>
    <p:sldId id="295" r:id="rId28"/>
    <p:sldId id="285" r:id="rId29"/>
    <p:sldId id="287" r:id="rId30"/>
    <p:sldId id="286" r:id="rId31"/>
    <p:sldId id="288" r:id="rId32"/>
    <p:sldId id="289" r:id="rId33"/>
    <p:sldId id="290" r:id="rId34"/>
    <p:sldId id="291" r:id="rId35"/>
    <p:sldId id="293" r:id="rId36"/>
    <p:sldId id="292" r:id="rId37"/>
    <p:sldId id="259" r:id="rId38"/>
  </p:sldIdLst>
  <p:sldSz cx="12192000" cy="6858000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Helvetica Neue" panose="020B060402020202020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1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1730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349339" y="68571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49339" y="3198655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63283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Job Wrapper scripts:</a:t>
            </a:r>
            <a:b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Problems </a:t>
            </a: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and Alternatives</a:t>
            </a: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18640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Greg Thain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Center for High Throughput Computing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University of Wisconsin - Madison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A307-EF60-5A28-3CBD-30413217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you think of your program…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D0175-1A80-7EFB-A915-6EFE911E71CA}"/>
              </a:ext>
            </a:extLst>
          </p:cNvPr>
          <p:cNvSpPr txBox="1"/>
          <p:nvPr/>
        </p:nvSpPr>
        <p:spPr>
          <a:xfrm>
            <a:off x="1532673" y="1429078"/>
            <a:ext cx="9679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C0C0C0"/>
                </a:highlight>
              </a:rPr>
              <a:t>Makes a scratch directory, e.g. /var/lib/execute/dir_1234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9ABF7-1A19-42EF-D242-2E9046143E24}"/>
              </a:ext>
            </a:extLst>
          </p:cNvPr>
          <p:cNvSpPr txBox="1"/>
          <p:nvPr/>
        </p:nvSpPr>
        <p:spPr>
          <a:xfrm>
            <a:off x="538976" y="2527300"/>
            <a:ext cx="1081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C0C0C0"/>
                </a:highlight>
              </a:rPr>
              <a:t>Starts the program named in the executable = line in the submit file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6AEF97-DF0E-9230-7147-79C135EE29B0}"/>
              </a:ext>
            </a:extLst>
          </p:cNvPr>
          <p:cNvCxnSpPr>
            <a:cxnSpLocks/>
          </p:cNvCxnSpPr>
          <p:nvPr/>
        </p:nvCxnSpPr>
        <p:spPr>
          <a:xfrm flipH="1">
            <a:off x="5689289" y="1952298"/>
            <a:ext cx="1" cy="575002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DF3C35D-4CB3-5D07-3160-7E874E793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731" y="3263901"/>
            <a:ext cx="7639123" cy="33789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6A1891-090B-0BB1-D4F6-A4F49624AE8B}"/>
              </a:ext>
            </a:extLst>
          </p:cNvPr>
          <p:cNvSpPr txBox="1"/>
          <p:nvPr/>
        </p:nvSpPr>
        <p:spPr>
          <a:xfrm rot="16200000">
            <a:off x="9333017" y="3433472"/>
            <a:ext cx="50389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By </a:t>
            </a:r>
            <a:r>
              <a:rPr lang="en-US" dirty="0" err="1"/>
              <a:t>AkanoToE</a:t>
            </a:r>
            <a:r>
              <a:rPr lang="en-US" dirty="0"/>
              <a:t> - Own work, CC BY-SA 4.0, https://commons.wikimedia.org/w/index.php?curid=86139361</a:t>
            </a:r>
          </a:p>
        </p:txBody>
      </p:sp>
    </p:spTree>
    <p:extLst>
      <p:ext uri="{BB962C8B-B14F-4D97-AF65-F5344CB8AC3E}">
        <p14:creationId xmlns:p14="http://schemas.microsoft.com/office/powerpoint/2010/main" val="333972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A307-EF60-5A28-3CBD-30413217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you think of your program…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D0175-1A80-7EFB-A915-6EFE911E71CA}"/>
              </a:ext>
            </a:extLst>
          </p:cNvPr>
          <p:cNvSpPr txBox="1"/>
          <p:nvPr/>
        </p:nvSpPr>
        <p:spPr>
          <a:xfrm>
            <a:off x="1532673" y="1429078"/>
            <a:ext cx="9679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C0C0C0"/>
                </a:highlight>
              </a:rPr>
              <a:t>Makes a scratch directory, e.g. /var/lib/execute/dir_1234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9ABF7-1A19-42EF-D242-2E9046143E24}"/>
              </a:ext>
            </a:extLst>
          </p:cNvPr>
          <p:cNvSpPr txBox="1"/>
          <p:nvPr/>
        </p:nvSpPr>
        <p:spPr>
          <a:xfrm>
            <a:off x="538976" y="2527300"/>
            <a:ext cx="1081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C0C0C0"/>
                </a:highlight>
              </a:rPr>
              <a:t>Starts the program named in the executable = line in the submit file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6AEF97-DF0E-9230-7147-79C135EE29B0}"/>
              </a:ext>
            </a:extLst>
          </p:cNvPr>
          <p:cNvCxnSpPr>
            <a:cxnSpLocks/>
          </p:cNvCxnSpPr>
          <p:nvPr/>
        </p:nvCxnSpPr>
        <p:spPr>
          <a:xfrm flipH="1">
            <a:off x="5689289" y="1952298"/>
            <a:ext cx="1" cy="575002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60AAEC5-D4DA-9708-21B1-BD1DB694B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317846">
            <a:off x="5140510" y="2854485"/>
            <a:ext cx="1392841" cy="3298834"/>
          </a:xfrm>
          <a:prstGeom prst="rect">
            <a:avLst/>
          </a:prstGeom>
        </p:spPr>
      </p:pic>
      <p:pic>
        <p:nvPicPr>
          <p:cNvPr id="11" name="Graphic 10" descr="Binoculars with solid fill">
            <a:extLst>
              <a:ext uri="{FF2B5EF4-FFF2-40B4-BE49-F238E27FC236}">
                <a16:creationId xmlns:a16="http://schemas.microsoft.com/office/drawing/2014/main" id="{EA441713-8BA4-6AA9-D005-DE9D6445D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501740">
            <a:off x="4432300" y="3170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5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A307-EF60-5A28-3CBD-30413217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you think of your program…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D0175-1A80-7EFB-A915-6EFE911E71CA}"/>
              </a:ext>
            </a:extLst>
          </p:cNvPr>
          <p:cNvSpPr txBox="1"/>
          <p:nvPr/>
        </p:nvSpPr>
        <p:spPr>
          <a:xfrm>
            <a:off x="1532673" y="1429078"/>
            <a:ext cx="9679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C0C0C0"/>
                </a:highlight>
              </a:rPr>
              <a:t>Makes a scratch directory, e.g. /var/lib/execute/dir_1234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9ABF7-1A19-42EF-D242-2E9046143E24}"/>
              </a:ext>
            </a:extLst>
          </p:cNvPr>
          <p:cNvSpPr txBox="1"/>
          <p:nvPr/>
        </p:nvSpPr>
        <p:spPr>
          <a:xfrm>
            <a:off x="538976" y="2527300"/>
            <a:ext cx="1081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C0C0C0"/>
                </a:highlight>
              </a:rPr>
              <a:t>Starts the program named in the executable = line in the submit file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6AEF97-DF0E-9230-7147-79C135EE29B0}"/>
              </a:ext>
            </a:extLst>
          </p:cNvPr>
          <p:cNvCxnSpPr>
            <a:cxnSpLocks/>
          </p:cNvCxnSpPr>
          <p:nvPr/>
        </p:nvCxnSpPr>
        <p:spPr>
          <a:xfrm flipH="1">
            <a:off x="5689289" y="1952298"/>
            <a:ext cx="1" cy="575002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E5D14F0-0A29-5AFE-F782-AB4BE2819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664" y="3429000"/>
            <a:ext cx="23812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840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A307-EF60-5A28-3CBD-30413217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HTCondor sees your program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D0175-1A80-7EFB-A915-6EFE911E71CA}"/>
              </a:ext>
            </a:extLst>
          </p:cNvPr>
          <p:cNvSpPr txBox="1"/>
          <p:nvPr/>
        </p:nvSpPr>
        <p:spPr>
          <a:xfrm>
            <a:off x="1532673" y="1429078"/>
            <a:ext cx="9679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C0C0C0"/>
                </a:highlight>
              </a:rPr>
              <a:t>Makes a scratch directory, e.g. /var/lib/execute/dir_1234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9ABF7-1A19-42EF-D242-2E9046143E24}"/>
              </a:ext>
            </a:extLst>
          </p:cNvPr>
          <p:cNvSpPr txBox="1"/>
          <p:nvPr/>
        </p:nvSpPr>
        <p:spPr>
          <a:xfrm>
            <a:off x="538976" y="2527300"/>
            <a:ext cx="1081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C0C0C0"/>
                </a:highlight>
              </a:rPr>
              <a:t>Starts the program named in the executable = line in the submit file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6AEF97-DF0E-9230-7147-79C135EE29B0}"/>
              </a:ext>
            </a:extLst>
          </p:cNvPr>
          <p:cNvCxnSpPr>
            <a:cxnSpLocks/>
          </p:cNvCxnSpPr>
          <p:nvPr/>
        </p:nvCxnSpPr>
        <p:spPr>
          <a:xfrm flipH="1">
            <a:off x="5689289" y="1952298"/>
            <a:ext cx="1" cy="575002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6FF09-A1AA-AB3C-4F09-548F9DBB37C5}"/>
              </a:ext>
            </a:extLst>
          </p:cNvPr>
          <p:cNvCxnSpPr>
            <a:cxnSpLocks/>
          </p:cNvCxnSpPr>
          <p:nvPr/>
        </p:nvCxnSpPr>
        <p:spPr>
          <a:xfrm flipH="1">
            <a:off x="5689288" y="3050520"/>
            <a:ext cx="1" cy="575002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3D04849-2A4F-440C-B224-49D209DC7E08}"/>
              </a:ext>
            </a:extLst>
          </p:cNvPr>
          <p:cNvSpPr/>
          <p:nvPr/>
        </p:nvSpPr>
        <p:spPr>
          <a:xfrm>
            <a:off x="4158938" y="3725207"/>
            <a:ext cx="3060700" cy="2767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DA0F6-79A0-C12D-CDE5-7A123DB83218}"/>
              </a:ext>
            </a:extLst>
          </p:cNvPr>
          <p:cNvSpPr txBox="1"/>
          <p:nvPr/>
        </p:nvSpPr>
        <p:spPr>
          <a:xfrm>
            <a:off x="4816292" y="649287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an opaque box</a:t>
            </a:r>
          </a:p>
        </p:txBody>
      </p:sp>
    </p:spTree>
    <p:extLst>
      <p:ext uri="{BB962C8B-B14F-4D97-AF65-F5344CB8AC3E}">
        <p14:creationId xmlns:p14="http://schemas.microsoft.com/office/powerpoint/2010/main" val="14076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ADF026-5D74-F7C7-459E-EB8EC0BC6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57400"/>
            <a:ext cx="6348412" cy="3811588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HTCondor knows…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800" dirty="0"/>
              <a:t>Memory usage inside box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800" dirty="0"/>
              <a:t>CPU/GPU usage inside box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800" dirty="0"/>
              <a:t>Disk usage inside box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800" dirty="0"/>
              <a:t>Wall clock time</a:t>
            </a:r>
          </a:p>
          <a:p>
            <a:pPr marL="228600" indent="0"/>
            <a:r>
              <a:rPr lang="en-US" sz="2800" dirty="0"/>
              <a:t>	and….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sz="2800" dirty="0"/>
              <a:t>Exit code of job's main process (!)</a:t>
            </a:r>
          </a:p>
          <a:p>
            <a:pPr marL="228600" indent="0" algn="ctr"/>
            <a:r>
              <a:rPr lang="en-US" sz="1700" dirty="0"/>
              <a:t>(and some other stuff)</a:t>
            </a:r>
          </a:p>
          <a:p>
            <a:pPr marL="228600" indent="0"/>
            <a:r>
              <a:rPr lang="en-US" sz="1700" dirty="0"/>
              <a:t>	</a:t>
            </a:r>
          </a:p>
          <a:p>
            <a:pPr marL="228600" indent="0"/>
            <a:r>
              <a:rPr lang="en-US" sz="2800" b="1" dirty="0"/>
              <a:t>And sends this back to the AP!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9FBA9A-46BE-E9DE-F81A-E18EB7275910}"/>
              </a:ext>
            </a:extLst>
          </p:cNvPr>
          <p:cNvSpPr/>
          <p:nvPr/>
        </p:nvSpPr>
        <p:spPr>
          <a:xfrm>
            <a:off x="7861300" y="2349966"/>
            <a:ext cx="3060700" cy="27676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8E07B05-8E0E-2055-8999-3B555A4BF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082212" cy="749300"/>
          </a:xfrm>
        </p:spPr>
        <p:txBody>
          <a:bodyPr/>
          <a:lstStyle/>
          <a:p>
            <a:r>
              <a:rPr lang="en-US" dirty="0"/>
              <a:t>But not quite perfectly opaque..</a:t>
            </a:r>
          </a:p>
        </p:txBody>
      </p:sp>
    </p:spTree>
    <p:extLst>
      <p:ext uri="{BB962C8B-B14F-4D97-AF65-F5344CB8AC3E}">
        <p14:creationId xmlns:p14="http://schemas.microsoft.com/office/powerpoint/2010/main" val="257958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C9AAE7-745A-A78F-8B35-FA05F55E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talk about exit codes…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A02A76-6B4D-12BA-EFB4-556DBC155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Unix exit code is eight bits a program returns to parent at exit </a:t>
            </a:r>
          </a:p>
          <a:p>
            <a:r>
              <a:rPr lang="en-US" dirty="0"/>
              <a:t>ONLY WAY the program can communicate to the starter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  <a:p>
            <a:r>
              <a:rPr lang="en-US" dirty="0"/>
              <a:t>By convention "zero" (0) means "good", all else "bad"</a:t>
            </a:r>
          </a:p>
          <a:p>
            <a:endParaRPr lang="en-US" dirty="0"/>
          </a:p>
          <a:p>
            <a:r>
              <a:rPr lang="en-US" dirty="0"/>
              <a:t>But that's just a convention</a:t>
            </a:r>
          </a:p>
          <a:p>
            <a:r>
              <a:rPr lang="en-US" dirty="0"/>
              <a:t>TRIVIA:  What's the exit code for the "grep" program?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722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89DE-3025-2974-C633-398FE534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HTCondor does what about exit codes?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ECED1-AB57-E218-F687-84486A0479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Pure HTCondor doesn't do anything (just records them)</a:t>
            </a:r>
          </a:p>
          <a:p>
            <a:pPr lvl="1"/>
            <a:r>
              <a:rPr lang="en-US" dirty="0"/>
              <a:t>Should it – hold job with non-zero exit?  Remove?  Send email?</a:t>
            </a:r>
          </a:p>
          <a:p>
            <a:r>
              <a:rPr lang="en-US" dirty="0" err="1"/>
              <a:t>DAGMan</a:t>
            </a:r>
            <a:r>
              <a:rPr lang="en-US" dirty="0"/>
              <a:t> has more options – can resubmit</a:t>
            </a:r>
          </a:p>
          <a:p>
            <a:pPr lvl="1"/>
            <a:r>
              <a:rPr lang="en-US" dirty="0"/>
              <a:t>By default, </a:t>
            </a:r>
            <a:r>
              <a:rPr lang="en-US" dirty="0" err="1"/>
              <a:t>dagman</a:t>
            </a:r>
            <a:r>
              <a:rPr lang="en-US" dirty="0"/>
              <a:t> assumes non-zero exit is failure, and blocks DAG</a:t>
            </a:r>
          </a:p>
          <a:p>
            <a:endParaRPr lang="en-US" dirty="0"/>
          </a:p>
          <a:p>
            <a:r>
              <a:rPr lang="en-US" dirty="0"/>
              <a:t>But HTCondor gives you knobs™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F648B-54A7-79A1-4C36-C523F7FC1308}"/>
              </a:ext>
            </a:extLst>
          </p:cNvPr>
          <p:cNvSpPr txBox="1"/>
          <p:nvPr/>
        </p:nvSpPr>
        <p:spPr>
          <a:xfrm>
            <a:off x="1765300" y="4648200"/>
            <a:ext cx="66929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1" indent="0">
              <a:buNone/>
            </a:pPr>
            <a:r>
              <a:rPr lang="en-US" sz="3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max_retries</a:t>
            </a:r>
            <a:r>
              <a:rPr lang="en-US" sz="3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</a:p>
          <a:p>
            <a:pPr marL="571500" lvl="1" indent="0">
              <a:buNone/>
            </a:pPr>
            <a:r>
              <a:rPr lang="en-US" sz="32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success_exit_code</a:t>
            </a:r>
            <a:r>
              <a:rPr lang="en-US" sz="32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95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C940C-DFBD-9DDA-67E9-7910B96D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419" y="26622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Wrapper scripts…</a:t>
            </a:r>
          </a:p>
        </p:txBody>
      </p:sp>
    </p:spTree>
    <p:extLst>
      <p:ext uri="{BB962C8B-B14F-4D97-AF65-F5344CB8AC3E}">
        <p14:creationId xmlns:p14="http://schemas.microsoft.com/office/powerpoint/2010/main" val="2854710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A9B3-B382-9063-4C6E-D2BFB084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so what's all this about shell scripts?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25E11-1AA1-FEFB-04AB-3144E8034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Exit code of a script is either</a:t>
            </a:r>
          </a:p>
          <a:p>
            <a:pPr lvl="1" algn="ctr"/>
            <a:endParaRPr lang="en-US" sz="4000" dirty="0"/>
          </a:p>
          <a:p>
            <a:pPr lvl="1" algn="ctr"/>
            <a:r>
              <a:rPr lang="en-US" sz="4000" dirty="0"/>
              <a:t>Argument to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exit </a:t>
            </a:r>
            <a:r>
              <a:rPr lang="en-US" sz="4000" dirty="0">
                <a:latin typeface="Helvetica Neue" panose="020B0604020202020204" charset="0"/>
                <a:cs typeface="Courier New" panose="02070309020205020404" pitchFamily="49" charset="0"/>
              </a:rPr>
              <a:t>shell </a:t>
            </a:r>
            <a:r>
              <a:rPr lang="en-US" sz="4000" dirty="0" err="1">
                <a:latin typeface="Helvetica Neue" panose="020B0604020202020204" charset="0"/>
                <a:cs typeface="Courier New" panose="02070309020205020404" pitchFamily="49" charset="0"/>
              </a:rPr>
              <a:t>builtin</a:t>
            </a:r>
            <a:r>
              <a:rPr lang="en-US" sz="4000" dirty="0">
                <a:latin typeface="Helvetica Neue" panose="020B0604020202020204" charset="0"/>
                <a:cs typeface="Courier New" panose="02070309020205020404" pitchFamily="49" charset="0"/>
              </a:rPr>
              <a:t> function      </a:t>
            </a:r>
          </a:p>
          <a:p>
            <a:pPr lvl="1" algn="ctr"/>
            <a:endParaRPr lang="en-US" sz="4000" dirty="0">
              <a:latin typeface="Helvetica Neue" panose="020B0604020202020204" charset="0"/>
              <a:cs typeface="Courier New" panose="02070309020205020404" pitchFamily="49" charset="0"/>
            </a:endParaRPr>
          </a:p>
          <a:p>
            <a:pPr marL="571500" lvl="1" indent="0" algn="ctr">
              <a:buNone/>
            </a:pPr>
            <a:r>
              <a:rPr lang="en-US" sz="4000" dirty="0">
                <a:latin typeface="Helvetica Neue" panose="020B0604020202020204" charset="0"/>
                <a:cs typeface="Courier New" panose="02070309020205020404" pitchFamily="49" charset="0"/>
              </a:rPr>
              <a:t>OR</a:t>
            </a:r>
          </a:p>
          <a:p>
            <a:pPr lvl="1" algn="ctr"/>
            <a:endParaRPr lang="en-US" sz="4000" dirty="0">
              <a:latin typeface="Helvetica Neue" panose="020B0604020202020204" charset="0"/>
              <a:cs typeface="Courier New" panose="02070309020205020404" pitchFamily="49" charset="0"/>
            </a:endParaRPr>
          </a:p>
          <a:p>
            <a:pPr lvl="2"/>
            <a:r>
              <a:rPr lang="en-US" sz="3600" dirty="0">
                <a:latin typeface="Helvetica Neue" panose="020B0604020202020204" charset="0"/>
                <a:cs typeface="Courier New" panose="02070309020205020404" pitchFamily="49" charset="0"/>
              </a:rPr>
              <a:t>Exit code of last command the script ran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296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A6C4-9A75-A357-7EFA-CB75C650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shell script for a job looks like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D304E-854C-FEBB-1090-A6EDEA62326D}"/>
              </a:ext>
            </a:extLst>
          </p:cNvPr>
          <p:cNvSpPr txBox="1"/>
          <p:nvPr/>
        </p:nvSpPr>
        <p:spPr>
          <a:xfrm>
            <a:off x="1836233" y="1664088"/>
            <a:ext cx="6913756" cy="45243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#!/bin/sh</a:t>
            </a: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some_setup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some_more_setup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the_actual_executable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some_cleanup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some_more_cleanup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66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63283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Helvetica Neue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Reliably running jobs</a:t>
            </a:r>
            <a:b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(even on unreliable places)</a:t>
            </a: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18640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Greg Thain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Center for High Throughput Computing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University of Wisconsin - Madison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46025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A6C4-9A75-A357-7EFA-CB75C650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Quiz: what's the exit code?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D304E-854C-FEBB-1090-A6EDEA62326D}"/>
              </a:ext>
            </a:extLst>
          </p:cNvPr>
          <p:cNvSpPr txBox="1"/>
          <p:nvPr/>
        </p:nvSpPr>
        <p:spPr>
          <a:xfrm>
            <a:off x="1836233" y="1664088"/>
            <a:ext cx="6913756" cy="45243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#!/bin/sh</a:t>
            </a: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some_setup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some_more_setup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the_actual_executable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some_cleanup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some_more_cleanup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937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A6C4-9A75-A357-7EFA-CB75C650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Quiz: how can we fix this?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D304E-854C-FEBB-1090-A6EDEA62326D}"/>
              </a:ext>
            </a:extLst>
          </p:cNvPr>
          <p:cNvSpPr txBox="1"/>
          <p:nvPr/>
        </p:nvSpPr>
        <p:spPr>
          <a:xfrm>
            <a:off x="1836233" y="1664088"/>
            <a:ext cx="6913756" cy="45243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#!/bin/sh</a:t>
            </a: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some_setup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some_more_setup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the_actual_executable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some_cleanup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some_more_cleanup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111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A6C4-9A75-A357-7EFA-CB75C650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Doesn't seem to hard to fix at first…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D304E-854C-FEBB-1090-A6EDEA62326D}"/>
              </a:ext>
            </a:extLst>
          </p:cNvPr>
          <p:cNvSpPr txBox="1"/>
          <p:nvPr/>
        </p:nvSpPr>
        <p:spPr>
          <a:xfrm>
            <a:off x="1836233" y="1664088"/>
            <a:ext cx="6913756" cy="45243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#!/bin/sh</a:t>
            </a: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some_setup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some_more_setup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the_actual_executable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saved_exit</a:t>
            </a:r>
            <a:r>
              <a:rPr 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$?</a:t>
            </a: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some_cleanup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some_more_cleanup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 $</a:t>
            </a:r>
            <a:r>
              <a:rPr lang="en-US" sz="3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saved_exit</a:t>
            </a:r>
            <a:endParaRPr lang="en-US" sz="3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134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A6C4-9A75-A357-7EFA-CB75C650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224" y="365125"/>
            <a:ext cx="11510682" cy="1325563"/>
          </a:xfrm>
        </p:spPr>
        <p:txBody>
          <a:bodyPr/>
          <a:lstStyle/>
          <a:p>
            <a:r>
              <a:rPr lang="en-US" dirty="0"/>
              <a:t>But to fix everything is tedious, and error-prone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D304E-854C-FEBB-1090-A6EDEA62326D}"/>
              </a:ext>
            </a:extLst>
          </p:cNvPr>
          <p:cNvSpPr txBox="1"/>
          <p:nvPr/>
        </p:nvSpPr>
        <p:spPr>
          <a:xfrm>
            <a:off x="1836233" y="1664088"/>
            <a:ext cx="6913756" cy="45243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#!/bin/sh</a:t>
            </a: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some_setup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some_more_setup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the_actual_executable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saved_exit</a:t>
            </a:r>
            <a:r>
              <a:rPr 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$?</a:t>
            </a: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some_cleanup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some_more_cleanup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 $</a:t>
            </a:r>
            <a:r>
              <a:rPr lang="en-US" sz="3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saved_exit</a:t>
            </a:r>
            <a:endParaRPr lang="en-US" sz="3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AC7A42-246B-FDCD-6B1A-884658F68654}"/>
              </a:ext>
            </a:extLst>
          </p:cNvPr>
          <p:cNvCxnSpPr>
            <a:cxnSpLocks/>
          </p:cNvCxnSpPr>
          <p:nvPr/>
        </p:nvCxnSpPr>
        <p:spPr>
          <a:xfrm flipH="1">
            <a:off x="5995639" y="2989651"/>
            <a:ext cx="2754350" cy="10027"/>
          </a:xfrm>
          <a:prstGeom prst="straightConnector1">
            <a:avLst/>
          </a:prstGeom>
          <a:ln w="889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6E3DADF-48BD-8D52-C981-3B0E41339191}"/>
              </a:ext>
            </a:extLst>
          </p:cNvPr>
          <p:cNvSpPr txBox="1"/>
          <p:nvPr/>
        </p:nvSpPr>
        <p:spPr>
          <a:xfrm>
            <a:off x="8655205" y="2611074"/>
            <a:ext cx="3433701" cy="8309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What if there is an error here?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9D423D-7ABC-0E62-2D80-259E7A32F4E1}"/>
              </a:ext>
            </a:extLst>
          </p:cNvPr>
          <p:cNvSpPr txBox="1"/>
          <p:nvPr/>
        </p:nvSpPr>
        <p:spPr>
          <a:xfrm>
            <a:off x="8638916" y="4325535"/>
            <a:ext cx="3433701" cy="15696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Is this </a:t>
            </a:r>
            <a:r>
              <a:rPr lang="en-US" sz="2400" i="1" dirty="0"/>
              <a:t>kind</a:t>
            </a:r>
            <a:r>
              <a:rPr lang="en-US" sz="2400" dirty="0"/>
              <a:t> of error the same as a job error?</a:t>
            </a:r>
          </a:p>
          <a:p>
            <a:r>
              <a:rPr lang="en-US" sz="2400" dirty="0"/>
              <a:t>Do we want to respond the same way?</a:t>
            </a:r>
          </a:p>
        </p:txBody>
      </p:sp>
    </p:spTree>
    <p:extLst>
      <p:ext uri="{BB962C8B-B14F-4D97-AF65-F5344CB8AC3E}">
        <p14:creationId xmlns:p14="http://schemas.microsoft.com/office/powerpoint/2010/main" val="342285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A6C4-9A75-A357-7EFA-CB75C650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the bigger picture?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D304E-854C-FEBB-1090-A6EDEA62326D}"/>
              </a:ext>
            </a:extLst>
          </p:cNvPr>
          <p:cNvSpPr txBox="1"/>
          <p:nvPr/>
        </p:nvSpPr>
        <p:spPr>
          <a:xfrm>
            <a:off x="1825082" y="1690688"/>
            <a:ext cx="6913756" cy="452431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#!/bin/sh</a:t>
            </a: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some_setup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some_more_setup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the_actual_executable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some_cleanup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some_more_cleanup</a:t>
            </a:r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2C01FFC-B7D4-07F0-0037-281B476B5E16}"/>
              </a:ext>
            </a:extLst>
          </p:cNvPr>
          <p:cNvSpPr/>
          <p:nvPr/>
        </p:nvSpPr>
        <p:spPr>
          <a:xfrm>
            <a:off x="5564459" y="2185639"/>
            <a:ext cx="345687" cy="114857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578E9-02F6-C89B-C22C-EDCE08D4D233}"/>
              </a:ext>
            </a:extLst>
          </p:cNvPr>
          <p:cNvSpPr txBox="1"/>
          <p:nvPr/>
        </p:nvSpPr>
        <p:spPr>
          <a:xfrm>
            <a:off x="5999356" y="2529093"/>
            <a:ext cx="384717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Setup the environment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9AF0AF12-EE66-E3E8-6AB5-C84D732A1453}"/>
              </a:ext>
            </a:extLst>
          </p:cNvPr>
          <p:cNvSpPr/>
          <p:nvPr/>
        </p:nvSpPr>
        <p:spPr>
          <a:xfrm>
            <a:off x="5999356" y="4735551"/>
            <a:ext cx="345687" cy="114857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84D8D4-3658-FE76-FF67-D1CC8EF9BDD3}"/>
              </a:ext>
            </a:extLst>
          </p:cNvPr>
          <p:cNvSpPr txBox="1"/>
          <p:nvPr/>
        </p:nvSpPr>
        <p:spPr>
          <a:xfrm>
            <a:off x="6434253" y="5079005"/>
            <a:ext cx="3847170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Cleanup the environment</a:t>
            </a:r>
          </a:p>
        </p:txBody>
      </p:sp>
    </p:spTree>
    <p:extLst>
      <p:ext uri="{BB962C8B-B14F-4D97-AF65-F5344CB8AC3E}">
        <p14:creationId xmlns:p14="http://schemas.microsoft.com/office/powerpoint/2010/main" val="103681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A6C4-9A75-A357-7EFA-CB75C650E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how </a:t>
            </a:r>
            <a:r>
              <a:rPr lang="en-US" dirty="0" err="1"/>
              <a:t>HTCondor</a:t>
            </a:r>
            <a:r>
              <a:rPr lang="en-US" dirty="0"/>
              <a:t> sees the job?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CD304E-854C-FEBB-1090-A6EDEA62326D}"/>
              </a:ext>
            </a:extLst>
          </p:cNvPr>
          <p:cNvSpPr txBox="1"/>
          <p:nvPr/>
        </p:nvSpPr>
        <p:spPr>
          <a:xfrm>
            <a:off x="2300870" y="2057775"/>
            <a:ext cx="6913756" cy="403187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D2A97E-6248-2299-AEC9-82CF0CC9BFAB}"/>
              </a:ext>
            </a:extLst>
          </p:cNvPr>
          <p:cNvSpPr/>
          <p:nvPr/>
        </p:nvSpPr>
        <p:spPr>
          <a:xfrm>
            <a:off x="1338147" y="3045011"/>
            <a:ext cx="8631044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Fundamental Problem:</a:t>
            </a:r>
          </a:p>
          <a:p>
            <a:pPr algn="ctr"/>
            <a:r>
              <a:rPr lang="en-US" sz="2800" dirty="0" err="1"/>
              <a:t>HTCondor</a:t>
            </a:r>
            <a:r>
              <a:rPr lang="en-US" sz="2800" dirty="0"/>
              <a:t> can't differentiate a setup/cleanup problem</a:t>
            </a:r>
          </a:p>
          <a:p>
            <a:pPr algn="ctr"/>
            <a:r>
              <a:rPr lang="en-US" sz="2800" dirty="0"/>
              <a:t>From a bona-fide job problem</a:t>
            </a:r>
          </a:p>
          <a:p>
            <a:pPr algn="ctr"/>
            <a:r>
              <a:rPr lang="en-US" sz="2800" dirty="0"/>
              <a:t>(and we want to treat these differently)</a:t>
            </a:r>
          </a:p>
        </p:txBody>
      </p:sp>
    </p:spTree>
    <p:extLst>
      <p:ext uri="{BB962C8B-B14F-4D97-AF65-F5344CB8AC3E}">
        <p14:creationId xmlns:p14="http://schemas.microsoft.com/office/powerpoint/2010/main" val="176720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180A-C4CF-AFBC-1AE6-C0970835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 is to say…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4CB2B-F543-C09D-D23F-55C74A245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Wrappers </a:t>
            </a:r>
            <a:r>
              <a:rPr lang="en-US" sz="4400" i="1" dirty="0"/>
              <a:t>hide</a:t>
            </a:r>
            <a:r>
              <a:rPr lang="en-US" sz="4400" dirty="0"/>
              <a:t> activity from </a:t>
            </a:r>
            <a:r>
              <a:rPr lang="en-US" sz="4400" dirty="0" err="1"/>
              <a:t>HTCondor</a:t>
            </a:r>
            <a:endParaRPr lang="en-US" sz="4400" dirty="0"/>
          </a:p>
          <a:p>
            <a:endParaRPr lang="en-US" sz="4400" dirty="0"/>
          </a:p>
          <a:p>
            <a:r>
              <a:rPr lang="en-US" sz="4400" dirty="0"/>
              <a:t>Error codes are NOT sufficient!</a:t>
            </a:r>
          </a:p>
          <a:p>
            <a:pPr lvl="1"/>
            <a:r>
              <a:rPr lang="en-US" sz="4000" dirty="0"/>
              <a:t>And error codes belong to the job </a:t>
            </a:r>
          </a:p>
          <a:p>
            <a:pPr lvl="1"/>
            <a:r>
              <a:rPr lang="en-US" sz="4000" dirty="0"/>
              <a:t>No Unix error for "failed to xfer sandbox"</a:t>
            </a:r>
          </a:p>
          <a:p>
            <a:pPr lvl="1"/>
            <a:r>
              <a:rPr lang="en-US" sz="4000" dirty="0"/>
              <a:t>Some Belong to the </a:t>
            </a:r>
            <a:r>
              <a:rPr lang="en-US" sz="4000" dirty="0" err="1"/>
              <a:t>HTCondor</a:t>
            </a:r>
            <a:r>
              <a:rPr lang="en-US" sz="4000" dirty="0"/>
              <a:t> domain</a:t>
            </a:r>
          </a:p>
        </p:txBody>
      </p:sp>
    </p:spTree>
    <p:extLst>
      <p:ext uri="{BB962C8B-B14F-4D97-AF65-F5344CB8AC3E}">
        <p14:creationId xmlns:p14="http://schemas.microsoft.com/office/powerpoint/2010/main" val="1622071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6323-4B57-2571-81E0-592087C2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6951"/>
            <a:ext cx="10515600" cy="1325563"/>
          </a:xfrm>
        </p:spPr>
        <p:txBody>
          <a:bodyPr/>
          <a:lstStyle/>
          <a:p>
            <a:r>
              <a:rPr lang="en-US" dirty="0"/>
              <a:t>How to fix, and run more reliably</a:t>
            </a:r>
          </a:p>
        </p:txBody>
      </p:sp>
    </p:spTree>
    <p:extLst>
      <p:ext uri="{BB962C8B-B14F-4D97-AF65-F5344CB8AC3E}">
        <p14:creationId xmlns:p14="http://schemas.microsoft.com/office/powerpoint/2010/main" val="1749961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A307-EF60-5A28-3CBD-30413217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proper fix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D0175-1A80-7EFB-A915-6EFE911E71CA}"/>
              </a:ext>
            </a:extLst>
          </p:cNvPr>
          <p:cNvSpPr txBox="1"/>
          <p:nvPr/>
        </p:nvSpPr>
        <p:spPr>
          <a:xfrm>
            <a:off x="2502516" y="1379236"/>
            <a:ext cx="6373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highlight>
                  <a:srgbClr val="C0C0C0"/>
                </a:highlight>
              </a:rPr>
              <a:t>HTCondor</a:t>
            </a:r>
            <a:r>
              <a:rPr lang="en-US" sz="2800" dirty="0">
                <a:highlight>
                  <a:srgbClr val="C0C0C0"/>
                </a:highlight>
              </a:rPr>
              <a:t> EP</a:t>
            </a:r>
          </a:p>
          <a:p>
            <a:pPr algn="ctr"/>
            <a:r>
              <a:rPr lang="en-US" sz="2800" dirty="0">
                <a:highlight>
                  <a:srgbClr val="C0C0C0"/>
                </a:highlight>
              </a:rPr>
              <a:t> </a:t>
            </a:r>
            <a:r>
              <a:rPr lang="en-US" sz="2800" dirty="0" err="1">
                <a:highlight>
                  <a:srgbClr val="C0C0C0"/>
                </a:highlight>
              </a:rPr>
              <a:t>mkdirs</a:t>
            </a:r>
            <a:r>
              <a:rPr lang="en-US" sz="2800" dirty="0">
                <a:highlight>
                  <a:srgbClr val="C0C0C0"/>
                </a:highlight>
              </a:rPr>
              <a:t> scratch directory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9ABF7-1A19-42EF-D242-2E9046143E24}"/>
              </a:ext>
            </a:extLst>
          </p:cNvPr>
          <p:cNvSpPr txBox="1"/>
          <p:nvPr/>
        </p:nvSpPr>
        <p:spPr>
          <a:xfrm>
            <a:off x="4509117" y="2710132"/>
            <a:ext cx="2360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C0C0C0"/>
                </a:highlight>
              </a:rPr>
              <a:t>Starts the job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6AEF97-DF0E-9230-7147-79C135EE29B0}"/>
              </a:ext>
            </a:extLst>
          </p:cNvPr>
          <p:cNvCxnSpPr>
            <a:cxnSpLocks/>
          </p:cNvCxnSpPr>
          <p:nvPr/>
        </p:nvCxnSpPr>
        <p:spPr>
          <a:xfrm flipH="1">
            <a:off x="5689287" y="2218277"/>
            <a:ext cx="1" cy="575002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D6FF09-A1AA-AB3C-4F09-548F9DBB37C5}"/>
              </a:ext>
            </a:extLst>
          </p:cNvPr>
          <p:cNvCxnSpPr>
            <a:cxnSpLocks/>
          </p:cNvCxnSpPr>
          <p:nvPr/>
        </p:nvCxnSpPr>
        <p:spPr>
          <a:xfrm flipH="1">
            <a:off x="5691453" y="3181177"/>
            <a:ext cx="1" cy="575002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3D04849-2A4F-440C-B224-49D209DC7E08}"/>
              </a:ext>
            </a:extLst>
          </p:cNvPr>
          <p:cNvSpPr/>
          <p:nvPr/>
        </p:nvSpPr>
        <p:spPr>
          <a:xfrm>
            <a:off x="3559170" y="3725207"/>
            <a:ext cx="4260234" cy="958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some_setup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some_more_setup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DE9D72-A660-6EE2-389B-683B46449E52}"/>
              </a:ext>
            </a:extLst>
          </p:cNvPr>
          <p:cNvSpPr/>
          <p:nvPr/>
        </p:nvSpPr>
        <p:spPr>
          <a:xfrm>
            <a:off x="3559170" y="4646344"/>
            <a:ext cx="4260234" cy="958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the_job_itself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7164E0-A881-418A-5F73-702DF6B6DA6E}"/>
              </a:ext>
            </a:extLst>
          </p:cNvPr>
          <p:cNvSpPr/>
          <p:nvPr/>
        </p:nvSpPr>
        <p:spPr>
          <a:xfrm>
            <a:off x="3559170" y="5582344"/>
            <a:ext cx="4260234" cy="9583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some_cleanup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some_more_cleanp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8D2D68-48DB-F9E7-20B1-FE7E61B02D91}"/>
              </a:ext>
            </a:extLst>
          </p:cNvPr>
          <p:cNvCxnSpPr>
            <a:cxnSpLocks/>
          </p:cNvCxnSpPr>
          <p:nvPr/>
        </p:nvCxnSpPr>
        <p:spPr>
          <a:xfrm flipH="1">
            <a:off x="2362200" y="1641995"/>
            <a:ext cx="2018988" cy="691348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BF9E58-07F5-E97F-8F7C-E182FD946DFF}"/>
              </a:ext>
            </a:extLst>
          </p:cNvPr>
          <p:cNvCxnSpPr>
            <a:cxnSpLocks/>
          </p:cNvCxnSpPr>
          <p:nvPr/>
        </p:nvCxnSpPr>
        <p:spPr>
          <a:xfrm>
            <a:off x="6869144" y="1565102"/>
            <a:ext cx="2427256" cy="617441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261E5F-D4A3-370A-E0DB-657144BBE1A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689287" y="3233352"/>
            <a:ext cx="1" cy="1745048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03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96296E-6 L -0.29688 -0.1932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844" y="-9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6 L 0.37708 -0.4666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54" y="-2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B013D-D346-0019-D015-2EB3A34C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common CS pattern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AE115-95FB-F741-1B19-43E68127A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Separating initialization / teardown from main work</a:t>
            </a:r>
          </a:p>
          <a:p>
            <a:endParaRPr lang="en-US" dirty="0"/>
          </a:p>
          <a:p>
            <a:r>
              <a:rPr lang="en-US" dirty="0"/>
              <a:t>Object Oriented Constructors/Destructors do this</a:t>
            </a:r>
          </a:p>
          <a:p>
            <a:endParaRPr lang="en-US" dirty="0"/>
          </a:p>
          <a:p>
            <a:r>
              <a:rPr lang="en-US" dirty="0"/>
              <a:t>Two Phase commit "Prepare Tran"</a:t>
            </a:r>
          </a:p>
          <a:p>
            <a:endParaRPr lang="en-US" dirty="0"/>
          </a:p>
          <a:p>
            <a:r>
              <a:rPr lang="en-US" dirty="0"/>
              <a:t>And </a:t>
            </a:r>
            <a:r>
              <a:rPr lang="en-US" dirty="0" err="1"/>
              <a:t>HTCondor</a:t>
            </a:r>
            <a:r>
              <a:rPr lang="en-US" dirty="0"/>
              <a:t> knows all about errors in parts it manages</a:t>
            </a:r>
          </a:p>
          <a:p>
            <a:r>
              <a:rPr lang="en-US" dirty="0"/>
              <a:t>So it can send them back home to the AP to make decisions</a:t>
            </a:r>
          </a:p>
        </p:txBody>
      </p:sp>
    </p:spTree>
    <p:extLst>
      <p:ext uri="{BB962C8B-B14F-4D97-AF65-F5344CB8AC3E}">
        <p14:creationId xmlns:p14="http://schemas.microsoft.com/office/powerpoint/2010/main" val="38930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Helvetica Neue"/>
              <a:buNone/>
            </a:pPr>
            <a:r>
              <a:rPr lang="en-US" dirty="0"/>
              <a:t>Outline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A Very Short talk about "reliability"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Review of how HTCondor runs jobs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Problems with wrappers under HTCondor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Discuss solutions (some new, some old)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 dirty="0"/>
              <a:t>With the occasional simplification indicated by</a:t>
            </a:r>
            <a:r>
              <a:rPr lang="en-US" sz="1800" dirty="0">
                <a:solidFill>
                  <a:srgbClr val="FF0000"/>
                </a:solidFill>
              </a:rPr>
              <a:t>*</a:t>
            </a:r>
          </a:p>
          <a:p>
            <a:pPr marL="228600" lvl="0" indent="-50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18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C71B1-DE3B-527D-07B6-B2C4CE99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means translating shell into submit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892AC-DFD0-E00B-DFC8-07AF1D9BA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work, worth it, not too hard.</a:t>
            </a:r>
          </a:p>
          <a:p>
            <a:endParaRPr lang="en-US" dirty="0"/>
          </a:p>
          <a:p>
            <a:r>
              <a:rPr lang="en-US" dirty="0"/>
              <a:t>Read submit man page for all possibilities</a:t>
            </a:r>
          </a:p>
          <a:p>
            <a:endParaRPr lang="en-US" dirty="0"/>
          </a:p>
          <a:p>
            <a:r>
              <a:rPr lang="en-US" dirty="0"/>
              <a:t>Some examples follow</a:t>
            </a:r>
          </a:p>
        </p:txBody>
      </p:sp>
    </p:spTree>
    <p:extLst>
      <p:ext uri="{BB962C8B-B14F-4D97-AF65-F5344CB8AC3E}">
        <p14:creationId xmlns:p14="http://schemas.microsoft.com/office/powerpoint/2010/main" val="283486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B0B45B-5C6A-8A76-A4A5-DC5B0513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92113"/>
            <a:ext cx="5181600" cy="1325563"/>
          </a:xfrm>
        </p:spPr>
        <p:txBody>
          <a:bodyPr/>
          <a:lstStyle/>
          <a:p>
            <a:r>
              <a:rPr lang="en-US" dirty="0"/>
              <a:t>Wrapper Env var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3A8A0-881F-EA69-708F-C7C57D6A7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" y="1825625"/>
            <a:ext cx="5181600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#!/bin/sh</a:t>
            </a:r>
          </a:p>
          <a:p>
            <a:pPr marL="11430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export MYVAR=hello</a:t>
            </a:r>
          </a:p>
          <a:p>
            <a:pPr marL="1143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11430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8F7025-3536-CA4A-A8C9-E12BFF2D976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794500" y="1717676"/>
            <a:ext cx="5410200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universe = vanilla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environment=MYVAR=hello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2FB9B86-67C7-8724-D190-577A833A67B3}"/>
              </a:ext>
            </a:extLst>
          </p:cNvPr>
          <p:cNvSpPr txBox="1">
            <a:spLocks/>
          </p:cNvSpPr>
          <p:nvPr/>
        </p:nvSpPr>
        <p:spPr>
          <a:xfrm>
            <a:off x="6794500" y="392113"/>
            <a:ext cx="5181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Submit language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004D1D3-CAEF-3337-866D-102ADCE392F0}"/>
              </a:ext>
            </a:extLst>
          </p:cNvPr>
          <p:cNvSpPr/>
          <p:nvPr/>
        </p:nvSpPr>
        <p:spPr>
          <a:xfrm>
            <a:off x="5765802" y="3327400"/>
            <a:ext cx="9271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70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B0B45B-5C6A-8A76-A4A5-DC5B0513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92113"/>
            <a:ext cx="5181600" cy="1325563"/>
          </a:xfrm>
        </p:spPr>
        <p:txBody>
          <a:bodyPr/>
          <a:lstStyle/>
          <a:p>
            <a:r>
              <a:rPr lang="en-US" dirty="0"/>
              <a:t>Wrapper Env var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3A8A0-881F-EA69-708F-C7C57D6A7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" y="1825625"/>
            <a:ext cx="3949700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#!/bin/sh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 AHOME =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$(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11430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8F7025-3536-CA4A-A8C9-E12BFF2D976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461000" y="1825625"/>
            <a:ext cx="7023100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universe = vanilla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environment= \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AHOME=$$(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CondorScratchDir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sdir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2FB9B86-67C7-8724-D190-577A833A67B3}"/>
              </a:ext>
            </a:extLst>
          </p:cNvPr>
          <p:cNvSpPr txBox="1">
            <a:spLocks/>
          </p:cNvSpPr>
          <p:nvPr/>
        </p:nvSpPr>
        <p:spPr>
          <a:xfrm>
            <a:off x="5461000" y="500062"/>
            <a:ext cx="644659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Submit language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004D1D3-CAEF-3337-866D-102ADCE392F0}"/>
              </a:ext>
            </a:extLst>
          </p:cNvPr>
          <p:cNvSpPr/>
          <p:nvPr/>
        </p:nvSpPr>
        <p:spPr>
          <a:xfrm>
            <a:off x="4533900" y="3162300"/>
            <a:ext cx="9271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720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B0B45B-5C6A-8A76-A4A5-DC5B0513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92113"/>
            <a:ext cx="5181600" cy="1325563"/>
          </a:xfrm>
        </p:spPr>
        <p:txBody>
          <a:bodyPr/>
          <a:lstStyle/>
          <a:p>
            <a:r>
              <a:rPr lang="en-US" dirty="0"/>
              <a:t>Wrapper </a:t>
            </a:r>
            <a:r>
              <a:rPr lang="en-US" dirty="0" err="1"/>
              <a:t>untar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3A8A0-881F-EA69-708F-C7C57D6A7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00" y="1825625"/>
            <a:ext cx="3551044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#!/bin/sh</a:t>
            </a:r>
          </a:p>
          <a:p>
            <a:pPr marL="11430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xzf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a.tgz</a:t>
            </a:r>
          </a:p>
          <a:p>
            <a:pPr marL="1143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1143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rm –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a/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8F7025-3536-CA4A-A8C9-E12BFF2D976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88982" y="1717676"/>
            <a:ext cx="7115718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universe = vanilla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transfer_input_files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a/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2FB9B86-67C7-8724-D190-577A833A67B3}"/>
              </a:ext>
            </a:extLst>
          </p:cNvPr>
          <p:cNvSpPr txBox="1">
            <a:spLocks/>
          </p:cNvSpPr>
          <p:nvPr/>
        </p:nvSpPr>
        <p:spPr>
          <a:xfrm>
            <a:off x="6794500" y="392113"/>
            <a:ext cx="5181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Submit language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004D1D3-CAEF-3337-866D-102ADCE392F0}"/>
              </a:ext>
            </a:extLst>
          </p:cNvPr>
          <p:cNvSpPr/>
          <p:nvPr/>
        </p:nvSpPr>
        <p:spPr>
          <a:xfrm>
            <a:off x="4110463" y="3429000"/>
            <a:ext cx="9271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20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B0B45B-5C6A-8A76-A4A5-DC5B0513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92113"/>
            <a:ext cx="5181600" cy="1325563"/>
          </a:xfrm>
        </p:spPr>
        <p:txBody>
          <a:bodyPr/>
          <a:lstStyle/>
          <a:p>
            <a:r>
              <a:rPr lang="en-US" dirty="0"/>
              <a:t>Wrapper </a:t>
            </a:r>
            <a:r>
              <a:rPr lang="en-US" dirty="0" err="1"/>
              <a:t>wget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3A8A0-881F-EA69-708F-C7C57D6A7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629" y="1825625"/>
            <a:ext cx="3791415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#!/bin/sh</a:t>
            </a:r>
          </a:p>
          <a:p>
            <a:pPr marL="11430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http://..</a:t>
            </a:r>
          </a:p>
          <a:p>
            <a:pPr marL="1143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1143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rm –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a/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8F7025-3536-CA4A-A8C9-E12BFF2D976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88982" y="1717676"/>
            <a:ext cx="7115718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universe = vanilla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transfer_input_files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\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http://...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2FB9B86-67C7-8724-D190-577A833A67B3}"/>
              </a:ext>
            </a:extLst>
          </p:cNvPr>
          <p:cNvSpPr txBox="1">
            <a:spLocks/>
          </p:cNvSpPr>
          <p:nvPr/>
        </p:nvSpPr>
        <p:spPr>
          <a:xfrm>
            <a:off x="6794500" y="392113"/>
            <a:ext cx="5181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Submit language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004D1D3-CAEF-3337-866D-102ADCE392F0}"/>
              </a:ext>
            </a:extLst>
          </p:cNvPr>
          <p:cNvSpPr/>
          <p:nvPr/>
        </p:nvSpPr>
        <p:spPr>
          <a:xfrm>
            <a:off x="4110463" y="3429000"/>
            <a:ext cx="9271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50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B0B45B-5C6A-8A76-A4A5-DC5B05138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92113"/>
            <a:ext cx="5181600" cy="1325563"/>
          </a:xfrm>
        </p:spPr>
        <p:txBody>
          <a:bodyPr/>
          <a:lstStyle/>
          <a:p>
            <a:r>
              <a:rPr lang="en-US" dirty="0"/>
              <a:t>Wrapper </a:t>
            </a:r>
            <a:r>
              <a:rPr lang="en-US" dirty="0" err="1"/>
              <a:t>wget</a:t>
            </a:r>
            <a:br>
              <a:rPr lang="en-US" dirty="0"/>
            </a:br>
            <a:r>
              <a:rPr lang="en-US" dirty="0"/>
              <a:t>+ </a:t>
            </a:r>
            <a:r>
              <a:rPr lang="en-US" dirty="0" err="1"/>
              <a:t>untar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3A8A0-881F-EA69-708F-C7C57D6A7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629" y="1825625"/>
            <a:ext cx="3791415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#!/bin/sh</a:t>
            </a:r>
          </a:p>
          <a:p>
            <a:pPr marL="114300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http://..</a:t>
            </a:r>
          </a:p>
          <a:p>
            <a:pPr marL="1143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xzf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a.tar</a:t>
            </a:r>
          </a:p>
          <a:p>
            <a:pPr marL="1143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</a:t>
            </a:r>
          </a:p>
          <a:p>
            <a:pPr marL="11430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rm –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a/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8F7025-3536-CA4A-A8C9-E12BFF2D976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088982" y="1717676"/>
            <a:ext cx="7115718" cy="4351338"/>
          </a:xfrm>
          <a:ln>
            <a:solidFill>
              <a:schemeClr val="tx1"/>
            </a:solidFill>
          </a:ln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universe = vanilla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transfer_input_files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\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http+tar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://...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1430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2FB9B86-67C7-8724-D190-577A833A67B3}"/>
              </a:ext>
            </a:extLst>
          </p:cNvPr>
          <p:cNvSpPr txBox="1">
            <a:spLocks/>
          </p:cNvSpPr>
          <p:nvPr/>
        </p:nvSpPr>
        <p:spPr>
          <a:xfrm>
            <a:off x="6794500" y="392113"/>
            <a:ext cx="5181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sz="4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Submit language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004D1D3-CAEF-3337-866D-102ADCE392F0}"/>
              </a:ext>
            </a:extLst>
          </p:cNvPr>
          <p:cNvSpPr/>
          <p:nvPr/>
        </p:nvSpPr>
        <p:spPr>
          <a:xfrm>
            <a:off x="4110463" y="3429000"/>
            <a:ext cx="9271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171289-2A82-12FF-D905-7A84AB42BB38}"/>
              </a:ext>
            </a:extLst>
          </p:cNvPr>
          <p:cNvSpPr txBox="1"/>
          <p:nvPr/>
        </p:nvSpPr>
        <p:spPr>
          <a:xfrm rot="19999252">
            <a:off x="4572000" y="2665141"/>
            <a:ext cx="74041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  <a:highlight>
                  <a:srgbClr val="C0C0C0"/>
                </a:highlight>
              </a:rPr>
              <a:t>Doesn't exist (yet)</a:t>
            </a:r>
          </a:p>
        </p:txBody>
      </p:sp>
    </p:spTree>
    <p:extLst>
      <p:ext uri="{BB962C8B-B14F-4D97-AF65-F5344CB8AC3E}">
        <p14:creationId xmlns:p14="http://schemas.microsoft.com/office/powerpoint/2010/main" val="390777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5CD555-F2BC-813A-10B3-7107AAE2E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98D60-757F-5371-862C-99C5AF390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more we tell </a:t>
            </a:r>
            <a:r>
              <a:rPr lang="en-US" dirty="0" err="1"/>
              <a:t>HTCondor</a:t>
            </a:r>
            <a:r>
              <a:rPr lang="en-US" dirty="0"/>
              <a:t> to do, the better outcomes </a:t>
            </a:r>
          </a:p>
          <a:p>
            <a:endParaRPr lang="en-US" dirty="0"/>
          </a:p>
          <a:p>
            <a:r>
              <a:rPr lang="en-US" dirty="0"/>
              <a:t>A bit of work to translate familiar shell to submit, but worth it</a:t>
            </a:r>
          </a:p>
          <a:p>
            <a:pPr lvl="1"/>
            <a:r>
              <a:rPr lang="en-US" dirty="0"/>
              <a:t>But not all or nothing</a:t>
            </a:r>
          </a:p>
          <a:p>
            <a:pPr lvl="1"/>
            <a:endParaRPr lang="en-US" dirty="0"/>
          </a:p>
          <a:p>
            <a:r>
              <a:rPr lang="en-US" dirty="0"/>
              <a:t>What are we missing that you still need these kinds of wrappers?</a:t>
            </a:r>
          </a:p>
        </p:txBody>
      </p:sp>
    </p:spTree>
    <p:extLst>
      <p:ext uri="{BB962C8B-B14F-4D97-AF65-F5344CB8AC3E}">
        <p14:creationId xmlns:p14="http://schemas.microsoft.com/office/powerpoint/2010/main" val="23249759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596E-8E49-9093-267F-1C827327C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and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9B945-E696-5E29-CF77-B134EAA9E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sz="10300" dirty="0"/>
              <a:t>Thank you – Questions?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 algn="ctr">
              <a:buNone/>
            </a:pPr>
            <a:r>
              <a:rPr lang="en-US" dirty="0"/>
              <a:t>This work is supported by the NSF under Cooperative Agreement OAC-2030508.  Any options, findings,</a:t>
            </a:r>
          </a:p>
          <a:p>
            <a:pPr marL="114300" indent="0" algn="ctr">
              <a:buNone/>
            </a:pPr>
            <a:r>
              <a:rPr lang="en-US" dirty="0"/>
              <a:t>conclusions or recommendations expressed in this material are those of the authors and do not</a:t>
            </a:r>
          </a:p>
          <a:p>
            <a:pPr marL="114300" indent="0" algn="ctr">
              <a:buNone/>
            </a:pPr>
            <a:r>
              <a:rPr lang="en-US" dirty="0"/>
              <a:t>necessarily reflect the views of the </a:t>
            </a:r>
            <a:r>
              <a:rPr lang="en-US"/>
              <a:t>NSF.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39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5C1F-3DE8-922A-5046-B5B78F5F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5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 err="1"/>
              <a:t>Reliabillity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7416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CC27-7EE0-0DB2-46C9-A4ABD160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mean by </a:t>
            </a:r>
            <a:r>
              <a:rPr lang="en-US" i="1" dirty="0"/>
              <a:t>running jobs reliably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74501-9B2F-C9C8-FC30-7B31D94484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4000" dirty="0"/>
              <a:t>Never having a problem?</a:t>
            </a:r>
          </a:p>
          <a:p>
            <a:pPr marL="114300" indent="0">
              <a:buNone/>
            </a:pPr>
            <a:r>
              <a:rPr lang="en-US" sz="4000" dirty="0"/>
              <a:t>	No machine crashes</a:t>
            </a:r>
          </a:p>
          <a:p>
            <a:pPr marL="114300" indent="0">
              <a:buNone/>
            </a:pPr>
            <a:r>
              <a:rPr lang="en-US" sz="4000" dirty="0"/>
              <a:t>	No network hiccups</a:t>
            </a:r>
          </a:p>
          <a:p>
            <a:pPr marL="114300" indent="0">
              <a:buNone/>
            </a:pPr>
            <a:r>
              <a:rPr lang="en-US" sz="4000" dirty="0"/>
              <a:t>	No disk failures?</a:t>
            </a:r>
          </a:p>
          <a:p>
            <a:pPr marL="114300" indent="0">
              <a:buNone/>
            </a:pPr>
            <a:r>
              <a:rPr lang="en-US" sz="4000" dirty="0"/>
              <a:t>	No machine running slower than it should?</a:t>
            </a:r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B0F45D91-39D7-64EC-5508-D713407C5A04}"/>
              </a:ext>
            </a:extLst>
          </p:cNvPr>
          <p:cNvSpPr/>
          <p:nvPr/>
        </p:nvSpPr>
        <p:spPr>
          <a:xfrm>
            <a:off x="1215482" y="1124833"/>
            <a:ext cx="5564460" cy="5257246"/>
          </a:xfrm>
          <a:prstGeom prst="noSmoking">
            <a:avLst>
              <a:gd name="adj" fmla="val 10354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7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57A7-6DFF-9C01-9E0B-B9CEEF1F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48639" cy="1325563"/>
          </a:xfrm>
        </p:spPr>
        <p:txBody>
          <a:bodyPr/>
          <a:lstStyle/>
          <a:p>
            <a:r>
              <a:rPr lang="en-US" dirty="0"/>
              <a:t>Why do we accept the existence of failures?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C1B9A-052F-07D8-B6DE-095984FA5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028700" indent="-914400">
              <a:buAutoNum type="alphaUcParenR"/>
            </a:pPr>
            <a:r>
              <a:rPr lang="en-US" sz="4800" dirty="0"/>
              <a:t>We have to</a:t>
            </a:r>
          </a:p>
          <a:p>
            <a:pPr marL="1028700" indent="-914400">
              <a:buAutoNum type="alphaUcParenR"/>
            </a:pPr>
            <a:endParaRPr lang="en-US" sz="4800" dirty="0"/>
          </a:p>
          <a:p>
            <a:pPr marL="1028700" indent="-914400">
              <a:buAutoNum type="alphaUcParenR"/>
            </a:pPr>
            <a:r>
              <a:rPr lang="en-US" sz="4800" dirty="0"/>
              <a:t>We get more machines to use.</a:t>
            </a:r>
          </a:p>
          <a:p>
            <a:pPr marL="1028700" lvl="2" indent="0">
              <a:buNone/>
            </a:pPr>
            <a:r>
              <a:rPr lang="en-US" sz="4000" dirty="0"/>
              <a:t>	</a:t>
            </a:r>
            <a:r>
              <a:rPr lang="en-US" sz="2800" dirty="0"/>
              <a:t>HTC should be happy to run on imperfect machines</a:t>
            </a:r>
          </a:p>
          <a:p>
            <a:pPr marL="1028700" lvl="2" indent="0">
              <a:buNone/>
            </a:pPr>
            <a:r>
              <a:rPr lang="en-US" sz="2800" dirty="0"/>
              <a:t>	e.g. gamer </a:t>
            </a:r>
            <a:r>
              <a:rPr lang="en-US" sz="2800" dirty="0" err="1"/>
              <a:t>gpus</a:t>
            </a:r>
            <a:endParaRPr lang="en-US" sz="2800" dirty="0"/>
          </a:p>
          <a:p>
            <a:pPr marL="628650" indent="-514350">
              <a:buAutoNum type="alphaL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1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6C70-E301-72E9-3674-A3B85605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us, </a:t>
            </a:r>
            <a:r>
              <a:rPr lang="en-US" i="1" dirty="0"/>
              <a:t>reliability</a:t>
            </a:r>
            <a:r>
              <a:rPr lang="en-US" b="1" i="1" dirty="0"/>
              <a:t> </a:t>
            </a:r>
            <a:r>
              <a:rPr lang="en-US" dirty="0"/>
              <a:t>means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59FAD-24FF-7D6E-F2FD-C404492A6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/>
              <a:t>We can </a:t>
            </a:r>
            <a:r>
              <a:rPr lang="en-US" sz="3600" i="1" dirty="0"/>
              <a:t>detect </a:t>
            </a:r>
            <a:r>
              <a:rPr lang="en-US" sz="3600" dirty="0"/>
              <a:t> errors</a:t>
            </a:r>
          </a:p>
          <a:p>
            <a:r>
              <a:rPr lang="en-US" sz="3600" dirty="0"/>
              <a:t>We can </a:t>
            </a:r>
            <a:r>
              <a:rPr lang="en-US" sz="3600" i="1" dirty="0"/>
              <a:t>classify</a:t>
            </a:r>
            <a:r>
              <a:rPr lang="en-US" sz="3600" dirty="0"/>
              <a:t> errors</a:t>
            </a:r>
          </a:p>
          <a:p>
            <a:r>
              <a:rPr lang="en-US" sz="3600" dirty="0"/>
              <a:t>We can </a:t>
            </a:r>
            <a:r>
              <a:rPr lang="en-US" sz="3600" i="1" dirty="0"/>
              <a:t>report</a:t>
            </a:r>
            <a:r>
              <a:rPr lang="en-US" sz="3600" dirty="0"/>
              <a:t> errors</a:t>
            </a:r>
          </a:p>
          <a:p>
            <a:r>
              <a:rPr lang="en-US" sz="3600" dirty="0"/>
              <a:t>We can </a:t>
            </a:r>
            <a:r>
              <a:rPr lang="en-US" sz="3600" i="1" dirty="0"/>
              <a:t>respond to </a:t>
            </a:r>
            <a:r>
              <a:rPr lang="en-US" sz="3600" dirty="0"/>
              <a:t> errors</a:t>
            </a:r>
          </a:p>
          <a:p>
            <a:pPr lvl="1"/>
            <a:r>
              <a:rPr lang="en-US" sz="3600" dirty="0"/>
              <a:t>This one is beyond our scope of this talk</a:t>
            </a:r>
          </a:p>
          <a:p>
            <a:pPr marL="11430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194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CB3C-6A8C-1A6D-FEA3-A8CAF89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Review how </a:t>
            </a:r>
            <a:r>
              <a:rPr lang="en-US" dirty="0" err="1"/>
              <a:t>HTCondor</a:t>
            </a:r>
            <a:r>
              <a:rPr lang="en-US" dirty="0"/>
              <a:t> runs jobs</a:t>
            </a:r>
          </a:p>
        </p:txBody>
      </p:sp>
    </p:spTree>
    <p:extLst>
      <p:ext uri="{BB962C8B-B14F-4D97-AF65-F5344CB8AC3E}">
        <p14:creationId xmlns:p14="http://schemas.microsoft.com/office/powerpoint/2010/main" val="369074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A307-EF60-5A28-3CBD-30413217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condor_starter</a:t>
            </a:r>
            <a:r>
              <a:rPr lang="en-US" dirty="0"/>
              <a:t> runs the job on the EP</a:t>
            </a:r>
            <a:r>
              <a:rPr lang="en-US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D0175-1A80-7EFB-A915-6EFE911E71CA}"/>
              </a:ext>
            </a:extLst>
          </p:cNvPr>
          <p:cNvSpPr txBox="1"/>
          <p:nvPr/>
        </p:nvSpPr>
        <p:spPr>
          <a:xfrm>
            <a:off x="1583473" y="2096429"/>
            <a:ext cx="96792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C0C0C0"/>
                </a:highlight>
              </a:rPr>
              <a:t>Makes a scratch directory, e.g. /var/lib/execute/dir_1234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9ABF7-1A19-42EF-D242-2E9046143E24}"/>
              </a:ext>
            </a:extLst>
          </p:cNvPr>
          <p:cNvSpPr txBox="1"/>
          <p:nvPr/>
        </p:nvSpPr>
        <p:spPr>
          <a:xfrm>
            <a:off x="838201" y="3564673"/>
            <a:ext cx="1081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ighlight>
                  <a:srgbClr val="C0C0C0"/>
                </a:highlight>
              </a:rPr>
              <a:t>Starts the program named in the executable = line in the submit file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6AEF97-DF0E-9230-7147-79C135EE29B0}"/>
              </a:ext>
            </a:extLst>
          </p:cNvPr>
          <p:cNvCxnSpPr/>
          <p:nvPr/>
        </p:nvCxnSpPr>
        <p:spPr>
          <a:xfrm>
            <a:off x="5854390" y="2619649"/>
            <a:ext cx="0" cy="945024"/>
          </a:xfrm>
          <a:prstGeom prst="straightConnector1">
            <a:avLst/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67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1337</Words>
  <Application>Microsoft Office PowerPoint</Application>
  <PresentationFormat>Widescreen</PresentationFormat>
  <Paragraphs>285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Helvetica Neue</vt:lpstr>
      <vt:lpstr>Courier New</vt:lpstr>
      <vt:lpstr>Office Theme</vt:lpstr>
      <vt:lpstr>Job Wrapper scripts: Problems and Alternatives</vt:lpstr>
      <vt:lpstr>Reliably running jobs (even on unreliable places)</vt:lpstr>
      <vt:lpstr>Outline</vt:lpstr>
      <vt:lpstr>Reliabillity</vt:lpstr>
      <vt:lpstr>What do we mean by running jobs reliably</vt:lpstr>
      <vt:lpstr>Why do we accept the existence of failures?</vt:lpstr>
      <vt:lpstr>For us, reliability means</vt:lpstr>
      <vt:lpstr>Review how HTCondor runs jobs</vt:lpstr>
      <vt:lpstr>condor_starter runs the job on the EP*</vt:lpstr>
      <vt:lpstr>How you think of your program…</vt:lpstr>
      <vt:lpstr>How you think of your program…</vt:lpstr>
      <vt:lpstr>How you think of your program…</vt:lpstr>
      <vt:lpstr>How HTCondor sees your program*…</vt:lpstr>
      <vt:lpstr>But not quite perfectly opaque..</vt:lpstr>
      <vt:lpstr>Let's talk about exit codes…</vt:lpstr>
      <vt:lpstr>HTCondor does what about exit codes?</vt:lpstr>
      <vt:lpstr>Wrapper scripts…</vt:lpstr>
      <vt:lpstr>Ok, so what's all this about shell scripts?</vt:lpstr>
      <vt:lpstr>Typical shell script for a job looks like</vt:lpstr>
      <vt:lpstr>Pop Quiz: what's the exit code?</vt:lpstr>
      <vt:lpstr>Pop Quiz: how can we fix this?</vt:lpstr>
      <vt:lpstr>Doesn't seem to hard to fix at first…</vt:lpstr>
      <vt:lpstr>But to fix everything is tedious, and error-prone</vt:lpstr>
      <vt:lpstr>What's the bigger picture?</vt:lpstr>
      <vt:lpstr>Remember how HTCondor sees the job?</vt:lpstr>
      <vt:lpstr>That is to say…</vt:lpstr>
      <vt:lpstr>How to fix, and run more reliably</vt:lpstr>
      <vt:lpstr>The proper fix</vt:lpstr>
      <vt:lpstr>This is a common CS pattern</vt:lpstr>
      <vt:lpstr>The means translating shell into submit</vt:lpstr>
      <vt:lpstr>Wrapper Env var</vt:lpstr>
      <vt:lpstr>Wrapper Env var</vt:lpstr>
      <vt:lpstr>Wrapper untar</vt:lpstr>
      <vt:lpstr>Wrapper wget</vt:lpstr>
      <vt:lpstr>Wrapper wget + untar</vt:lpstr>
      <vt:lpstr>Summary</vt:lpstr>
      <vt:lpstr>Thank you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 Wrapper scripts: Problems and Alternatives</dc:title>
  <cp:lastModifiedBy>Gregory G Thain</cp:lastModifiedBy>
  <cp:revision>21</cp:revision>
  <dcterms:modified xsi:type="dcterms:W3CDTF">2022-05-25T14:20:44Z</dcterms:modified>
</cp:coreProperties>
</file>