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1"/>
  </p:notesMasterIdLst>
  <p:sldIdLst>
    <p:sldId id="256" r:id="rId2"/>
    <p:sldId id="257" r:id="rId3"/>
    <p:sldId id="268" r:id="rId4"/>
    <p:sldId id="273" r:id="rId5"/>
    <p:sldId id="269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58" r:id="rId15"/>
    <p:sldId id="267" r:id="rId16"/>
    <p:sldId id="270" r:id="rId17"/>
    <p:sldId id="271" r:id="rId18"/>
    <p:sldId id="272" r:id="rId19"/>
    <p:sldId id="277" r:id="rId20"/>
    <p:sldId id="293" r:id="rId21"/>
    <p:sldId id="294" r:id="rId22"/>
    <p:sldId id="276" r:id="rId23"/>
    <p:sldId id="278" r:id="rId24"/>
    <p:sldId id="279" r:id="rId25"/>
    <p:sldId id="280" r:id="rId26"/>
    <p:sldId id="281" r:id="rId27"/>
    <p:sldId id="274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75" r:id="rId4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F7F8"/>
    <a:srgbClr val="C0C0C0"/>
    <a:srgbClr val="00A9EA"/>
    <a:srgbClr val="9B0B0B"/>
    <a:srgbClr val="F1D3AE"/>
    <a:srgbClr val="FF9933"/>
    <a:srgbClr val="C60036"/>
    <a:srgbClr val="8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4" autoAdjust="0"/>
    <p:restoredTop sz="95179" autoAdjust="0"/>
  </p:normalViewPr>
  <p:slideViewPr>
    <p:cSldViewPr snapToGrid="0">
      <p:cViewPr varScale="1">
        <p:scale>
          <a:sx n="113" d="100"/>
          <a:sy n="113" d="100"/>
        </p:scale>
        <p:origin x="24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DDE668-1C34-46D8-8C87-45DBD7915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7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9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HTC_logo_color_v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4" y="436960"/>
            <a:ext cx="2211387" cy="94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vmuser\Desktop\HTCondor_red_blk_no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6" y="1494235"/>
            <a:ext cx="2708275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3258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830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7B0B7-E75A-45E6-8334-DC3A57A25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3771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3771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E83DE-4924-4CEB-B587-40D68EDCB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16093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F044-77D7-4194-95AC-E462B665E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7600" y="4686300"/>
            <a:ext cx="990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DFF8D-01C6-456E-8402-4011AB2E7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8208D-0250-4ED8-9CAC-6A438104E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16ACA-F66D-42EC-9687-31F200158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2BB8D-2BA2-4A87-8345-E04FA754A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1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91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016794"/>
            <a:ext cx="8399462" cy="31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9" r:id="rId2"/>
    <p:sldLayoutId id="2147483730" r:id="rId3"/>
    <p:sldLayoutId id="2147483739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SzPct val="120000"/>
        <a:buChar char="›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Marlett" pitchFamily="2" charset="2"/>
        <a:buChar char="h"/>
        <a:defRPr sz="2800">
          <a:solidFill>
            <a:schemeClr val="tx1"/>
          </a:solidFill>
          <a:latin typeface="+mn-lt"/>
          <a:ea typeface="MS PGothic" pitchFamily="34" charset="-128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73D8-090F-FC18-DC56-9A001D998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System Tuning for Access Points</a:t>
            </a:r>
            <a:br>
              <a:rPr lang="en-US" dirty="0"/>
            </a:br>
            <a:r>
              <a:rPr lang="en-US" sz="1800" dirty="0"/>
              <a:t>Greg Thain</a:t>
            </a:r>
          </a:p>
        </p:txBody>
      </p:sp>
    </p:spTree>
    <p:extLst>
      <p:ext uri="{BB962C8B-B14F-4D97-AF65-F5344CB8AC3E}">
        <p14:creationId xmlns:p14="http://schemas.microsoft.com/office/powerpoint/2010/main" val="978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24309A-61DB-0BEF-95B5-82A74CCD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6794"/>
            <a:ext cx="9143999" cy="412670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uptime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12:16:52 up 53 days,35 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users,load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average: </a:t>
            </a:r>
            <a:r>
              <a:rPr lang="en-US" sz="18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12.49, 10.98, 12.07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auxwwr</a:t>
            </a:r>
            <a:endParaRPr lang="en-US" sz="18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gthain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1033  0.0  1364252 488980 R 126:11 /home/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gthain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vscode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…-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gthain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1033  0.0  2364252 184980 R 225:01 /home/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gthain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vscode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…-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gthain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1033  0.0  2360152 388980 R  26:11 /home/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gthain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vscode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…-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gthain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1033  0.0  3364252 288980 R 326:11 /home/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gthain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vscode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…-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gthain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1033  0.0  1004252 188980 R 426:11 /home/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gthain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vscode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…-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US" sz="18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ECFCBD-586B-EF8B-5AB5-B2EF20D6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25" y="873690"/>
            <a:ext cx="8399462" cy="9623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/security/</a:t>
            </a:r>
            <a:r>
              <a:rPr lang="en-US" dirty="0" err="1"/>
              <a:t>limits.d</a:t>
            </a:r>
            <a:r>
              <a:rPr lang="en-US" dirty="0"/>
              <a:t>/30-cpus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611A88-011E-7CAF-23E9-98A1A32A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ulimit</a:t>
            </a:r>
            <a:r>
              <a:rPr lang="en-US" dirty="0"/>
              <a:t> the </a:t>
            </a:r>
            <a:r>
              <a:rPr lang="en-US" dirty="0" err="1"/>
              <a:t>cpu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B96B7-4C4B-B237-FE71-761D4B40499C}"/>
              </a:ext>
            </a:extLst>
          </p:cNvPr>
          <p:cNvSpPr txBox="1"/>
          <p:nvPr/>
        </p:nvSpPr>
        <p:spPr>
          <a:xfrm>
            <a:off x="111125" y="1685844"/>
            <a:ext cx="8821737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Prevent rogue user processes from consuming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Too many resources for too long.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soft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118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hard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120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root       soft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unlimited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root       hard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unlimited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7EB70FE-BC53-C229-B6DE-2DD5AEDC7C98}"/>
              </a:ext>
            </a:extLst>
          </p:cNvPr>
          <p:cNvSpPr/>
          <p:nvPr/>
        </p:nvSpPr>
        <p:spPr bwMode="auto">
          <a:xfrm>
            <a:off x="5087372" y="966691"/>
            <a:ext cx="3845490" cy="1438306"/>
          </a:xfrm>
          <a:prstGeom prst="wedgeEllipseCallout">
            <a:avLst>
              <a:gd name="adj1" fmla="val -38901"/>
              <a:gd name="adj2" fmla="val 9646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Units are in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       MINUTES!</a:t>
            </a:r>
          </a:p>
        </p:txBody>
      </p:sp>
    </p:spTree>
    <p:extLst>
      <p:ext uri="{BB962C8B-B14F-4D97-AF65-F5344CB8AC3E}">
        <p14:creationId xmlns:p14="http://schemas.microsoft.com/office/powerpoint/2010/main" val="5592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46D6C4-CE97-3F0F-04DB-13596205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rule of provisioning AP Memory: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1A88D0-3DF5-621F-1EB3-0970839A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54980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46D6C4-CE97-3F0F-04DB-13596205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rule of provisioning AP Memory: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 NOT ENABLE SWAPPING / PAGING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1A88D0-3DF5-621F-1EB3-0970839A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26233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4A998A-2CFE-D373-9B2E-9709002E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Schedd</a:t>
            </a:r>
            <a:r>
              <a:rPr lang="en-US" dirty="0"/>
              <a:t> holds all* job ads IN MEMORY</a:t>
            </a:r>
          </a:p>
          <a:p>
            <a:pPr marL="0" indent="0">
              <a:buNone/>
            </a:pPr>
            <a:r>
              <a:rPr lang="en-US" dirty="0"/>
              <a:t>			*including held jobs!</a:t>
            </a:r>
          </a:p>
          <a:p>
            <a:pPr marL="0" indent="0">
              <a:buNone/>
            </a:pPr>
            <a:r>
              <a:rPr lang="en-US" dirty="0"/>
              <a:t>Roughly 1Gb / 10,000 ads</a:t>
            </a:r>
          </a:p>
          <a:p>
            <a:pPr marL="0" indent="0">
              <a:buNone/>
            </a:pPr>
            <a:r>
              <a:rPr lang="en-US" dirty="0"/>
              <a:t>One </a:t>
            </a:r>
            <a:r>
              <a:rPr lang="en-US" dirty="0" err="1"/>
              <a:t>condor_shadow</a:t>
            </a:r>
            <a:r>
              <a:rPr lang="en-US" dirty="0"/>
              <a:t> process per running job</a:t>
            </a:r>
          </a:p>
          <a:p>
            <a:pPr marL="0" indent="0">
              <a:buNone/>
            </a:pPr>
            <a:r>
              <a:rPr lang="en-US" dirty="0"/>
              <a:t>Roughly 1 Mb / </a:t>
            </a:r>
            <a:r>
              <a:rPr lang="en-US" dirty="0" err="1"/>
              <a:t>condor_shadow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we work hard to limit this (spoiler: hard)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62510-CD45-FE33-81ED-2DC733ED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068848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62510-CD45-FE33-81ED-2DC733ED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Schedd</a:t>
            </a:r>
            <a:r>
              <a:rPr lang="en-US" dirty="0"/>
              <a:t> Forks for queries!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1A950C9-C4D1-2E6A-F3D3-130D35C83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957" y="986432"/>
                <a:ext cx="8399462" cy="317063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Want 3x headroom in case fork gets bad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(rule of thumb…)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𝑗𝑜𝑏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𝑗𝑜𝑏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𝑟𝑢𝑛𝑛𝑖𝑛𝑔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𝑀𝑏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+ Whatever user processes need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1A950C9-C4D1-2E6A-F3D3-130D35C83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957" y="986432"/>
                <a:ext cx="8399462" cy="3170635"/>
              </a:xfrm>
              <a:blipFill>
                <a:blip r:embed="rId2"/>
                <a:stretch>
                  <a:fillRect l="-1814" t="-2500" b="-3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5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29DF54-4702-8F79-C1AF-8FA7C54E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condor_schedd</a:t>
            </a:r>
            <a:r>
              <a:rPr lang="en-US" dirty="0"/>
              <a:t> is (</a:t>
            </a:r>
            <a:r>
              <a:rPr lang="en-US" i="1" dirty="0"/>
              <a:t>mostly) </a:t>
            </a:r>
            <a:r>
              <a:rPr lang="en-US" dirty="0"/>
              <a:t>single-threaded</a:t>
            </a:r>
          </a:p>
          <a:p>
            <a:pPr marL="0" indent="0">
              <a:buNone/>
            </a:pPr>
            <a:r>
              <a:rPr lang="en-US" dirty="0"/>
              <a:t>	what does this mean?</a:t>
            </a:r>
          </a:p>
          <a:p>
            <a:pPr marL="0" indent="0">
              <a:buNone/>
            </a:pPr>
            <a:r>
              <a:rPr lang="en-US" dirty="0"/>
              <a:t>Adding more </a:t>
            </a:r>
            <a:r>
              <a:rPr lang="en-US" dirty="0" err="1"/>
              <a:t>cpus</a:t>
            </a:r>
            <a:r>
              <a:rPr lang="en-US" dirty="0"/>
              <a:t> doesn't help </a:t>
            </a:r>
            <a:r>
              <a:rPr lang="en-US" dirty="0" err="1"/>
              <a:t>schedd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One slow call holds up the whole thing</a:t>
            </a:r>
          </a:p>
          <a:p>
            <a:pPr marL="0" indent="0">
              <a:buNone/>
            </a:pPr>
            <a:r>
              <a:rPr lang="en-US" dirty="0"/>
              <a:t>Leads to </a:t>
            </a:r>
            <a:r>
              <a:rPr lang="en-US" i="1" dirty="0" err="1"/>
              <a:t>DaemonCoreDutyCycle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CB239A-2977-BE4A-B88F-59C09136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CPUs</a:t>
            </a:r>
          </a:p>
        </p:txBody>
      </p:sp>
    </p:spTree>
    <p:extLst>
      <p:ext uri="{BB962C8B-B14F-4D97-AF65-F5344CB8AC3E}">
        <p14:creationId xmlns:p14="http://schemas.microsoft.com/office/powerpoint/2010/main" val="395134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CD25E-1B63-2CCF-D3C9-C929796A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condor_status</a:t>
            </a:r>
            <a:r>
              <a:rPr lang="en-US" dirty="0"/>
              <a:t> –</a:t>
            </a:r>
            <a:r>
              <a:rPr lang="en-US" dirty="0" err="1"/>
              <a:t>af</a:t>
            </a:r>
            <a:r>
              <a:rPr lang="en-US" dirty="0"/>
              <a:t> 	</a:t>
            </a:r>
            <a:r>
              <a:rPr lang="en-US" dirty="0" err="1"/>
              <a:t>RecentDaemonCoreDutyCyle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 0.95    </a:t>
            </a:r>
            <a:r>
              <a:rPr lang="en-US" dirty="0">
                <a:sym typeface="Wingdings" panose="05000000000000000000" pitchFamily="2" charset="2"/>
              </a:rPr>
              <a:t> Probably OK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≥ 0.95     Probably too busy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125C76-1B09-DE5D-490B-54F82122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DaemonCoreDutyCycle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6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C7C2E71-B1F2-8C42-6E93-339FDE8F9DC7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0998558" cy="53060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 status from 2023-09-19 14:59:05 to 2023-09-19 15:03:05:</a:t>
            </a: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Duty Cycle: 88.09%    Ops/second: 40.375</a:t>
            </a:r>
          </a:p>
          <a:p>
            <a:pPr marL="114300" indent="0">
              <a:buFontTx/>
              <a:buNone/>
            </a:pP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 stats from 2023-09-19 14:59:05 to 2023-09-19 15:03:05:</a:t>
            </a:r>
          </a:p>
          <a:p>
            <a:pPr marL="114300" indent="0">
              <a:buFontTx/>
              <a:buNone/>
            </a:pP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InstRt</a:t>
            </a: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InstAvg</a:t>
            </a: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TotAvg</a:t>
            </a: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TotMax</a:t>
            </a: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RtPctAvg</a:t>
            </a: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InstRate</a:t>
            </a: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AvgRate</a:t>
            </a: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</a:t>
            </a: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93.115 0.07747   0.13  27.98  59.7981     5.01    0.49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Timer_start_job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78.429 0.09472   0.10  27.94  99.2199     3.45    0.62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Create_ProcessTot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39.962 0.00978   0.03 107.81  36.4341    17.02    5.01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22.536 0.33142   0.22  63.14 150.6389     0.28    0.28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SCWalkJobQ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17.386 0.39513   0.26   5.37 152.7251     0.18    0.17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SCBuildPrioRec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16.506 0.37515   0.25   5.36 152.2462     0.18    0.17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SCWalkJobQ_get_job_prio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7.628 0.16582   0.08 436.30 211.2148     0.19    0.41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Timer_timeout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6.410 0.11245   0.18  21.41  62.6880     0.24    0.17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Timer_StartJobHandler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5.979 0.00000   0.00   0.15 101.7150 12196.33 9285.09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SCGetAutoCluster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4.558 0.00000   0.00   0.07 111.3440 12177.73 9265.80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SCGetAutoCluster_hit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4.352 0.43525   0.31   2.35 140.5082     0.04    0.05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SCWalkJobQ_count_a_job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3.994 0.01035   0.01  19.10 119.8948     1.61    0.62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Signal_HandleDC_SERVICEWAITPIDS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2.095 0.00858   0.01   0.28 160.8964     1.02    0.22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Timer_checkContactQueue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1.420 0.00032   0.00   0.15 108.3520    18.60   19.29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SCGetAutoCluster_signature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1.100 0.09167   0.02   1.17 473.9021     0.05    0.08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Timer_TokenRequesttryTokenRequests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1.001 0.10009   0.06   0.68 171.1175     0.04    0.05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SCWalkJobQ_check_for_spool_zombies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0.993 0.00229   0.00   0.65 102.5686     1.80    0.66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Signal_HandleDC_SIGCHLD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0.699 0.00065   0.00   0.25 312.8221     4.48    1.91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Timer_CheckTransferQueue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0.677 0.16925   0.14  63.14 116.8083     0.02    0.02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Timer_PeriodicExpr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0.676 0.16912   0.14  63.14 116.8294     0.02    0.02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SCWalkJobQ_PeriodicExprEval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0.621 0.00053   0.00   3.46  89.0456     4.84    1.28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Command_TRANSFER_QUEUE_REQUEST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0.619 0.00010   0.00  25.55 108.1283    26.82   14.36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Command_QMGMT_WRITE_CMD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0.577 0.01310   0.01   2.43 188.7987     0.18    0.17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SCBuildPrioRec_sort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Tx/>
              <a:buNone/>
            </a:pPr>
            <a:r>
              <a:rPr lang="en-US" sz="1800" kern="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0.558 0.00237   0.00   4.94  84.6769     0.98    0.53 </a:t>
            </a:r>
            <a:r>
              <a:rPr lang="en-US" sz="1800" kern="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Timer_SelfDrainingQueuetimerHandlerjob_is_finished_queue</a:t>
            </a:r>
            <a:endParaRPr lang="en-US" sz="1800" kern="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8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809CFA-689E-A507-BB24-BE2DB41D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Slow DNS queries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Slow </a:t>
            </a:r>
            <a:r>
              <a:rPr lang="en-US" dirty="0" err="1"/>
              <a:t>fsync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0CA4D-6B8F-A139-D5DD-56F0A05A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blocking calls to know</a:t>
            </a:r>
          </a:p>
        </p:txBody>
      </p:sp>
    </p:spTree>
    <p:extLst>
      <p:ext uri="{BB962C8B-B14F-4D97-AF65-F5344CB8AC3E}">
        <p14:creationId xmlns:p14="http://schemas.microsoft.com/office/powerpoint/2010/main" val="175731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4919CF-3547-27D7-4711-7E7BA96A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 of Tuning / This talk:</a:t>
            </a:r>
          </a:p>
          <a:p>
            <a:pPr marL="0" indent="0">
              <a:buNone/>
            </a:pPr>
            <a:r>
              <a:rPr lang="en-US" sz="1800" dirty="0"/>
              <a:t>	Prevent Crashes</a:t>
            </a:r>
          </a:p>
          <a:p>
            <a:pPr marL="0" indent="0">
              <a:buNone/>
            </a:pPr>
            <a:r>
              <a:rPr lang="en-US" sz="1800" dirty="0"/>
              <a:t>	Raise Throughput</a:t>
            </a:r>
          </a:p>
          <a:p>
            <a:pPr marL="0" indent="0">
              <a:buNone/>
            </a:pPr>
            <a:r>
              <a:rPr lang="en-US" dirty="0"/>
              <a:t>Topics:</a:t>
            </a:r>
          </a:p>
          <a:p>
            <a:pPr marL="400050" lvl="1" indent="0">
              <a:buNone/>
            </a:pPr>
            <a:r>
              <a:rPr lang="en-US" dirty="0"/>
              <a:t>Provisioning Memory</a:t>
            </a:r>
          </a:p>
          <a:p>
            <a:pPr marL="400050" lvl="1" indent="0">
              <a:buNone/>
            </a:pPr>
            <a:r>
              <a:rPr lang="en-US" dirty="0"/>
              <a:t>Disk space and disk latency</a:t>
            </a:r>
          </a:p>
          <a:p>
            <a:pPr marL="400050" lvl="1" indent="0">
              <a:buNone/>
            </a:pPr>
            <a:r>
              <a:rPr lang="en-US" dirty="0"/>
              <a:t>Sandbox transfers</a:t>
            </a:r>
          </a:p>
          <a:p>
            <a:pPr marL="400050" lvl="1" indent="0">
              <a:buNone/>
            </a:pPr>
            <a:r>
              <a:rPr lang="en-US" dirty="0" err="1"/>
              <a:t>Cpus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B28F-5B14-75A3-4206-3BAB3E0A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09363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805B01-499E-9DEA-C1D9-2B2CD7A4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09/12/23 10:14:02 (D_ALWAYS) WARNING: Saw slow DNS query, which may impact entire system: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(cm.chtc.wisc.edu) took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24.445889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seconds.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E0E00F-5C1C-D526-D636-BFCEDADC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DNS queries in </a:t>
            </a:r>
            <a:r>
              <a:rPr lang="en-US" dirty="0" err="1"/>
              <a:t>SchedLog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38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8BEA95-BDFA-21D5-12AA-14D39088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09/19/23 00:37:06 (pid:2903754) (D_ALWAYS:2) Transaction::Commit(): </a:t>
            </a:r>
            <a:r>
              <a:rPr lang="en-US" dirty="0" err="1"/>
              <a:t>fdatasync</a:t>
            </a:r>
            <a:r>
              <a:rPr lang="en-US" dirty="0"/>
              <a:t>() took 11 seconds to run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55FA71-D1C1-96AF-886A-49BD80F9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</a:t>
            </a:r>
            <a:r>
              <a:rPr lang="en-US" dirty="0" err="1"/>
              <a:t>fsync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84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DB29B3-98A3-0D66-F78E-2B805F59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Xfer'ing</a:t>
            </a:r>
            <a:r>
              <a:rPr lang="en-US" dirty="0"/>
              <a:t> shadow uses 5-10% of a </a:t>
            </a:r>
            <a:r>
              <a:rPr lang="en-US" dirty="0" err="1"/>
              <a:t>cpu</a:t>
            </a: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Very little otherwise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 work also uses </a:t>
            </a:r>
            <a:r>
              <a:rPr lang="en-US" dirty="0" err="1"/>
              <a:t>cpus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 provision </a:t>
            </a:r>
            <a:r>
              <a:rPr lang="en-US" dirty="0" err="1"/>
              <a:t>cpus</a:t>
            </a:r>
            <a:r>
              <a:rPr lang="en-US" dirty="0"/>
              <a:t> on APs accordingly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07BFC0-DB54-A5A4-1F1A-6D8D8BBC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Schedd</a:t>
            </a:r>
            <a:r>
              <a:rPr lang="en-US" dirty="0"/>
              <a:t> not only user of CPU</a:t>
            </a:r>
          </a:p>
        </p:txBody>
      </p:sp>
    </p:spTree>
    <p:extLst>
      <p:ext uri="{BB962C8B-B14F-4D97-AF65-F5344CB8AC3E}">
        <p14:creationId xmlns:p14="http://schemas.microsoft.com/office/powerpoint/2010/main" val="2131836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F877FE-B77F-8A45-B9AD-0FC74E9A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Space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Latency (not throughput)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61DD7-736E-04F8-A0C4-3B4133B5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Disk: Two aspects</a:t>
            </a:r>
          </a:p>
        </p:txBody>
      </p:sp>
    </p:spTree>
    <p:extLst>
      <p:ext uri="{BB962C8B-B14F-4D97-AF65-F5344CB8AC3E}">
        <p14:creationId xmlns:p14="http://schemas.microsoft.com/office/powerpoint/2010/main" val="19478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D7DAA9-1761-930C-58A2-CFE136465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spooled files (including checkpoints) go 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condor_config_val</a:t>
            </a:r>
            <a:r>
              <a:rPr lang="en-US" dirty="0"/>
              <a:t> SPOOL</a:t>
            </a:r>
          </a:p>
          <a:p>
            <a:pPr marL="0" indent="0">
              <a:buNone/>
            </a:pPr>
            <a:r>
              <a:rPr lang="en-US" dirty="0"/>
              <a:t>Bad things will happen if this fills up.</a:t>
            </a:r>
          </a:p>
          <a:p>
            <a:pPr marL="0" indent="0">
              <a:buNone/>
            </a:pPr>
            <a:r>
              <a:rPr lang="en-US" dirty="0"/>
              <a:t>Ideally on separate partition</a:t>
            </a:r>
          </a:p>
          <a:p>
            <a:pPr marL="0" indent="0">
              <a:buNone/>
            </a:pPr>
            <a:r>
              <a:rPr lang="en-US" dirty="0"/>
              <a:t>Can configure a per-user SPOOL with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C1A98-49CA-41D8-0F13-7D9734E5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SPOOL</a:t>
            </a:r>
          </a:p>
        </p:txBody>
      </p:sp>
    </p:spTree>
    <p:extLst>
      <p:ext uri="{BB962C8B-B14F-4D97-AF65-F5344CB8AC3E}">
        <p14:creationId xmlns:p14="http://schemas.microsoft.com/office/powerpoint/2010/main" val="1104173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DE5DDC-75CA-3965-4949-9C7A3AB5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(sorry about the name log)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schedd's</a:t>
            </a:r>
            <a:r>
              <a:rPr lang="en-US" dirty="0"/>
              <a:t> transaction log</a:t>
            </a:r>
          </a:p>
          <a:p>
            <a:pPr marL="0" indent="0">
              <a:buNone/>
            </a:pPr>
            <a:r>
              <a:rPr lang="en-US" dirty="0" err="1"/>
              <a:t>FSYNC'd</a:t>
            </a:r>
            <a:r>
              <a:rPr lang="en-US" dirty="0"/>
              <a:t> very frequently</a:t>
            </a:r>
          </a:p>
          <a:p>
            <a:pPr marL="0" indent="0">
              <a:buNone/>
            </a:pPr>
            <a:r>
              <a:rPr lang="en-US" dirty="0"/>
              <a:t>	can slow down whole </a:t>
            </a:r>
            <a:r>
              <a:rPr lang="en-US" dirty="0" err="1"/>
              <a:t>schedd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226C5-BA9E-4981-1722-4FBB8E32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job_queue.log</a:t>
            </a:r>
          </a:p>
        </p:txBody>
      </p:sp>
    </p:spTree>
    <p:extLst>
      <p:ext uri="{BB962C8B-B14F-4D97-AF65-F5344CB8AC3E}">
        <p14:creationId xmlns:p14="http://schemas.microsoft.com/office/powerpoint/2010/main" val="248032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DE09B9-1ADD-8F17-4C54-52E41F4D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Fsync</a:t>
            </a:r>
            <a:r>
              <a:rPr lang="en-US" dirty="0"/>
              <a:t> (actually </a:t>
            </a:r>
            <a:r>
              <a:rPr lang="en-US" dirty="0" err="1"/>
              <a:t>fdatasync</a:t>
            </a:r>
            <a:r>
              <a:rPr lang="en-US" dirty="0"/>
              <a:t>) call on ext3</a:t>
            </a:r>
          </a:p>
          <a:p>
            <a:pPr marL="0" indent="0">
              <a:buNone/>
            </a:pPr>
            <a:r>
              <a:rPr lang="en-US" dirty="0"/>
              <a:t>	can be very slow</a:t>
            </a:r>
          </a:p>
          <a:p>
            <a:pPr marL="0" indent="0">
              <a:buNone/>
            </a:pPr>
            <a:r>
              <a:rPr lang="en-US" dirty="0"/>
              <a:t>Please use JOB_QUEUE_LOG to put </a:t>
            </a:r>
          </a:p>
          <a:p>
            <a:pPr marL="0" indent="0">
              <a:buNone/>
            </a:pPr>
            <a:r>
              <a:rPr lang="en-US" dirty="0"/>
              <a:t>	job_queue.log on own partition</a:t>
            </a:r>
          </a:p>
          <a:p>
            <a:pPr marL="0" indent="0">
              <a:buNone/>
            </a:pPr>
            <a:r>
              <a:rPr lang="en-US" dirty="0"/>
              <a:t>AND if one </a:t>
            </a:r>
            <a:r>
              <a:rPr lang="en-US" dirty="0" err="1"/>
              <a:t>nvme</a:t>
            </a:r>
            <a:r>
              <a:rPr lang="en-US" dirty="0"/>
              <a:t>/</a:t>
            </a:r>
            <a:r>
              <a:rPr lang="en-US" dirty="0" err="1"/>
              <a:t>ssd</a:t>
            </a:r>
            <a:r>
              <a:rPr lang="en-US" dirty="0"/>
              <a:t> drive, put it there.</a:t>
            </a:r>
            <a:br>
              <a:rPr lang="en-US" dirty="0"/>
            </a:br>
            <a:r>
              <a:rPr lang="en-US" dirty="0"/>
              <a:t>May be biggest thing you can do for the 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FD36DC-A8CF-AEC8-2073-24B6E9A8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Fsync</a:t>
            </a:r>
            <a:r>
              <a:rPr lang="en-US" dirty="0"/>
              <a:t> and ext3</a:t>
            </a:r>
          </a:p>
        </p:txBody>
      </p:sp>
    </p:spTree>
    <p:extLst>
      <p:ext uri="{BB962C8B-B14F-4D97-AF65-F5344CB8AC3E}">
        <p14:creationId xmlns:p14="http://schemas.microsoft.com/office/powerpoint/2010/main" val="2431811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52FB04-5CEE-1DA1-B86B-4124F4135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Assuming condor file transfer..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is better – 10Gb, 100+Gb</a:t>
            </a:r>
          </a:p>
          <a:p>
            <a:pPr marL="0" indent="0">
              <a:buNone/>
            </a:pPr>
            <a:r>
              <a:rPr lang="en-US" dirty="0"/>
              <a:t>Install </a:t>
            </a:r>
            <a:r>
              <a:rPr lang="en-US" dirty="0" err="1"/>
              <a:t>fq_codel</a:t>
            </a:r>
            <a:r>
              <a:rPr lang="en-US" dirty="0"/>
              <a:t> if not already on </a:t>
            </a:r>
          </a:p>
          <a:p>
            <a:pPr marL="0" indent="0">
              <a:buNone/>
            </a:pPr>
            <a:r>
              <a:rPr lang="en-US" dirty="0"/>
              <a:t>Think about ratio of AP to EP and </a:t>
            </a:r>
          </a:p>
          <a:p>
            <a:pPr marL="0" indent="0">
              <a:buNone/>
            </a:pPr>
            <a:r>
              <a:rPr lang="en-US" dirty="0"/>
              <a:t>	# of concurrent transfers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3A790-6751-B3D5-59AE-FCF1A977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957880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3D0BE6-3625-D214-D281-9AA99348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Transfer Model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33F01CD1-A90D-1210-A587-35768C638177}"/>
              </a:ext>
            </a:extLst>
          </p:cNvPr>
          <p:cNvSpPr/>
          <p:nvPr/>
        </p:nvSpPr>
        <p:spPr bwMode="auto">
          <a:xfrm>
            <a:off x="79591" y="3682258"/>
            <a:ext cx="876822" cy="1402915"/>
          </a:xfrm>
          <a:prstGeom prst="can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disk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F2E27-8CF9-A698-D2BB-D2045A1AA377}"/>
              </a:ext>
            </a:extLst>
          </p:cNvPr>
          <p:cNvGrpSpPr/>
          <p:nvPr/>
        </p:nvGrpSpPr>
        <p:grpSpPr>
          <a:xfrm>
            <a:off x="636999" y="2237720"/>
            <a:ext cx="1181102" cy="775961"/>
            <a:chOff x="954584" y="2168308"/>
            <a:chExt cx="1181102" cy="775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B294E8-8BB9-3801-2991-2524B9E46061}"/>
                </a:ext>
              </a:extLst>
            </p:cNvPr>
            <p:cNvSpPr/>
            <p:nvPr/>
          </p:nvSpPr>
          <p:spPr bwMode="auto">
            <a:xfrm>
              <a:off x="958239" y="2318620"/>
              <a:ext cx="1177447" cy="4885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ＭＳ Ｐゴシック" charset="0"/>
                </a:rPr>
                <a:t>cache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BCAF18-D344-1110-3AB3-01D25DA88220}"/>
                </a:ext>
              </a:extLst>
            </p:cNvPr>
            <p:cNvSpPr/>
            <p:nvPr/>
          </p:nvSpPr>
          <p:spPr bwMode="auto">
            <a:xfrm>
              <a:off x="954584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A0EF1D-E0EB-44B4-559B-F7308C4FEBE0}"/>
                </a:ext>
              </a:extLst>
            </p:cNvPr>
            <p:cNvSpPr/>
            <p:nvPr/>
          </p:nvSpPr>
          <p:spPr bwMode="auto">
            <a:xfrm>
              <a:off x="1289134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E31243-6A96-E311-C7A7-6B3D21124C86}"/>
                </a:ext>
              </a:extLst>
            </p:cNvPr>
            <p:cNvSpPr/>
            <p:nvPr/>
          </p:nvSpPr>
          <p:spPr bwMode="auto">
            <a:xfrm>
              <a:off x="1611680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9613D1-DA93-45F0-ECE7-A5A9281D0FC4}"/>
                </a:ext>
              </a:extLst>
            </p:cNvPr>
            <p:cNvSpPr/>
            <p:nvPr/>
          </p:nvSpPr>
          <p:spPr bwMode="auto">
            <a:xfrm>
              <a:off x="2022951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42288E-F6E4-8FEF-2D71-C838334E7F6B}"/>
                </a:ext>
              </a:extLst>
            </p:cNvPr>
            <p:cNvSpPr/>
            <p:nvPr/>
          </p:nvSpPr>
          <p:spPr bwMode="auto">
            <a:xfrm>
              <a:off x="958239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218A70-1493-B818-80E2-2C5012AF1E92}"/>
                </a:ext>
              </a:extLst>
            </p:cNvPr>
            <p:cNvSpPr/>
            <p:nvPr/>
          </p:nvSpPr>
          <p:spPr bwMode="auto">
            <a:xfrm>
              <a:off x="1289134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F156EA-F506-1869-D692-9A03B8F4F239}"/>
                </a:ext>
              </a:extLst>
            </p:cNvPr>
            <p:cNvSpPr/>
            <p:nvPr/>
          </p:nvSpPr>
          <p:spPr bwMode="auto">
            <a:xfrm>
              <a:off x="1611680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98F281-4247-8787-B15A-C28C48D4C62A}"/>
                </a:ext>
              </a:extLst>
            </p:cNvPr>
            <p:cNvSpPr/>
            <p:nvPr/>
          </p:nvSpPr>
          <p:spPr bwMode="auto">
            <a:xfrm>
              <a:off x="2022951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100A3E2-961F-FE4E-E571-1565DE3A3A32}"/>
              </a:ext>
            </a:extLst>
          </p:cNvPr>
          <p:cNvSpPr txBox="1"/>
          <p:nvPr/>
        </p:nvSpPr>
        <p:spPr>
          <a:xfrm>
            <a:off x="1803748" y="4256238"/>
            <a:ext cx="276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Transfer queue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1AD71B-DF8C-3D86-73D1-8FAA9A09B56D}"/>
              </a:ext>
            </a:extLst>
          </p:cNvPr>
          <p:cNvGrpSpPr/>
          <p:nvPr/>
        </p:nvGrpSpPr>
        <p:grpSpPr>
          <a:xfrm>
            <a:off x="2379946" y="1063667"/>
            <a:ext cx="1590806" cy="3016165"/>
            <a:chOff x="2880986" y="984596"/>
            <a:chExt cx="1590806" cy="30161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3DE95-B754-7731-7FDE-386AA8220BBF}"/>
                </a:ext>
              </a:extLst>
            </p:cNvPr>
            <p:cNvSpPr/>
            <p:nvPr/>
          </p:nvSpPr>
          <p:spPr bwMode="auto">
            <a:xfrm>
              <a:off x="2880986" y="1021394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4F73B8-A7F8-F50A-2054-F44CBDE4FB64}"/>
                </a:ext>
              </a:extLst>
            </p:cNvPr>
            <p:cNvSpPr/>
            <p:nvPr/>
          </p:nvSpPr>
          <p:spPr bwMode="auto">
            <a:xfrm>
              <a:off x="2880986" y="1386736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14F5DC-D136-3EEE-05EE-7083B4DBDB0C}"/>
                </a:ext>
              </a:extLst>
            </p:cNvPr>
            <p:cNvSpPr/>
            <p:nvPr/>
          </p:nvSpPr>
          <p:spPr bwMode="auto">
            <a:xfrm>
              <a:off x="2880986" y="1762517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FA49AB-FB94-BF45-D4CE-A7AE8F6494E2}"/>
                </a:ext>
              </a:extLst>
            </p:cNvPr>
            <p:cNvSpPr/>
            <p:nvPr/>
          </p:nvSpPr>
          <p:spPr bwMode="auto">
            <a:xfrm>
              <a:off x="2880986" y="2127859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64A01-B02E-3100-6936-2E9C5024C426}"/>
                </a:ext>
              </a:extLst>
            </p:cNvPr>
            <p:cNvSpPr/>
            <p:nvPr/>
          </p:nvSpPr>
          <p:spPr bwMode="auto">
            <a:xfrm>
              <a:off x="2880986" y="2518515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20C080-128C-8B3D-B4A6-297F6034C32C}"/>
                </a:ext>
              </a:extLst>
            </p:cNvPr>
            <p:cNvSpPr/>
            <p:nvPr/>
          </p:nvSpPr>
          <p:spPr bwMode="auto">
            <a:xfrm>
              <a:off x="2880986" y="2883857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2FF86F-F940-F96C-979E-691527EB26E4}"/>
                </a:ext>
              </a:extLst>
            </p:cNvPr>
            <p:cNvSpPr/>
            <p:nvPr/>
          </p:nvSpPr>
          <p:spPr bwMode="auto">
            <a:xfrm>
              <a:off x="2880986" y="3259638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E40CC4-B9D7-94ED-E186-BE2A2BD80A0F}"/>
                </a:ext>
              </a:extLst>
            </p:cNvPr>
            <p:cNvSpPr/>
            <p:nvPr/>
          </p:nvSpPr>
          <p:spPr bwMode="auto">
            <a:xfrm>
              <a:off x="2880986" y="3624980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22F2EE-3BB1-DEA3-334C-809FCBA0940E}"/>
                </a:ext>
              </a:extLst>
            </p:cNvPr>
            <p:cNvSpPr/>
            <p:nvPr/>
          </p:nvSpPr>
          <p:spPr bwMode="auto">
            <a:xfrm>
              <a:off x="2880986" y="984596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3F31C9-42AB-E0C1-9AAD-A4A2193AD740}"/>
                </a:ext>
              </a:extLst>
            </p:cNvPr>
            <p:cNvSpPr/>
            <p:nvPr/>
          </p:nvSpPr>
          <p:spPr bwMode="auto">
            <a:xfrm>
              <a:off x="2880986" y="1349938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69A791-06DB-5DD8-0745-0DA9E07FE258}"/>
                </a:ext>
              </a:extLst>
            </p:cNvPr>
            <p:cNvSpPr/>
            <p:nvPr/>
          </p:nvSpPr>
          <p:spPr bwMode="auto">
            <a:xfrm>
              <a:off x="2880986" y="1725719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B10A06-D1EB-0FCE-B5EF-646FD8ED3447}"/>
                </a:ext>
              </a:extLst>
            </p:cNvPr>
            <p:cNvSpPr/>
            <p:nvPr/>
          </p:nvSpPr>
          <p:spPr bwMode="auto">
            <a:xfrm>
              <a:off x="2880986" y="2091061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9EB7D4E-1CBD-E7B7-FAC9-A0750023B066}"/>
              </a:ext>
            </a:extLst>
          </p:cNvPr>
          <p:cNvSpPr/>
          <p:nvPr/>
        </p:nvSpPr>
        <p:spPr bwMode="auto">
          <a:xfrm>
            <a:off x="5173250" y="978337"/>
            <a:ext cx="1327758" cy="9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j-lt"/>
                <a:ea typeface="ＭＳ Ｐゴシック" charset="0"/>
              </a:rPr>
              <a:t>eth0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0"/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D5C2E902-6033-399F-20B1-4D0DD61FAD98}"/>
              </a:ext>
            </a:extLst>
          </p:cNvPr>
          <p:cNvSpPr/>
          <p:nvPr/>
        </p:nvSpPr>
        <p:spPr bwMode="auto">
          <a:xfrm>
            <a:off x="6989525" y="840550"/>
            <a:ext cx="1791222" cy="1376819"/>
          </a:xfrm>
          <a:prstGeom prst="cloud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WAN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5ADBEC-CEA7-04CB-2DDF-F461316C81A4}"/>
              </a:ext>
            </a:extLst>
          </p:cNvPr>
          <p:cNvSpPr/>
          <p:nvPr/>
        </p:nvSpPr>
        <p:spPr bwMode="auto">
          <a:xfrm>
            <a:off x="5273454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5834D2-E744-823B-04EA-FF79D7DB070A}"/>
              </a:ext>
            </a:extLst>
          </p:cNvPr>
          <p:cNvSpPr/>
          <p:nvPr/>
        </p:nvSpPr>
        <p:spPr bwMode="auto">
          <a:xfrm>
            <a:off x="6306853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BF9670-694E-A9CA-2C63-3DF8C6F72E93}"/>
              </a:ext>
            </a:extLst>
          </p:cNvPr>
          <p:cNvSpPr/>
          <p:nvPr/>
        </p:nvSpPr>
        <p:spPr bwMode="auto">
          <a:xfrm>
            <a:off x="7340252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F5809B-AD9F-C6FF-C484-33BF4DDA4005}"/>
              </a:ext>
            </a:extLst>
          </p:cNvPr>
          <p:cNvSpPr/>
          <p:nvPr/>
        </p:nvSpPr>
        <p:spPr bwMode="auto">
          <a:xfrm>
            <a:off x="8367386" y="3995013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E1B320-224D-1D89-90BE-2B808ACD3FD5}"/>
              </a:ext>
            </a:extLst>
          </p:cNvPr>
          <p:cNvCxnSpPr>
            <a:stCxn id="2" idx="1"/>
          </p:cNvCxnSpPr>
          <p:nvPr/>
        </p:nvCxnSpPr>
        <p:spPr bwMode="auto">
          <a:xfrm flipV="1">
            <a:off x="518002" y="3026859"/>
            <a:ext cx="711375" cy="65539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D7759A-86C1-9820-BF7A-157CA1C391A5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1350463" y="1188535"/>
            <a:ext cx="998951" cy="104918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6ECADB-DF67-1C0C-21E7-053688CD196E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1350463" y="1586562"/>
            <a:ext cx="956938" cy="651158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B2EF77-FD05-9A08-83FE-767BF859644A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1350463" y="1990721"/>
            <a:ext cx="1033921" cy="24699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A1100D-37B6-9AFA-944F-7CB648D0C3E8}"/>
              </a:ext>
            </a:extLst>
          </p:cNvPr>
          <p:cNvCxnSpPr>
            <a:stCxn id="7" idx="0"/>
            <a:endCxn id="31" idx="1"/>
          </p:cNvCxnSpPr>
          <p:nvPr/>
        </p:nvCxnSpPr>
        <p:spPr bwMode="auto">
          <a:xfrm>
            <a:off x="1350463" y="2237720"/>
            <a:ext cx="1029483" cy="120303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9DCB40-8168-17A0-3626-79C135CB1F68}"/>
              </a:ext>
            </a:extLst>
          </p:cNvPr>
          <p:cNvCxnSpPr>
            <a:stCxn id="33" idx="6"/>
          </p:cNvCxnSpPr>
          <p:nvPr/>
        </p:nvCxnSpPr>
        <p:spPr bwMode="auto">
          <a:xfrm>
            <a:off x="6501008" y="1465807"/>
            <a:ext cx="823977" cy="1043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5F1473-A41D-8575-F82C-088D94A55937}"/>
              </a:ext>
            </a:extLst>
          </p:cNvPr>
          <p:cNvCxnSpPr>
            <a:stCxn id="28" idx="3"/>
            <a:endCxn id="33" idx="1"/>
          </p:cNvCxnSpPr>
          <p:nvPr/>
        </p:nvCxnSpPr>
        <p:spPr bwMode="auto">
          <a:xfrm flipV="1">
            <a:off x="3970752" y="1121114"/>
            <a:ext cx="1396944" cy="130444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078D4A-9F3F-ADE6-E454-8A9159ACED07}"/>
              </a:ext>
            </a:extLst>
          </p:cNvPr>
          <p:cNvCxnSpPr>
            <a:endCxn id="33" idx="2"/>
          </p:cNvCxnSpPr>
          <p:nvPr/>
        </p:nvCxnSpPr>
        <p:spPr bwMode="auto">
          <a:xfrm flipV="1">
            <a:off x="3974928" y="1465807"/>
            <a:ext cx="1198322" cy="125387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58C852B-397F-0FC1-1443-15EFEBA24C56}"/>
              </a:ext>
            </a:extLst>
          </p:cNvPr>
          <p:cNvCxnSpPr>
            <a:stCxn id="30" idx="3"/>
            <a:endCxn id="33" idx="3"/>
          </p:cNvCxnSpPr>
          <p:nvPr/>
        </p:nvCxnSpPr>
        <p:spPr bwMode="auto">
          <a:xfrm flipV="1">
            <a:off x="3970752" y="1810500"/>
            <a:ext cx="1396944" cy="182181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D9CECA2-1172-2119-D86C-0083EC07F153}"/>
              </a:ext>
            </a:extLst>
          </p:cNvPr>
          <p:cNvCxnSpPr>
            <a:stCxn id="31" idx="3"/>
          </p:cNvCxnSpPr>
          <p:nvPr/>
        </p:nvCxnSpPr>
        <p:spPr bwMode="auto">
          <a:xfrm flipV="1">
            <a:off x="3970752" y="1959804"/>
            <a:ext cx="1812997" cy="39821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7A932FD-DC32-A193-BF03-AEAFF9DB1D09}"/>
              </a:ext>
            </a:extLst>
          </p:cNvPr>
          <p:cNvCxnSpPr>
            <a:stCxn id="34" idx="1"/>
            <a:endCxn id="35" idx="0"/>
          </p:cNvCxnSpPr>
          <p:nvPr/>
        </p:nvCxnSpPr>
        <p:spPr bwMode="auto">
          <a:xfrm flipH="1">
            <a:off x="5661761" y="2215903"/>
            <a:ext cx="2223375" cy="177950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F82DA2D-86E6-0FAF-FCCE-93CD4B43F2AF}"/>
              </a:ext>
            </a:extLst>
          </p:cNvPr>
          <p:cNvCxnSpPr>
            <a:stCxn id="34" idx="1"/>
            <a:endCxn id="36" idx="0"/>
          </p:cNvCxnSpPr>
          <p:nvPr/>
        </p:nvCxnSpPr>
        <p:spPr bwMode="auto">
          <a:xfrm flipH="1">
            <a:off x="6695160" y="2215903"/>
            <a:ext cx="1189976" cy="177950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A8D57E7-FD91-13AC-8CE3-CBCC3A29A8FC}"/>
              </a:ext>
            </a:extLst>
          </p:cNvPr>
          <p:cNvCxnSpPr>
            <a:stCxn id="34" idx="1"/>
            <a:endCxn id="37" idx="0"/>
          </p:cNvCxnSpPr>
          <p:nvPr/>
        </p:nvCxnSpPr>
        <p:spPr bwMode="auto">
          <a:xfrm flipH="1">
            <a:off x="7728559" y="2215903"/>
            <a:ext cx="156577" cy="177950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320109F-2FD8-2BDF-F757-42B00D8AFFCA}"/>
              </a:ext>
            </a:extLst>
          </p:cNvPr>
          <p:cNvCxnSpPr/>
          <p:nvPr/>
        </p:nvCxnSpPr>
        <p:spPr bwMode="auto">
          <a:xfrm>
            <a:off x="7910190" y="2215903"/>
            <a:ext cx="870557" cy="1779110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4227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3D0BE6-3625-D214-D281-9AA99348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Transfer Model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F5809B-AD9F-C6FF-C484-33BF4DDA4005}"/>
              </a:ext>
            </a:extLst>
          </p:cNvPr>
          <p:cNvSpPr/>
          <p:nvPr/>
        </p:nvSpPr>
        <p:spPr bwMode="auto">
          <a:xfrm>
            <a:off x="8367386" y="3995013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</p:spTree>
    <p:extLst>
      <p:ext uri="{BB962C8B-B14F-4D97-AF65-F5344CB8AC3E}">
        <p14:creationId xmlns:p14="http://schemas.microsoft.com/office/powerpoint/2010/main" val="200089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FA9327-C90C-1AD9-790D-4F4D5140E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 of the box defaults work for many sites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Fewer than 10,000 jobs, probably 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many of you are running bigger sites…</a:t>
            </a:r>
          </a:p>
          <a:p>
            <a:pPr marL="0" indent="0">
              <a:buNone/>
            </a:pPr>
            <a:r>
              <a:rPr lang="en-US" dirty="0"/>
              <a:t>	Or are using VMs/container with knobs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C34C2-7F28-7588-D7AA-D854607E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Panic!</a:t>
            </a:r>
          </a:p>
        </p:txBody>
      </p:sp>
    </p:spTree>
    <p:extLst>
      <p:ext uri="{BB962C8B-B14F-4D97-AF65-F5344CB8AC3E}">
        <p14:creationId xmlns:p14="http://schemas.microsoft.com/office/powerpoint/2010/main" val="1936271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3D0BE6-3625-D214-D281-9AA99348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Transfer (EP side)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F5809B-AD9F-C6FF-C484-33BF4DDA4005}"/>
              </a:ext>
            </a:extLst>
          </p:cNvPr>
          <p:cNvSpPr/>
          <p:nvPr/>
        </p:nvSpPr>
        <p:spPr bwMode="auto">
          <a:xfrm>
            <a:off x="1039660" y="887769"/>
            <a:ext cx="6413326" cy="39848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4A002B97-3563-68FF-7F29-08346D9BA6C1}"/>
              </a:ext>
            </a:extLst>
          </p:cNvPr>
          <p:cNvSpPr/>
          <p:nvPr/>
        </p:nvSpPr>
        <p:spPr bwMode="auto">
          <a:xfrm>
            <a:off x="6565988" y="3439820"/>
            <a:ext cx="876822" cy="1402915"/>
          </a:xfrm>
          <a:prstGeom prst="can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disk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01BD5B-5F11-84BF-3A72-CC9F307E6906}"/>
              </a:ext>
            </a:extLst>
          </p:cNvPr>
          <p:cNvGrpSpPr/>
          <p:nvPr/>
        </p:nvGrpSpPr>
        <p:grpSpPr>
          <a:xfrm>
            <a:off x="6004696" y="2097176"/>
            <a:ext cx="1181102" cy="775961"/>
            <a:chOff x="954584" y="2168308"/>
            <a:chExt cx="1181102" cy="7759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B8D1DE-306B-9701-229B-557590728E29}"/>
                </a:ext>
              </a:extLst>
            </p:cNvPr>
            <p:cNvSpPr/>
            <p:nvPr/>
          </p:nvSpPr>
          <p:spPr bwMode="auto">
            <a:xfrm>
              <a:off x="958239" y="2318620"/>
              <a:ext cx="1177447" cy="4885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ＭＳ Ｐゴシック" charset="0"/>
                </a:rPr>
                <a:t>cache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BF2202-9A38-43E8-574A-1F723F1ED9D7}"/>
                </a:ext>
              </a:extLst>
            </p:cNvPr>
            <p:cNvSpPr/>
            <p:nvPr/>
          </p:nvSpPr>
          <p:spPr bwMode="auto">
            <a:xfrm>
              <a:off x="954584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F67BCC-8333-AE04-8223-49771A67C5ED}"/>
                </a:ext>
              </a:extLst>
            </p:cNvPr>
            <p:cNvSpPr/>
            <p:nvPr/>
          </p:nvSpPr>
          <p:spPr bwMode="auto">
            <a:xfrm>
              <a:off x="1289134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DEB50D-BD84-951D-A49B-6870C7D837EB}"/>
                </a:ext>
              </a:extLst>
            </p:cNvPr>
            <p:cNvSpPr/>
            <p:nvPr/>
          </p:nvSpPr>
          <p:spPr bwMode="auto">
            <a:xfrm>
              <a:off x="1611680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2CF50B-22A3-1BDA-3080-FFCB5BE3F590}"/>
                </a:ext>
              </a:extLst>
            </p:cNvPr>
            <p:cNvSpPr/>
            <p:nvPr/>
          </p:nvSpPr>
          <p:spPr bwMode="auto">
            <a:xfrm>
              <a:off x="2022951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6B8FD6-3DA2-264D-EE19-CF1A5F454DED}"/>
                </a:ext>
              </a:extLst>
            </p:cNvPr>
            <p:cNvSpPr/>
            <p:nvPr/>
          </p:nvSpPr>
          <p:spPr bwMode="auto">
            <a:xfrm>
              <a:off x="958239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8BAEDE-4776-59C1-9E3A-06230D459335}"/>
                </a:ext>
              </a:extLst>
            </p:cNvPr>
            <p:cNvSpPr/>
            <p:nvPr/>
          </p:nvSpPr>
          <p:spPr bwMode="auto">
            <a:xfrm>
              <a:off x="1289134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5A6B1C-35EA-6F7B-2B13-54441F239EF8}"/>
                </a:ext>
              </a:extLst>
            </p:cNvPr>
            <p:cNvSpPr/>
            <p:nvPr/>
          </p:nvSpPr>
          <p:spPr bwMode="auto">
            <a:xfrm>
              <a:off x="1611680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54B5F8-F10C-7D27-D5F7-26CC760CB8A9}"/>
                </a:ext>
              </a:extLst>
            </p:cNvPr>
            <p:cNvSpPr/>
            <p:nvPr/>
          </p:nvSpPr>
          <p:spPr bwMode="auto">
            <a:xfrm>
              <a:off x="2022951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22C5F4-8E3F-FA6F-B92D-983FD877633C}"/>
              </a:ext>
            </a:extLst>
          </p:cNvPr>
          <p:cNvGrpSpPr/>
          <p:nvPr/>
        </p:nvGrpSpPr>
        <p:grpSpPr>
          <a:xfrm>
            <a:off x="3555018" y="1850177"/>
            <a:ext cx="1590806" cy="1519044"/>
            <a:chOff x="2880986" y="984596"/>
            <a:chExt cx="1590806" cy="15190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CD6E37-2174-0837-AE51-2579CF4CC4C8}"/>
                </a:ext>
              </a:extLst>
            </p:cNvPr>
            <p:cNvSpPr/>
            <p:nvPr/>
          </p:nvSpPr>
          <p:spPr bwMode="auto">
            <a:xfrm>
              <a:off x="2880986" y="1021394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BB118C-0009-5A69-C5F8-C4EA6D2A918C}"/>
                </a:ext>
              </a:extLst>
            </p:cNvPr>
            <p:cNvSpPr/>
            <p:nvPr/>
          </p:nvSpPr>
          <p:spPr bwMode="auto">
            <a:xfrm>
              <a:off x="2880986" y="1386736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B6B178-D884-50F7-18B3-15273690E9D6}"/>
                </a:ext>
              </a:extLst>
            </p:cNvPr>
            <p:cNvSpPr/>
            <p:nvPr/>
          </p:nvSpPr>
          <p:spPr bwMode="auto">
            <a:xfrm>
              <a:off x="2880986" y="1762517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A7CA89-DEEE-A18D-3755-59C5ED9233D6}"/>
                </a:ext>
              </a:extLst>
            </p:cNvPr>
            <p:cNvSpPr/>
            <p:nvPr/>
          </p:nvSpPr>
          <p:spPr bwMode="auto">
            <a:xfrm>
              <a:off x="2880986" y="2127859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347533-4AC0-F52F-6E15-868EA1B702B8}"/>
                </a:ext>
              </a:extLst>
            </p:cNvPr>
            <p:cNvSpPr/>
            <p:nvPr/>
          </p:nvSpPr>
          <p:spPr bwMode="auto">
            <a:xfrm>
              <a:off x="2880986" y="984596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starter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0AC9FB-62BE-E530-CBFD-972CEEBE74B3}"/>
                </a:ext>
              </a:extLst>
            </p:cNvPr>
            <p:cNvSpPr/>
            <p:nvPr/>
          </p:nvSpPr>
          <p:spPr bwMode="auto">
            <a:xfrm>
              <a:off x="2880986" y="1349938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starter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0ED3D4-6ACC-24C9-D4E4-BA33E518C8B0}"/>
                </a:ext>
              </a:extLst>
            </p:cNvPr>
            <p:cNvSpPr/>
            <p:nvPr/>
          </p:nvSpPr>
          <p:spPr bwMode="auto">
            <a:xfrm>
              <a:off x="2880986" y="1725719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starter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4FA183-5337-2DA6-A479-178F4D2633F9}"/>
                </a:ext>
              </a:extLst>
            </p:cNvPr>
            <p:cNvSpPr/>
            <p:nvPr/>
          </p:nvSpPr>
          <p:spPr bwMode="auto">
            <a:xfrm>
              <a:off x="2880986" y="2091061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starter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F5A125A4-AD4F-481C-6E71-A3E7B2BDB32B}"/>
              </a:ext>
            </a:extLst>
          </p:cNvPr>
          <p:cNvSpPr/>
          <p:nvPr/>
        </p:nvSpPr>
        <p:spPr bwMode="auto">
          <a:xfrm>
            <a:off x="1102291" y="1041839"/>
            <a:ext cx="1327758" cy="9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j-lt"/>
                <a:ea typeface="ＭＳ Ｐゴシック" charset="0"/>
              </a:rPr>
              <a:t>eth0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24F054-AAC3-CB2C-071B-178C88C2D0C2}"/>
              </a:ext>
            </a:extLst>
          </p:cNvPr>
          <p:cNvCxnSpPr>
            <a:endCxn id="26" idx="1"/>
          </p:cNvCxnSpPr>
          <p:nvPr/>
        </p:nvCxnSpPr>
        <p:spPr bwMode="auto">
          <a:xfrm>
            <a:off x="2425907" y="1734256"/>
            <a:ext cx="1129111" cy="1410277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54A005-53B8-C00B-8B68-6765DC42204C}"/>
              </a:ext>
            </a:extLst>
          </p:cNvPr>
          <p:cNvCxnSpPr/>
          <p:nvPr/>
        </p:nvCxnSpPr>
        <p:spPr bwMode="auto">
          <a:xfrm>
            <a:off x="2393373" y="1768759"/>
            <a:ext cx="1159817" cy="573437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78C7DF-096A-3F7C-A514-FF71A2C2DB2C}"/>
              </a:ext>
            </a:extLst>
          </p:cNvPr>
          <p:cNvCxnSpPr>
            <a:endCxn id="25" idx="1"/>
          </p:cNvCxnSpPr>
          <p:nvPr/>
        </p:nvCxnSpPr>
        <p:spPr bwMode="auto">
          <a:xfrm>
            <a:off x="2425907" y="1785867"/>
            <a:ext cx="1129111" cy="993324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A85CDF-48AA-7A4A-5AAF-3F8E73A20E4B}"/>
              </a:ext>
            </a:extLst>
          </p:cNvPr>
          <p:cNvCxnSpPr/>
          <p:nvPr/>
        </p:nvCxnSpPr>
        <p:spPr bwMode="auto">
          <a:xfrm>
            <a:off x="5166037" y="2134212"/>
            <a:ext cx="902578" cy="198054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466DEB-4136-C449-9117-0608B08CF348}"/>
              </a:ext>
            </a:extLst>
          </p:cNvPr>
          <p:cNvCxnSpPr>
            <a:endCxn id="5" idx="1"/>
          </p:cNvCxnSpPr>
          <p:nvPr/>
        </p:nvCxnSpPr>
        <p:spPr bwMode="auto">
          <a:xfrm>
            <a:off x="5152323" y="2419785"/>
            <a:ext cx="856028" cy="71961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6073F2-2019-4DC5-9C14-DF96C313EC30}"/>
              </a:ext>
            </a:extLst>
          </p:cNvPr>
          <p:cNvCxnSpPr>
            <a:endCxn id="2" idx="1"/>
          </p:cNvCxnSpPr>
          <p:nvPr/>
        </p:nvCxnSpPr>
        <p:spPr bwMode="auto">
          <a:xfrm>
            <a:off x="6451981" y="2703250"/>
            <a:ext cx="552418" cy="736570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6E7A12-75A2-365B-D48D-84D2586FA4B7}"/>
              </a:ext>
            </a:extLst>
          </p:cNvPr>
          <p:cNvCxnSpPr>
            <a:endCxn id="23" idx="1"/>
          </p:cNvCxnSpPr>
          <p:nvPr/>
        </p:nvCxnSpPr>
        <p:spPr bwMode="auto">
          <a:xfrm>
            <a:off x="2393373" y="1710324"/>
            <a:ext cx="1161645" cy="327744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411BED-6774-8616-2DC2-DBFE8C76C48E}"/>
              </a:ext>
            </a:extLst>
          </p:cNvPr>
          <p:cNvCxnSpPr>
            <a:stCxn id="25" idx="3"/>
            <a:endCxn id="5" idx="1"/>
          </p:cNvCxnSpPr>
          <p:nvPr/>
        </p:nvCxnSpPr>
        <p:spPr bwMode="auto">
          <a:xfrm flipV="1">
            <a:off x="5145824" y="2491746"/>
            <a:ext cx="862527" cy="28744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8A2D8-B7CD-E21B-E3CD-B63BE227253F}"/>
              </a:ext>
            </a:extLst>
          </p:cNvPr>
          <p:cNvCxnSpPr>
            <a:stCxn id="26" idx="3"/>
          </p:cNvCxnSpPr>
          <p:nvPr/>
        </p:nvCxnSpPr>
        <p:spPr bwMode="auto">
          <a:xfrm flipV="1">
            <a:off x="5145824" y="2556463"/>
            <a:ext cx="858872" cy="588070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190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3D0BE6-3625-D214-D281-9AA99348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Transfer – WHY?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33F01CD1-A90D-1210-A587-35768C638177}"/>
              </a:ext>
            </a:extLst>
          </p:cNvPr>
          <p:cNvSpPr/>
          <p:nvPr/>
        </p:nvSpPr>
        <p:spPr bwMode="auto">
          <a:xfrm>
            <a:off x="79591" y="3682258"/>
            <a:ext cx="876822" cy="1402915"/>
          </a:xfrm>
          <a:prstGeom prst="can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disk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F2E27-8CF9-A698-D2BB-D2045A1AA377}"/>
              </a:ext>
            </a:extLst>
          </p:cNvPr>
          <p:cNvGrpSpPr/>
          <p:nvPr/>
        </p:nvGrpSpPr>
        <p:grpSpPr>
          <a:xfrm>
            <a:off x="636999" y="2237720"/>
            <a:ext cx="1181102" cy="775961"/>
            <a:chOff x="954584" y="2168308"/>
            <a:chExt cx="1181102" cy="775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B294E8-8BB9-3801-2991-2524B9E46061}"/>
                </a:ext>
              </a:extLst>
            </p:cNvPr>
            <p:cNvSpPr/>
            <p:nvPr/>
          </p:nvSpPr>
          <p:spPr bwMode="auto">
            <a:xfrm>
              <a:off x="958239" y="2318620"/>
              <a:ext cx="1177447" cy="4885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ＭＳ Ｐゴシック" charset="0"/>
                </a:rPr>
                <a:t>cache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BCAF18-D344-1110-3AB3-01D25DA88220}"/>
                </a:ext>
              </a:extLst>
            </p:cNvPr>
            <p:cNvSpPr/>
            <p:nvPr/>
          </p:nvSpPr>
          <p:spPr bwMode="auto">
            <a:xfrm>
              <a:off x="954584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A0EF1D-E0EB-44B4-559B-F7308C4FEBE0}"/>
                </a:ext>
              </a:extLst>
            </p:cNvPr>
            <p:cNvSpPr/>
            <p:nvPr/>
          </p:nvSpPr>
          <p:spPr bwMode="auto">
            <a:xfrm>
              <a:off x="1289134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E31243-6A96-E311-C7A7-6B3D21124C86}"/>
                </a:ext>
              </a:extLst>
            </p:cNvPr>
            <p:cNvSpPr/>
            <p:nvPr/>
          </p:nvSpPr>
          <p:spPr bwMode="auto">
            <a:xfrm>
              <a:off x="1611680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9613D1-DA93-45F0-ECE7-A5A9281D0FC4}"/>
                </a:ext>
              </a:extLst>
            </p:cNvPr>
            <p:cNvSpPr/>
            <p:nvPr/>
          </p:nvSpPr>
          <p:spPr bwMode="auto">
            <a:xfrm>
              <a:off x="2022951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42288E-F6E4-8FEF-2D71-C838334E7F6B}"/>
                </a:ext>
              </a:extLst>
            </p:cNvPr>
            <p:cNvSpPr/>
            <p:nvPr/>
          </p:nvSpPr>
          <p:spPr bwMode="auto">
            <a:xfrm>
              <a:off x="958239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218A70-1493-B818-80E2-2C5012AF1E92}"/>
                </a:ext>
              </a:extLst>
            </p:cNvPr>
            <p:cNvSpPr/>
            <p:nvPr/>
          </p:nvSpPr>
          <p:spPr bwMode="auto">
            <a:xfrm>
              <a:off x="1289134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F156EA-F506-1869-D692-9A03B8F4F239}"/>
                </a:ext>
              </a:extLst>
            </p:cNvPr>
            <p:cNvSpPr/>
            <p:nvPr/>
          </p:nvSpPr>
          <p:spPr bwMode="auto">
            <a:xfrm>
              <a:off x="1611680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98F281-4247-8787-B15A-C28C48D4C62A}"/>
                </a:ext>
              </a:extLst>
            </p:cNvPr>
            <p:cNvSpPr/>
            <p:nvPr/>
          </p:nvSpPr>
          <p:spPr bwMode="auto">
            <a:xfrm>
              <a:off x="2022951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100A3E2-961F-FE4E-E571-1565DE3A3A32}"/>
              </a:ext>
            </a:extLst>
          </p:cNvPr>
          <p:cNvSpPr txBox="1"/>
          <p:nvPr/>
        </p:nvSpPr>
        <p:spPr>
          <a:xfrm>
            <a:off x="1803748" y="4256238"/>
            <a:ext cx="276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Transfer queue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1AD71B-DF8C-3D86-73D1-8FAA9A09B56D}"/>
              </a:ext>
            </a:extLst>
          </p:cNvPr>
          <p:cNvGrpSpPr/>
          <p:nvPr/>
        </p:nvGrpSpPr>
        <p:grpSpPr>
          <a:xfrm>
            <a:off x="2379946" y="1063667"/>
            <a:ext cx="1590806" cy="3016165"/>
            <a:chOff x="2880986" y="984596"/>
            <a:chExt cx="1590806" cy="30161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3DE95-B754-7731-7FDE-386AA8220BBF}"/>
                </a:ext>
              </a:extLst>
            </p:cNvPr>
            <p:cNvSpPr/>
            <p:nvPr/>
          </p:nvSpPr>
          <p:spPr bwMode="auto">
            <a:xfrm>
              <a:off x="2880986" y="1021394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4F73B8-A7F8-F50A-2054-F44CBDE4FB64}"/>
                </a:ext>
              </a:extLst>
            </p:cNvPr>
            <p:cNvSpPr/>
            <p:nvPr/>
          </p:nvSpPr>
          <p:spPr bwMode="auto">
            <a:xfrm>
              <a:off x="2880986" y="1386736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14F5DC-D136-3EEE-05EE-7083B4DBDB0C}"/>
                </a:ext>
              </a:extLst>
            </p:cNvPr>
            <p:cNvSpPr/>
            <p:nvPr/>
          </p:nvSpPr>
          <p:spPr bwMode="auto">
            <a:xfrm>
              <a:off x="2880986" y="1762517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FA49AB-FB94-BF45-D4CE-A7AE8F6494E2}"/>
                </a:ext>
              </a:extLst>
            </p:cNvPr>
            <p:cNvSpPr/>
            <p:nvPr/>
          </p:nvSpPr>
          <p:spPr bwMode="auto">
            <a:xfrm>
              <a:off x="2880986" y="2127859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64A01-B02E-3100-6936-2E9C5024C426}"/>
                </a:ext>
              </a:extLst>
            </p:cNvPr>
            <p:cNvSpPr/>
            <p:nvPr/>
          </p:nvSpPr>
          <p:spPr bwMode="auto">
            <a:xfrm>
              <a:off x="2880986" y="2518515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20C080-128C-8B3D-B4A6-297F6034C32C}"/>
                </a:ext>
              </a:extLst>
            </p:cNvPr>
            <p:cNvSpPr/>
            <p:nvPr/>
          </p:nvSpPr>
          <p:spPr bwMode="auto">
            <a:xfrm>
              <a:off x="2880986" y="2883857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2FF86F-F940-F96C-979E-691527EB26E4}"/>
                </a:ext>
              </a:extLst>
            </p:cNvPr>
            <p:cNvSpPr/>
            <p:nvPr/>
          </p:nvSpPr>
          <p:spPr bwMode="auto">
            <a:xfrm>
              <a:off x="2880986" y="3259638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E40CC4-B9D7-94ED-E186-BE2A2BD80A0F}"/>
                </a:ext>
              </a:extLst>
            </p:cNvPr>
            <p:cNvSpPr/>
            <p:nvPr/>
          </p:nvSpPr>
          <p:spPr bwMode="auto">
            <a:xfrm>
              <a:off x="2880986" y="3624980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22F2EE-3BB1-DEA3-334C-809FCBA0940E}"/>
                </a:ext>
              </a:extLst>
            </p:cNvPr>
            <p:cNvSpPr/>
            <p:nvPr/>
          </p:nvSpPr>
          <p:spPr bwMode="auto">
            <a:xfrm>
              <a:off x="2880986" y="984596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3F31C9-42AB-E0C1-9AAD-A4A2193AD740}"/>
                </a:ext>
              </a:extLst>
            </p:cNvPr>
            <p:cNvSpPr/>
            <p:nvPr/>
          </p:nvSpPr>
          <p:spPr bwMode="auto">
            <a:xfrm>
              <a:off x="2880986" y="1349938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69A791-06DB-5DD8-0745-0DA9E07FE258}"/>
                </a:ext>
              </a:extLst>
            </p:cNvPr>
            <p:cNvSpPr/>
            <p:nvPr/>
          </p:nvSpPr>
          <p:spPr bwMode="auto">
            <a:xfrm>
              <a:off x="2880986" y="1725719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B10A06-D1EB-0FCE-B5EF-646FD8ED3447}"/>
                </a:ext>
              </a:extLst>
            </p:cNvPr>
            <p:cNvSpPr/>
            <p:nvPr/>
          </p:nvSpPr>
          <p:spPr bwMode="auto">
            <a:xfrm>
              <a:off x="2880986" y="2091061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9EB7D4E-1CBD-E7B7-FAC9-A0750023B066}"/>
              </a:ext>
            </a:extLst>
          </p:cNvPr>
          <p:cNvSpPr/>
          <p:nvPr/>
        </p:nvSpPr>
        <p:spPr bwMode="auto">
          <a:xfrm>
            <a:off x="5173250" y="978337"/>
            <a:ext cx="1327758" cy="9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j-lt"/>
                <a:ea typeface="ＭＳ Ｐゴシック" charset="0"/>
              </a:rPr>
              <a:t>eth0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0"/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D5C2E902-6033-399F-20B1-4D0DD61FAD98}"/>
              </a:ext>
            </a:extLst>
          </p:cNvPr>
          <p:cNvSpPr/>
          <p:nvPr/>
        </p:nvSpPr>
        <p:spPr bwMode="auto">
          <a:xfrm>
            <a:off x="6989525" y="840550"/>
            <a:ext cx="1791222" cy="1376819"/>
          </a:xfrm>
          <a:prstGeom prst="cloud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WAN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5ADBEC-CEA7-04CB-2DDF-F461316C81A4}"/>
              </a:ext>
            </a:extLst>
          </p:cNvPr>
          <p:cNvSpPr/>
          <p:nvPr/>
        </p:nvSpPr>
        <p:spPr bwMode="auto">
          <a:xfrm>
            <a:off x="5273454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5834D2-E744-823B-04EA-FF79D7DB070A}"/>
              </a:ext>
            </a:extLst>
          </p:cNvPr>
          <p:cNvSpPr/>
          <p:nvPr/>
        </p:nvSpPr>
        <p:spPr bwMode="auto">
          <a:xfrm>
            <a:off x="6306853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BF9670-694E-A9CA-2C63-3DF8C6F72E93}"/>
              </a:ext>
            </a:extLst>
          </p:cNvPr>
          <p:cNvSpPr/>
          <p:nvPr/>
        </p:nvSpPr>
        <p:spPr bwMode="auto">
          <a:xfrm>
            <a:off x="7340252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F5809B-AD9F-C6FF-C484-33BF4DDA4005}"/>
              </a:ext>
            </a:extLst>
          </p:cNvPr>
          <p:cNvSpPr/>
          <p:nvPr/>
        </p:nvSpPr>
        <p:spPr bwMode="auto">
          <a:xfrm>
            <a:off x="8367386" y="3995013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E1B320-224D-1D89-90BE-2B808ACD3FD5}"/>
              </a:ext>
            </a:extLst>
          </p:cNvPr>
          <p:cNvCxnSpPr>
            <a:stCxn id="2" idx="1"/>
          </p:cNvCxnSpPr>
          <p:nvPr/>
        </p:nvCxnSpPr>
        <p:spPr bwMode="auto">
          <a:xfrm flipV="1">
            <a:off x="518002" y="3026859"/>
            <a:ext cx="711375" cy="65539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D7759A-86C1-9820-BF7A-157CA1C391A5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1350463" y="1188535"/>
            <a:ext cx="998951" cy="104918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6ECADB-DF67-1C0C-21E7-053688CD196E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1350463" y="1586562"/>
            <a:ext cx="956938" cy="651158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B2EF77-FD05-9A08-83FE-767BF859644A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1350463" y="1990721"/>
            <a:ext cx="1033921" cy="24699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A1100D-37B6-9AFA-944F-7CB648D0C3E8}"/>
              </a:ext>
            </a:extLst>
          </p:cNvPr>
          <p:cNvCxnSpPr>
            <a:stCxn id="7" idx="0"/>
            <a:endCxn id="31" idx="1"/>
          </p:cNvCxnSpPr>
          <p:nvPr/>
        </p:nvCxnSpPr>
        <p:spPr bwMode="auto">
          <a:xfrm>
            <a:off x="1350463" y="2237720"/>
            <a:ext cx="1029483" cy="120303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9DCB40-8168-17A0-3626-79C135CB1F68}"/>
              </a:ext>
            </a:extLst>
          </p:cNvPr>
          <p:cNvCxnSpPr>
            <a:stCxn id="33" idx="6"/>
          </p:cNvCxnSpPr>
          <p:nvPr/>
        </p:nvCxnSpPr>
        <p:spPr bwMode="auto">
          <a:xfrm>
            <a:off x="6501008" y="1465807"/>
            <a:ext cx="823977" cy="1043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5F1473-A41D-8575-F82C-088D94A55937}"/>
              </a:ext>
            </a:extLst>
          </p:cNvPr>
          <p:cNvCxnSpPr>
            <a:stCxn id="28" idx="3"/>
            <a:endCxn id="33" idx="1"/>
          </p:cNvCxnSpPr>
          <p:nvPr/>
        </p:nvCxnSpPr>
        <p:spPr bwMode="auto">
          <a:xfrm flipV="1">
            <a:off x="3970752" y="1121114"/>
            <a:ext cx="1396944" cy="130444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078D4A-9F3F-ADE6-E454-8A9159ACED07}"/>
              </a:ext>
            </a:extLst>
          </p:cNvPr>
          <p:cNvCxnSpPr>
            <a:endCxn id="33" idx="2"/>
          </p:cNvCxnSpPr>
          <p:nvPr/>
        </p:nvCxnSpPr>
        <p:spPr bwMode="auto">
          <a:xfrm flipV="1">
            <a:off x="3974928" y="1465807"/>
            <a:ext cx="1198322" cy="125387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58C852B-397F-0FC1-1443-15EFEBA24C56}"/>
              </a:ext>
            </a:extLst>
          </p:cNvPr>
          <p:cNvCxnSpPr>
            <a:stCxn id="30" idx="3"/>
            <a:endCxn id="33" idx="3"/>
          </p:cNvCxnSpPr>
          <p:nvPr/>
        </p:nvCxnSpPr>
        <p:spPr bwMode="auto">
          <a:xfrm flipV="1">
            <a:off x="3970752" y="1810500"/>
            <a:ext cx="1396944" cy="182181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D9CECA2-1172-2119-D86C-0083EC07F153}"/>
              </a:ext>
            </a:extLst>
          </p:cNvPr>
          <p:cNvCxnSpPr>
            <a:stCxn id="31" idx="3"/>
          </p:cNvCxnSpPr>
          <p:nvPr/>
        </p:nvCxnSpPr>
        <p:spPr bwMode="auto">
          <a:xfrm flipV="1">
            <a:off x="3970752" y="1959804"/>
            <a:ext cx="1812997" cy="39821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7A932FD-DC32-A193-BF03-AEAFF9DB1D09}"/>
              </a:ext>
            </a:extLst>
          </p:cNvPr>
          <p:cNvCxnSpPr>
            <a:stCxn id="34" idx="1"/>
            <a:endCxn id="35" idx="0"/>
          </p:cNvCxnSpPr>
          <p:nvPr/>
        </p:nvCxnSpPr>
        <p:spPr bwMode="auto">
          <a:xfrm flipH="1">
            <a:off x="5661761" y="2215903"/>
            <a:ext cx="2223375" cy="177950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F82DA2D-86E6-0FAF-FCCE-93CD4B43F2AF}"/>
              </a:ext>
            </a:extLst>
          </p:cNvPr>
          <p:cNvCxnSpPr>
            <a:stCxn id="34" idx="1"/>
            <a:endCxn id="36" idx="0"/>
          </p:cNvCxnSpPr>
          <p:nvPr/>
        </p:nvCxnSpPr>
        <p:spPr bwMode="auto">
          <a:xfrm flipH="1">
            <a:off x="6695160" y="2215903"/>
            <a:ext cx="1189976" cy="177950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A8D57E7-FD91-13AC-8CE3-CBCC3A29A8FC}"/>
              </a:ext>
            </a:extLst>
          </p:cNvPr>
          <p:cNvCxnSpPr>
            <a:stCxn id="34" idx="1"/>
            <a:endCxn id="37" idx="0"/>
          </p:cNvCxnSpPr>
          <p:nvPr/>
        </p:nvCxnSpPr>
        <p:spPr bwMode="auto">
          <a:xfrm flipH="1">
            <a:off x="7728559" y="2215903"/>
            <a:ext cx="156577" cy="177950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320109F-2FD8-2BDF-F757-42B00D8AFFCA}"/>
              </a:ext>
            </a:extLst>
          </p:cNvPr>
          <p:cNvCxnSpPr/>
          <p:nvPr/>
        </p:nvCxnSpPr>
        <p:spPr bwMode="auto">
          <a:xfrm>
            <a:off x="7910190" y="2215903"/>
            <a:ext cx="870557" cy="1779110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FAD173-609D-AB85-136E-37CB777229E6}"/>
              </a:ext>
            </a:extLst>
          </p:cNvPr>
          <p:cNvCxnSpPr>
            <a:stCxn id="15" idx="2"/>
          </p:cNvCxnSpPr>
          <p:nvPr/>
        </p:nvCxnSpPr>
        <p:spPr bwMode="auto">
          <a:xfrm flipV="1">
            <a:off x="1350463" y="2804913"/>
            <a:ext cx="1054534" cy="208768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ECCB25-D2AD-BB0C-F41B-9066EDBC3EC1}"/>
              </a:ext>
            </a:extLst>
          </p:cNvPr>
          <p:cNvCxnSpPr>
            <a:stCxn id="15" idx="2"/>
          </p:cNvCxnSpPr>
          <p:nvPr/>
        </p:nvCxnSpPr>
        <p:spPr bwMode="auto">
          <a:xfrm>
            <a:off x="1350463" y="3013681"/>
            <a:ext cx="1012521" cy="18925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BA7AAE-A6BF-5297-A95B-B3469F6FEB11}"/>
              </a:ext>
            </a:extLst>
          </p:cNvPr>
          <p:cNvCxnSpPr>
            <a:stCxn id="15" idx="2"/>
          </p:cNvCxnSpPr>
          <p:nvPr/>
        </p:nvCxnSpPr>
        <p:spPr bwMode="auto">
          <a:xfrm>
            <a:off x="1350463" y="3013681"/>
            <a:ext cx="1089504" cy="593418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82FFA8-113F-32CE-EAAF-0D78FCCEB653}"/>
              </a:ext>
            </a:extLst>
          </p:cNvPr>
          <p:cNvCxnSpPr>
            <a:stCxn id="15" idx="2"/>
          </p:cNvCxnSpPr>
          <p:nvPr/>
        </p:nvCxnSpPr>
        <p:spPr bwMode="auto">
          <a:xfrm>
            <a:off x="1350463" y="3013681"/>
            <a:ext cx="1085066" cy="960720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D616D79-06BB-647D-907E-6D7B0320D5AC}"/>
              </a:ext>
            </a:extLst>
          </p:cNvPr>
          <p:cNvSpPr/>
          <p:nvPr/>
        </p:nvSpPr>
        <p:spPr bwMode="auto">
          <a:xfrm>
            <a:off x="4784943" y="4251507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D4982B-ED93-FBA3-5D17-11688A0DE6EE}"/>
              </a:ext>
            </a:extLst>
          </p:cNvPr>
          <p:cNvSpPr/>
          <p:nvPr/>
        </p:nvSpPr>
        <p:spPr bwMode="auto">
          <a:xfrm>
            <a:off x="5818342" y="4251507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FCF2B3-48F2-DBAE-20D7-C8EC7F301428}"/>
              </a:ext>
            </a:extLst>
          </p:cNvPr>
          <p:cNvSpPr/>
          <p:nvPr/>
        </p:nvSpPr>
        <p:spPr bwMode="auto">
          <a:xfrm>
            <a:off x="6851741" y="4251507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12E684-6E9A-9B53-8905-8A1764128AD6}"/>
              </a:ext>
            </a:extLst>
          </p:cNvPr>
          <p:cNvSpPr/>
          <p:nvPr/>
        </p:nvSpPr>
        <p:spPr bwMode="auto">
          <a:xfrm>
            <a:off x="7878875" y="4251112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79C3D9-802D-44F5-2946-448E7C58882C}"/>
              </a:ext>
            </a:extLst>
          </p:cNvPr>
          <p:cNvCxnSpPr/>
          <p:nvPr/>
        </p:nvCxnSpPr>
        <p:spPr bwMode="auto">
          <a:xfrm flipH="1">
            <a:off x="5256510" y="2071493"/>
            <a:ext cx="2774513" cy="2681774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6F42F2-3BED-BE3B-08A1-15FBF2268EC3}"/>
              </a:ext>
            </a:extLst>
          </p:cNvPr>
          <p:cNvCxnSpPr/>
          <p:nvPr/>
        </p:nvCxnSpPr>
        <p:spPr bwMode="auto">
          <a:xfrm flipH="1">
            <a:off x="6208476" y="2071493"/>
            <a:ext cx="1822547" cy="2869270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E0292F1-B0CE-99FA-CD3F-7BE01E2A401B}"/>
              </a:ext>
            </a:extLst>
          </p:cNvPr>
          <p:cNvCxnSpPr/>
          <p:nvPr/>
        </p:nvCxnSpPr>
        <p:spPr bwMode="auto">
          <a:xfrm flipH="1">
            <a:off x="7241875" y="2071493"/>
            <a:ext cx="789148" cy="2869270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EBF0D5-5586-4AD8-076A-83EF165D70D4}"/>
              </a:ext>
            </a:extLst>
          </p:cNvPr>
          <p:cNvCxnSpPr/>
          <p:nvPr/>
        </p:nvCxnSpPr>
        <p:spPr bwMode="auto">
          <a:xfrm>
            <a:off x="8031023" y="2071493"/>
            <a:ext cx="263040" cy="286887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561958-0218-B957-13F0-597FB88A1B94}"/>
              </a:ext>
            </a:extLst>
          </p:cNvPr>
          <p:cNvCxnSpPr/>
          <p:nvPr/>
        </p:nvCxnSpPr>
        <p:spPr bwMode="auto">
          <a:xfrm flipH="1">
            <a:off x="5814161" y="2368303"/>
            <a:ext cx="2223375" cy="177950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C919A5A-1F53-9D1B-1945-D71DFEA3287F}"/>
              </a:ext>
            </a:extLst>
          </p:cNvPr>
          <p:cNvCxnSpPr/>
          <p:nvPr/>
        </p:nvCxnSpPr>
        <p:spPr bwMode="auto">
          <a:xfrm flipH="1">
            <a:off x="6847560" y="2368303"/>
            <a:ext cx="1189976" cy="177950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8B04DFA-376E-20A8-1784-22F51A407F56}"/>
              </a:ext>
            </a:extLst>
          </p:cNvPr>
          <p:cNvCxnSpPr/>
          <p:nvPr/>
        </p:nvCxnSpPr>
        <p:spPr bwMode="auto">
          <a:xfrm flipH="1">
            <a:off x="7880959" y="2368303"/>
            <a:ext cx="156577" cy="177950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AB8DB43-4705-7F9B-3EDB-E93BA1F33C7B}"/>
              </a:ext>
            </a:extLst>
          </p:cNvPr>
          <p:cNvCxnSpPr/>
          <p:nvPr/>
        </p:nvCxnSpPr>
        <p:spPr bwMode="auto">
          <a:xfrm>
            <a:off x="8062590" y="2368303"/>
            <a:ext cx="870557" cy="1779110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83128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3D0BE6-3625-D214-D281-9AA99348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Transfer Speeds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33F01CD1-A90D-1210-A587-35768C638177}"/>
              </a:ext>
            </a:extLst>
          </p:cNvPr>
          <p:cNvSpPr/>
          <p:nvPr/>
        </p:nvSpPr>
        <p:spPr bwMode="auto">
          <a:xfrm>
            <a:off x="79591" y="3682258"/>
            <a:ext cx="876822" cy="1402915"/>
          </a:xfrm>
          <a:prstGeom prst="can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disk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F2E27-8CF9-A698-D2BB-D2045A1AA377}"/>
              </a:ext>
            </a:extLst>
          </p:cNvPr>
          <p:cNvGrpSpPr/>
          <p:nvPr/>
        </p:nvGrpSpPr>
        <p:grpSpPr>
          <a:xfrm>
            <a:off x="636999" y="2237720"/>
            <a:ext cx="1181102" cy="775961"/>
            <a:chOff x="954584" y="2168308"/>
            <a:chExt cx="1181102" cy="775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B294E8-8BB9-3801-2991-2524B9E46061}"/>
                </a:ext>
              </a:extLst>
            </p:cNvPr>
            <p:cNvSpPr/>
            <p:nvPr/>
          </p:nvSpPr>
          <p:spPr bwMode="auto">
            <a:xfrm>
              <a:off x="958239" y="2318620"/>
              <a:ext cx="1177447" cy="4885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ＭＳ Ｐゴシック" charset="0"/>
                </a:rPr>
                <a:t>cache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BCAF18-D344-1110-3AB3-01D25DA88220}"/>
                </a:ext>
              </a:extLst>
            </p:cNvPr>
            <p:cNvSpPr/>
            <p:nvPr/>
          </p:nvSpPr>
          <p:spPr bwMode="auto">
            <a:xfrm>
              <a:off x="954584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A0EF1D-E0EB-44B4-559B-F7308C4FEBE0}"/>
                </a:ext>
              </a:extLst>
            </p:cNvPr>
            <p:cNvSpPr/>
            <p:nvPr/>
          </p:nvSpPr>
          <p:spPr bwMode="auto">
            <a:xfrm>
              <a:off x="1289134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E31243-6A96-E311-C7A7-6B3D21124C86}"/>
                </a:ext>
              </a:extLst>
            </p:cNvPr>
            <p:cNvSpPr/>
            <p:nvPr/>
          </p:nvSpPr>
          <p:spPr bwMode="auto">
            <a:xfrm>
              <a:off x="1611680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9613D1-DA93-45F0-ECE7-A5A9281D0FC4}"/>
                </a:ext>
              </a:extLst>
            </p:cNvPr>
            <p:cNvSpPr/>
            <p:nvPr/>
          </p:nvSpPr>
          <p:spPr bwMode="auto">
            <a:xfrm>
              <a:off x="2022951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42288E-F6E4-8FEF-2D71-C838334E7F6B}"/>
                </a:ext>
              </a:extLst>
            </p:cNvPr>
            <p:cNvSpPr/>
            <p:nvPr/>
          </p:nvSpPr>
          <p:spPr bwMode="auto">
            <a:xfrm>
              <a:off x="958239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218A70-1493-B818-80E2-2C5012AF1E92}"/>
                </a:ext>
              </a:extLst>
            </p:cNvPr>
            <p:cNvSpPr/>
            <p:nvPr/>
          </p:nvSpPr>
          <p:spPr bwMode="auto">
            <a:xfrm>
              <a:off x="1289134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F156EA-F506-1869-D692-9A03B8F4F239}"/>
                </a:ext>
              </a:extLst>
            </p:cNvPr>
            <p:cNvSpPr/>
            <p:nvPr/>
          </p:nvSpPr>
          <p:spPr bwMode="auto">
            <a:xfrm>
              <a:off x="1611680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98F281-4247-8787-B15A-C28C48D4C62A}"/>
                </a:ext>
              </a:extLst>
            </p:cNvPr>
            <p:cNvSpPr/>
            <p:nvPr/>
          </p:nvSpPr>
          <p:spPr bwMode="auto">
            <a:xfrm>
              <a:off x="2022951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100A3E2-961F-FE4E-E571-1565DE3A3A32}"/>
              </a:ext>
            </a:extLst>
          </p:cNvPr>
          <p:cNvSpPr txBox="1"/>
          <p:nvPr/>
        </p:nvSpPr>
        <p:spPr>
          <a:xfrm>
            <a:off x="1803748" y="4256238"/>
            <a:ext cx="276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Transfer queue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1AD71B-DF8C-3D86-73D1-8FAA9A09B56D}"/>
              </a:ext>
            </a:extLst>
          </p:cNvPr>
          <p:cNvGrpSpPr/>
          <p:nvPr/>
        </p:nvGrpSpPr>
        <p:grpSpPr>
          <a:xfrm>
            <a:off x="2379946" y="1063667"/>
            <a:ext cx="1590806" cy="3016165"/>
            <a:chOff x="2880986" y="984596"/>
            <a:chExt cx="1590806" cy="30161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3DE95-B754-7731-7FDE-386AA8220BBF}"/>
                </a:ext>
              </a:extLst>
            </p:cNvPr>
            <p:cNvSpPr/>
            <p:nvPr/>
          </p:nvSpPr>
          <p:spPr bwMode="auto">
            <a:xfrm>
              <a:off x="2880986" y="1021394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4F73B8-A7F8-F50A-2054-F44CBDE4FB64}"/>
                </a:ext>
              </a:extLst>
            </p:cNvPr>
            <p:cNvSpPr/>
            <p:nvPr/>
          </p:nvSpPr>
          <p:spPr bwMode="auto">
            <a:xfrm>
              <a:off x="2880986" y="1386736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14F5DC-D136-3EEE-05EE-7083B4DBDB0C}"/>
                </a:ext>
              </a:extLst>
            </p:cNvPr>
            <p:cNvSpPr/>
            <p:nvPr/>
          </p:nvSpPr>
          <p:spPr bwMode="auto">
            <a:xfrm>
              <a:off x="2880986" y="1762517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FA49AB-FB94-BF45-D4CE-A7AE8F6494E2}"/>
                </a:ext>
              </a:extLst>
            </p:cNvPr>
            <p:cNvSpPr/>
            <p:nvPr/>
          </p:nvSpPr>
          <p:spPr bwMode="auto">
            <a:xfrm>
              <a:off x="2880986" y="2127859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64A01-B02E-3100-6936-2E9C5024C426}"/>
                </a:ext>
              </a:extLst>
            </p:cNvPr>
            <p:cNvSpPr/>
            <p:nvPr/>
          </p:nvSpPr>
          <p:spPr bwMode="auto">
            <a:xfrm>
              <a:off x="2880986" y="2518515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20C080-128C-8B3D-B4A6-297F6034C32C}"/>
                </a:ext>
              </a:extLst>
            </p:cNvPr>
            <p:cNvSpPr/>
            <p:nvPr/>
          </p:nvSpPr>
          <p:spPr bwMode="auto">
            <a:xfrm>
              <a:off x="2880986" y="2883857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2FF86F-F940-F96C-979E-691527EB26E4}"/>
                </a:ext>
              </a:extLst>
            </p:cNvPr>
            <p:cNvSpPr/>
            <p:nvPr/>
          </p:nvSpPr>
          <p:spPr bwMode="auto">
            <a:xfrm>
              <a:off x="2880986" y="3259638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E40CC4-B9D7-94ED-E186-BE2A2BD80A0F}"/>
                </a:ext>
              </a:extLst>
            </p:cNvPr>
            <p:cNvSpPr/>
            <p:nvPr/>
          </p:nvSpPr>
          <p:spPr bwMode="auto">
            <a:xfrm>
              <a:off x="2880986" y="3624980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22F2EE-3BB1-DEA3-334C-809FCBA0940E}"/>
                </a:ext>
              </a:extLst>
            </p:cNvPr>
            <p:cNvSpPr/>
            <p:nvPr/>
          </p:nvSpPr>
          <p:spPr bwMode="auto">
            <a:xfrm>
              <a:off x="2880986" y="984596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3F31C9-42AB-E0C1-9AAD-A4A2193AD740}"/>
                </a:ext>
              </a:extLst>
            </p:cNvPr>
            <p:cNvSpPr/>
            <p:nvPr/>
          </p:nvSpPr>
          <p:spPr bwMode="auto">
            <a:xfrm>
              <a:off x="2880986" y="1349938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69A791-06DB-5DD8-0745-0DA9E07FE258}"/>
                </a:ext>
              </a:extLst>
            </p:cNvPr>
            <p:cNvSpPr/>
            <p:nvPr/>
          </p:nvSpPr>
          <p:spPr bwMode="auto">
            <a:xfrm>
              <a:off x="2880986" y="1725719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B10A06-D1EB-0FCE-B5EF-646FD8ED3447}"/>
                </a:ext>
              </a:extLst>
            </p:cNvPr>
            <p:cNvSpPr/>
            <p:nvPr/>
          </p:nvSpPr>
          <p:spPr bwMode="auto">
            <a:xfrm>
              <a:off x="2880986" y="2091061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9EB7D4E-1CBD-E7B7-FAC9-A0750023B066}"/>
              </a:ext>
            </a:extLst>
          </p:cNvPr>
          <p:cNvSpPr/>
          <p:nvPr/>
        </p:nvSpPr>
        <p:spPr bwMode="auto">
          <a:xfrm>
            <a:off x="5173250" y="978337"/>
            <a:ext cx="1327758" cy="9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j-lt"/>
                <a:ea typeface="ＭＳ Ｐゴシック" charset="0"/>
              </a:rPr>
              <a:t>eth0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0"/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D5C2E902-6033-399F-20B1-4D0DD61FAD98}"/>
              </a:ext>
            </a:extLst>
          </p:cNvPr>
          <p:cNvSpPr/>
          <p:nvPr/>
        </p:nvSpPr>
        <p:spPr bwMode="auto">
          <a:xfrm>
            <a:off x="6989525" y="840550"/>
            <a:ext cx="1791222" cy="1376819"/>
          </a:xfrm>
          <a:prstGeom prst="cloud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WAN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5ADBEC-CEA7-04CB-2DDF-F461316C81A4}"/>
              </a:ext>
            </a:extLst>
          </p:cNvPr>
          <p:cNvSpPr/>
          <p:nvPr/>
        </p:nvSpPr>
        <p:spPr bwMode="auto">
          <a:xfrm>
            <a:off x="5273454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5834D2-E744-823B-04EA-FF79D7DB070A}"/>
              </a:ext>
            </a:extLst>
          </p:cNvPr>
          <p:cNvSpPr/>
          <p:nvPr/>
        </p:nvSpPr>
        <p:spPr bwMode="auto">
          <a:xfrm>
            <a:off x="6306853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BF9670-694E-A9CA-2C63-3DF8C6F72E93}"/>
              </a:ext>
            </a:extLst>
          </p:cNvPr>
          <p:cNvSpPr/>
          <p:nvPr/>
        </p:nvSpPr>
        <p:spPr bwMode="auto">
          <a:xfrm>
            <a:off x="7340252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F5809B-AD9F-C6FF-C484-33BF4DDA4005}"/>
              </a:ext>
            </a:extLst>
          </p:cNvPr>
          <p:cNvSpPr/>
          <p:nvPr/>
        </p:nvSpPr>
        <p:spPr bwMode="auto">
          <a:xfrm>
            <a:off x="8367386" y="3995013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E1B320-224D-1D89-90BE-2B808ACD3FD5}"/>
              </a:ext>
            </a:extLst>
          </p:cNvPr>
          <p:cNvCxnSpPr>
            <a:stCxn id="2" idx="1"/>
          </p:cNvCxnSpPr>
          <p:nvPr/>
        </p:nvCxnSpPr>
        <p:spPr bwMode="auto">
          <a:xfrm flipV="1">
            <a:off x="518002" y="3026859"/>
            <a:ext cx="711375" cy="65539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D7759A-86C1-9820-BF7A-157CA1C391A5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1350463" y="1188535"/>
            <a:ext cx="998951" cy="104918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6ECADB-DF67-1C0C-21E7-053688CD196E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1350463" y="1586562"/>
            <a:ext cx="956938" cy="651158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B2EF77-FD05-9A08-83FE-767BF859644A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1350463" y="1990721"/>
            <a:ext cx="1033921" cy="24699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A1100D-37B6-9AFA-944F-7CB648D0C3E8}"/>
              </a:ext>
            </a:extLst>
          </p:cNvPr>
          <p:cNvCxnSpPr>
            <a:stCxn id="7" idx="0"/>
            <a:endCxn id="31" idx="1"/>
          </p:cNvCxnSpPr>
          <p:nvPr/>
        </p:nvCxnSpPr>
        <p:spPr bwMode="auto">
          <a:xfrm>
            <a:off x="1350463" y="2237720"/>
            <a:ext cx="1029483" cy="120303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9DCB40-8168-17A0-3626-79C135CB1F68}"/>
              </a:ext>
            </a:extLst>
          </p:cNvPr>
          <p:cNvCxnSpPr>
            <a:stCxn id="33" idx="6"/>
          </p:cNvCxnSpPr>
          <p:nvPr/>
        </p:nvCxnSpPr>
        <p:spPr bwMode="auto">
          <a:xfrm>
            <a:off x="6501008" y="1465807"/>
            <a:ext cx="823977" cy="1043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5F1473-A41D-8575-F82C-088D94A55937}"/>
              </a:ext>
            </a:extLst>
          </p:cNvPr>
          <p:cNvCxnSpPr>
            <a:stCxn id="28" idx="3"/>
            <a:endCxn id="33" idx="1"/>
          </p:cNvCxnSpPr>
          <p:nvPr/>
        </p:nvCxnSpPr>
        <p:spPr bwMode="auto">
          <a:xfrm flipV="1">
            <a:off x="3970752" y="1121114"/>
            <a:ext cx="1396944" cy="130444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078D4A-9F3F-ADE6-E454-8A9159ACED07}"/>
              </a:ext>
            </a:extLst>
          </p:cNvPr>
          <p:cNvCxnSpPr>
            <a:endCxn id="33" idx="2"/>
          </p:cNvCxnSpPr>
          <p:nvPr/>
        </p:nvCxnSpPr>
        <p:spPr bwMode="auto">
          <a:xfrm flipV="1">
            <a:off x="3974928" y="1465807"/>
            <a:ext cx="1198322" cy="125387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58C852B-397F-0FC1-1443-15EFEBA24C56}"/>
              </a:ext>
            </a:extLst>
          </p:cNvPr>
          <p:cNvCxnSpPr>
            <a:stCxn id="30" idx="3"/>
            <a:endCxn id="33" idx="3"/>
          </p:cNvCxnSpPr>
          <p:nvPr/>
        </p:nvCxnSpPr>
        <p:spPr bwMode="auto">
          <a:xfrm flipV="1">
            <a:off x="3970752" y="1810500"/>
            <a:ext cx="1396944" cy="182181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D9CECA2-1172-2119-D86C-0083EC07F153}"/>
              </a:ext>
            </a:extLst>
          </p:cNvPr>
          <p:cNvCxnSpPr>
            <a:stCxn id="31" idx="3"/>
          </p:cNvCxnSpPr>
          <p:nvPr/>
        </p:nvCxnSpPr>
        <p:spPr bwMode="auto">
          <a:xfrm flipV="1">
            <a:off x="3970752" y="1959804"/>
            <a:ext cx="1812997" cy="39821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7A932FD-DC32-A193-BF03-AEAFF9DB1D09}"/>
              </a:ext>
            </a:extLst>
          </p:cNvPr>
          <p:cNvCxnSpPr>
            <a:stCxn id="34" idx="1"/>
            <a:endCxn id="35" idx="0"/>
          </p:cNvCxnSpPr>
          <p:nvPr/>
        </p:nvCxnSpPr>
        <p:spPr bwMode="auto">
          <a:xfrm flipH="1">
            <a:off x="5661761" y="2215903"/>
            <a:ext cx="2223375" cy="177950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F82DA2D-86E6-0FAF-FCCE-93CD4B43F2AF}"/>
              </a:ext>
            </a:extLst>
          </p:cNvPr>
          <p:cNvCxnSpPr>
            <a:stCxn id="34" idx="1"/>
            <a:endCxn id="36" idx="0"/>
          </p:cNvCxnSpPr>
          <p:nvPr/>
        </p:nvCxnSpPr>
        <p:spPr bwMode="auto">
          <a:xfrm flipH="1">
            <a:off x="6695160" y="2215903"/>
            <a:ext cx="1189976" cy="177950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A8D57E7-FD91-13AC-8CE3-CBCC3A29A8FC}"/>
              </a:ext>
            </a:extLst>
          </p:cNvPr>
          <p:cNvCxnSpPr>
            <a:stCxn id="34" idx="1"/>
            <a:endCxn id="37" idx="0"/>
          </p:cNvCxnSpPr>
          <p:nvPr/>
        </p:nvCxnSpPr>
        <p:spPr bwMode="auto">
          <a:xfrm flipH="1">
            <a:off x="7728559" y="2215903"/>
            <a:ext cx="156577" cy="177950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320109F-2FD8-2BDF-F757-42B00D8AFFCA}"/>
              </a:ext>
            </a:extLst>
          </p:cNvPr>
          <p:cNvCxnSpPr/>
          <p:nvPr/>
        </p:nvCxnSpPr>
        <p:spPr bwMode="auto">
          <a:xfrm>
            <a:off x="7910190" y="2215903"/>
            <a:ext cx="870557" cy="1779110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3703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3D0BE6-3625-D214-D281-9AA99348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369"/>
            <a:ext cx="9144000" cy="685800"/>
          </a:xfrm>
        </p:spPr>
        <p:txBody>
          <a:bodyPr/>
          <a:lstStyle/>
          <a:p>
            <a:r>
              <a:rPr lang="en-US" dirty="0" err="1"/>
              <a:t>HTCondor's</a:t>
            </a:r>
            <a:r>
              <a:rPr lang="en-US" dirty="0"/>
              <a:t> throttles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33F01CD1-A90D-1210-A587-35768C638177}"/>
              </a:ext>
            </a:extLst>
          </p:cNvPr>
          <p:cNvSpPr/>
          <p:nvPr/>
        </p:nvSpPr>
        <p:spPr bwMode="auto">
          <a:xfrm>
            <a:off x="79591" y="3682258"/>
            <a:ext cx="876822" cy="1402915"/>
          </a:xfrm>
          <a:prstGeom prst="can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disk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F2E27-8CF9-A698-D2BB-D2045A1AA377}"/>
              </a:ext>
            </a:extLst>
          </p:cNvPr>
          <p:cNvGrpSpPr/>
          <p:nvPr/>
        </p:nvGrpSpPr>
        <p:grpSpPr>
          <a:xfrm>
            <a:off x="636999" y="2237720"/>
            <a:ext cx="1181102" cy="775961"/>
            <a:chOff x="954584" y="2168308"/>
            <a:chExt cx="1181102" cy="775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B294E8-8BB9-3801-2991-2524B9E46061}"/>
                </a:ext>
              </a:extLst>
            </p:cNvPr>
            <p:cNvSpPr/>
            <p:nvPr/>
          </p:nvSpPr>
          <p:spPr bwMode="auto">
            <a:xfrm>
              <a:off x="958239" y="2318620"/>
              <a:ext cx="1177447" cy="4885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ＭＳ Ｐゴシック" charset="0"/>
                </a:rPr>
                <a:t>cache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BCAF18-D344-1110-3AB3-01D25DA88220}"/>
                </a:ext>
              </a:extLst>
            </p:cNvPr>
            <p:cNvSpPr/>
            <p:nvPr/>
          </p:nvSpPr>
          <p:spPr bwMode="auto">
            <a:xfrm>
              <a:off x="954584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A0EF1D-E0EB-44B4-559B-F7308C4FEBE0}"/>
                </a:ext>
              </a:extLst>
            </p:cNvPr>
            <p:cNvSpPr/>
            <p:nvPr/>
          </p:nvSpPr>
          <p:spPr bwMode="auto">
            <a:xfrm>
              <a:off x="1289134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E31243-6A96-E311-C7A7-6B3D21124C86}"/>
                </a:ext>
              </a:extLst>
            </p:cNvPr>
            <p:cNvSpPr/>
            <p:nvPr/>
          </p:nvSpPr>
          <p:spPr bwMode="auto">
            <a:xfrm>
              <a:off x="1611680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9613D1-DA93-45F0-ECE7-A5A9281D0FC4}"/>
                </a:ext>
              </a:extLst>
            </p:cNvPr>
            <p:cNvSpPr/>
            <p:nvPr/>
          </p:nvSpPr>
          <p:spPr bwMode="auto">
            <a:xfrm>
              <a:off x="2022951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42288E-F6E4-8FEF-2D71-C838334E7F6B}"/>
                </a:ext>
              </a:extLst>
            </p:cNvPr>
            <p:cNvSpPr/>
            <p:nvPr/>
          </p:nvSpPr>
          <p:spPr bwMode="auto">
            <a:xfrm>
              <a:off x="958239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218A70-1493-B818-80E2-2C5012AF1E92}"/>
                </a:ext>
              </a:extLst>
            </p:cNvPr>
            <p:cNvSpPr/>
            <p:nvPr/>
          </p:nvSpPr>
          <p:spPr bwMode="auto">
            <a:xfrm>
              <a:off x="1289134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F156EA-F506-1869-D692-9A03B8F4F239}"/>
                </a:ext>
              </a:extLst>
            </p:cNvPr>
            <p:cNvSpPr/>
            <p:nvPr/>
          </p:nvSpPr>
          <p:spPr bwMode="auto">
            <a:xfrm>
              <a:off x="1611680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98F281-4247-8787-B15A-C28C48D4C62A}"/>
                </a:ext>
              </a:extLst>
            </p:cNvPr>
            <p:cNvSpPr/>
            <p:nvPr/>
          </p:nvSpPr>
          <p:spPr bwMode="auto">
            <a:xfrm>
              <a:off x="2022951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100A3E2-961F-FE4E-E571-1565DE3A3A32}"/>
              </a:ext>
            </a:extLst>
          </p:cNvPr>
          <p:cNvSpPr txBox="1"/>
          <p:nvPr/>
        </p:nvSpPr>
        <p:spPr>
          <a:xfrm>
            <a:off x="1803748" y="4256238"/>
            <a:ext cx="276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Transfer queue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1AD71B-DF8C-3D86-73D1-8FAA9A09B56D}"/>
              </a:ext>
            </a:extLst>
          </p:cNvPr>
          <p:cNvGrpSpPr/>
          <p:nvPr/>
        </p:nvGrpSpPr>
        <p:grpSpPr>
          <a:xfrm>
            <a:off x="2379946" y="1063667"/>
            <a:ext cx="1590806" cy="3016165"/>
            <a:chOff x="2880986" y="984596"/>
            <a:chExt cx="1590806" cy="30161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3DE95-B754-7731-7FDE-386AA8220BBF}"/>
                </a:ext>
              </a:extLst>
            </p:cNvPr>
            <p:cNvSpPr/>
            <p:nvPr/>
          </p:nvSpPr>
          <p:spPr bwMode="auto">
            <a:xfrm>
              <a:off x="2880986" y="1021394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4F73B8-A7F8-F50A-2054-F44CBDE4FB64}"/>
                </a:ext>
              </a:extLst>
            </p:cNvPr>
            <p:cNvSpPr/>
            <p:nvPr/>
          </p:nvSpPr>
          <p:spPr bwMode="auto">
            <a:xfrm>
              <a:off x="2880986" y="1386736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14F5DC-D136-3EEE-05EE-7083B4DBDB0C}"/>
                </a:ext>
              </a:extLst>
            </p:cNvPr>
            <p:cNvSpPr/>
            <p:nvPr/>
          </p:nvSpPr>
          <p:spPr bwMode="auto">
            <a:xfrm>
              <a:off x="2880986" y="1762517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FA49AB-FB94-BF45-D4CE-A7AE8F6494E2}"/>
                </a:ext>
              </a:extLst>
            </p:cNvPr>
            <p:cNvSpPr/>
            <p:nvPr/>
          </p:nvSpPr>
          <p:spPr bwMode="auto">
            <a:xfrm>
              <a:off x="2880986" y="2127859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64A01-B02E-3100-6936-2E9C5024C426}"/>
                </a:ext>
              </a:extLst>
            </p:cNvPr>
            <p:cNvSpPr/>
            <p:nvPr/>
          </p:nvSpPr>
          <p:spPr bwMode="auto">
            <a:xfrm>
              <a:off x="2880986" y="2518515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20C080-128C-8B3D-B4A6-297F6034C32C}"/>
                </a:ext>
              </a:extLst>
            </p:cNvPr>
            <p:cNvSpPr/>
            <p:nvPr/>
          </p:nvSpPr>
          <p:spPr bwMode="auto">
            <a:xfrm>
              <a:off x="2880986" y="2883857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2FF86F-F940-F96C-979E-691527EB26E4}"/>
                </a:ext>
              </a:extLst>
            </p:cNvPr>
            <p:cNvSpPr/>
            <p:nvPr/>
          </p:nvSpPr>
          <p:spPr bwMode="auto">
            <a:xfrm>
              <a:off x="2880986" y="3259638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E40CC4-B9D7-94ED-E186-BE2A2BD80A0F}"/>
                </a:ext>
              </a:extLst>
            </p:cNvPr>
            <p:cNvSpPr/>
            <p:nvPr/>
          </p:nvSpPr>
          <p:spPr bwMode="auto">
            <a:xfrm>
              <a:off x="2880986" y="3624980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22F2EE-3BB1-DEA3-334C-809FCBA0940E}"/>
                </a:ext>
              </a:extLst>
            </p:cNvPr>
            <p:cNvSpPr/>
            <p:nvPr/>
          </p:nvSpPr>
          <p:spPr bwMode="auto">
            <a:xfrm>
              <a:off x="2880986" y="984596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3F31C9-42AB-E0C1-9AAD-A4A2193AD740}"/>
                </a:ext>
              </a:extLst>
            </p:cNvPr>
            <p:cNvSpPr/>
            <p:nvPr/>
          </p:nvSpPr>
          <p:spPr bwMode="auto">
            <a:xfrm>
              <a:off x="2880986" y="1349938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69A791-06DB-5DD8-0745-0DA9E07FE258}"/>
                </a:ext>
              </a:extLst>
            </p:cNvPr>
            <p:cNvSpPr/>
            <p:nvPr/>
          </p:nvSpPr>
          <p:spPr bwMode="auto">
            <a:xfrm>
              <a:off x="2880986" y="1725719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B10A06-D1EB-0FCE-B5EF-646FD8ED3447}"/>
                </a:ext>
              </a:extLst>
            </p:cNvPr>
            <p:cNvSpPr/>
            <p:nvPr/>
          </p:nvSpPr>
          <p:spPr bwMode="auto">
            <a:xfrm>
              <a:off x="2880986" y="2091061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9EB7D4E-1CBD-E7B7-FAC9-A0750023B066}"/>
              </a:ext>
            </a:extLst>
          </p:cNvPr>
          <p:cNvSpPr/>
          <p:nvPr/>
        </p:nvSpPr>
        <p:spPr bwMode="auto">
          <a:xfrm>
            <a:off x="5173250" y="978337"/>
            <a:ext cx="1327758" cy="9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j-lt"/>
                <a:ea typeface="ＭＳ Ｐゴシック" charset="0"/>
              </a:rPr>
              <a:t>eth0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0"/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D5C2E902-6033-399F-20B1-4D0DD61FAD98}"/>
              </a:ext>
            </a:extLst>
          </p:cNvPr>
          <p:cNvSpPr/>
          <p:nvPr/>
        </p:nvSpPr>
        <p:spPr bwMode="auto">
          <a:xfrm>
            <a:off x="6989525" y="840550"/>
            <a:ext cx="1791222" cy="1376819"/>
          </a:xfrm>
          <a:prstGeom prst="cloud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WAN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5ADBEC-CEA7-04CB-2DDF-F461316C81A4}"/>
              </a:ext>
            </a:extLst>
          </p:cNvPr>
          <p:cNvSpPr/>
          <p:nvPr/>
        </p:nvSpPr>
        <p:spPr bwMode="auto">
          <a:xfrm>
            <a:off x="5273454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5834D2-E744-823B-04EA-FF79D7DB070A}"/>
              </a:ext>
            </a:extLst>
          </p:cNvPr>
          <p:cNvSpPr/>
          <p:nvPr/>
        </p:nvSpPr>
        <p:spPr bwMode="auto">
          <a:xfrm>
            <a:off x="6306853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BF9670-694E-A9CA-2C63-3DF8C6F72E93}"/>
              </a:ext>
            </a:extLst>
          </p:cNvPr>
          <p:cNvSpPr/>
          <p:nvPr/>
        </p:nvSpPr>
        <p:spPr bwMode="auto">
          <a:xfrm>
            <a:off x="7340252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F5809B-AD9F-C6FF-C484-33BF4DDA4005}"/>
              </a:ext>
            </a:extLst>
          </p:cNvPr>
          <p:cNvSpPr/>
          <p:nvPr/>
        </p:nvSpPr>
        <p:spPr bwMode="auto">
          <a:xfrm>
            <a:off x="8367386" y="3995013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E1B320-224D-1D89-90BE-2B808ACD3FD5}"/>
              </a:ext>
            </a:extLst>
          </p:cNvPr>
          <p:cNvCxnSpPr>
            <a:stCxn id="2" idx="1"/>
          </p:cNvCxnSpPr>
          <p:nvPr/>
        </p:nvCxnSpPr>
        <p:spPr bwMode="auto">
          <a:xfrm flipV="1">
            <a:off x="518002" y="3026859"/>
            <a:ext cx="711375" cy="65539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D4D765-CAEB-8461-02B6-2CB84760879A}"/>
              </a:ext>
            </a:extLst>
          </p:cNvPr>
          <p:cNvSpPr/>
          <p:nvPr/>
        </p:nvSpPr>
        <p:spPr bwMode="auto">
          <a:xfrm>
            <a:off x="1749204" y="3307808"/>
            <a:ext cx="6876793" cy="1805448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FILE_TRANSFER_LOAD_THROTTLE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Default = 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BB1BEC1-4573-27CE-4ECF-31D493F24901}"/>
              </a:ext>
            </a:extLst>
          </p:cNvPr>
          <p:cNvSpPr/>
          <p:nvPr/>
        </p:nvSpPr>
        <p:spPr bwMode="auto">
          <a:xfrm flipH="1">
            <a:off x="1084284" y="3828783"/>
            <a:ext cx="646134" cy="1075835"/>
          </a:xfrm>
          <a:prstGeom prst="leftBrace">
            <a:avLst>
              <a:gd name="adj1" fmla="val 41626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57C5B-1E5C-CBC5-E186-58CA31A676D8}"/>
              </a:ext>
            </a:extLst>
          </p:cNvPr>
          <p:cNvSpPr/>
          <p:nvPr/>
        </p:nvSpPr>
        <p:spPr bwMode="auto">
          <a:xfrm>
            <a:off x="3989538" y="977134"/>
            <a:ext cx="6876793" cy="1805448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FILE_TRANSFER_MAX_UPLOAD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Default = 100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742AAB2-A693-F250-5575-B48B5899825B}"/>
              </a:ext>
            </a:extLst>
          </p:cNvPr>
          <p:cNvSpPr/>
          <p:nvPr/>
        </p:nvSpPr>
        <p:spPr bwMode="auto">
          <a:xfrm flipH="1">
            <a:off x="3324618" y="1073461"/>
            <a:ext cx="646134" cy="1426864"/>
          </a:xfrm>
          <a:prstGeom prst="leftBrace">
            <a:avLst>
              <a:gd name="adj1" fmla="val 41626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5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3D0BE6-3625-D214-D281-9AA99348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369"/>
            <a:ext cx="9144000" cy="685800"/>
          </a:xfrm>
        </p:spPr>
        <p:txBody>
          <a:bodyPr/>
          <a:lstStyle/>
          <a:p>
            <a:r>
              <a:rPr lang="en-US" dirty="0" err="1"/>
              <a:t>HTCondor's</a:t>
            </a:r>
            <a:r>
              <a:rPr lang="en-US" dirty="0"/>
              <a:t> throttles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33F01CD1-A90D-1210-A587-35768C638177}"/>
              </a:ext>
            </a:extLst>
          </p:cNvPr>
          <p:cNvSpPr/>
          <p:nvPr/>
        </p:nvSpPr>
        <p:spPr bwMode="auto">
          <a:xfrm>
            <a:off x="79591" y="3682258"/>
            <a:ext cx="876822" cy="1402915"/>
          </a:xfrm>
          <a:prstGeom prst="can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disk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F2E27-8CF9-A698-D2BB-D2045A1AA377}"/>
              </a:ext>
            </a:extLst>
          </p:cNvPr>
          <p:cNvGrpSpPr/>
          <p:nvPr/>
        </p:nvGrpSpPr>
        <p:grpSpPr>
          <a:xfrm>
            <a:off x="636999" y="2237720"/>
            <a:ext cx="1181102" cy="775961"/>
            <a:chOff x="954584" y="2168308"/>
            <a:chExt cx="1181102" cy="775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B294E8-8BB9-3801-2991-2524B9E46061}"/>
                </a:ext>
              </a:extLst>
            </p:cNvPr>
            <p:cNvSpPr/>
            <p:nvPr/>
          </p:nvSpPr>
          <p:spPr bwMode="auto">
            <a:xfrm>
              <a:off x="958239" y="2318620"/>
              <a:ext cx="1177447" cy="4885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ＭＳ Ｐゴシック" charset="0"/>
                </a:rPr>
                <a:t>cache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BCAF18-D344-1110-3AB3-01D25DA88220}"/>
                </a:ext>
              </a:extLst>
            </p:cNvPr>
            <p:cNvSpPr/>
            <p:nvPr/>
          </p:nvSpPr>
          <p:spPr bwMode="auto">
            <a:xfrm>
              <a:off x="954584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A0EF1D-E0EB-44B4-559B-F7308C4FEBE0}"/>
                </a:ext>
              </a:extLst>
            </p:cNvPr>
            <p:cNvSpPr/>
            <p:nvPr/>
          </p:nvSpPr>
          <p:spPr bwMode="auto">
            <a:xfrm>
              <a:off x="1289134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E31243-6A96-E311-C7A7-6B3D21124C86}"/>
                </a:ext>
              </a:extLst>
            </p:cNvPr>
            <p:cNvSpPr/>
            <p:nvPr/>
          </p:nvSpPr>
          <p:spPr bwMode="auto">
            <a:xfrm>
              <a:off x="1611680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9613D1-DA93-45F0-ECE7-A5A9281D0FC4}"/>
                </a:ext>
              </a:extLst>
            </p:cNvPr>
            <p:cNvSpPr/>
            <p:nvPr/>
          </p:nvSpPr>
          <p:spPr bwMode="auto">
            <a:xfrm>
              <a:off x="2022951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42288E-F6E4-8FEF-2D71-C838334E7F6B}"/>
                </a:ext>
              </a:extLst>
            </p:cNvPr>
            <p:cNvSpPr/>
            <p:nvPr/>
          </p:nvSpPr>
          <p:spPr bwMode="auto">
            <a:xfrm>
              <a:off x="958239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218A70-1493-B818-80E2-2C5012AF1E92}"/>
                </a:ext>
              </a:extLst>
            </p:cNvPr>
            <p:cNvSpPr/>
            <p:nvPr/>
          </p:nvSpPr>
          <p:spPr bwMode="auto">
            <a:xfrm>
              <a:off x="1289134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F156EA-F506-1869-D692-9A03B8F4F239}"/>
                </a:ext>
              </a:extLst>
            </p:cNvPr>
            <p:cNvSpPr/>
            <p:nvPr/>
          </p:nvSpPr>
          <p:spPr bwMode="auto">
            <a:xfrm>
              <a:off x="1611680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98F281-4247-8787-B15A-C28C48D4C62A}"/>
                </a:ext>
              </a:extLst>
            </p:cNvPr>
            <p:cNvSpPr/>
            <p:nvPr/>
          </p:nvSpPr>
          <p:spPr bwMode="auto">
            <a:xfrm>
              <a:off x="2022951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100A3E2-961F-FE4E-E571-1565DE3A3A32}"/>
              </a:ext>
            </a:extLst>
          </p:cNvPr>
          <p:cNvSpPr txBox="1"/>
          <p:nvPr/>
        </p:nvSpPr>
        <p:spPr>
          <a:xfrm>
            <a:off x="1803748" y="4256238"/>
            <a:ext cx="276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Transfer queue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1AD71B-DF8C-3D86-73D1-8FAA9A09B56D}"/>
              </a:ext>
            </a:extLst>
          </p:cNvPr>
          <p:cNvGrpSpPr/>
          <p:nvPr/>
        </p:nvGrpSpPr>
        <p:grpSpPr>
          <a:xfrm>
            <a:off x="2379946" y="1063667"/>
            <a:ext cx="1590806" cy="3016165"/>
            <a:chOff x="2880986" y="984596"/>
            <a:chExt cx="1590806" cy="30161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3DE95-B754-7731-7FDE-386AA8220BBF}"/>
                </a:ext>
              </a:extLst>
            </p:cNvPr>
            <p:cNvSpPr/>
            <p:nvPr/>
          </p:nvSpPr>
          <p:spPr bwMode="auto">
            <a:xfrm>
              <a:off x="2880986" y="1021394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4F73B8-A7F8-F50A-2054-F44CBDE4FB64}"/>
                </a:ext>
              </a:extLst>
            </p:cNvPr>
            <p:cNvSpPr/>
            <p:nvPr/>
          </p:nvSpPr>
          <p:spPr bwMode="auto">
            <a:xfrm>
              <a:off x="2880986" y="1386736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14F5DC-D136-3EEE-05EE-7083B4DBDB0C}"/>
                </a:ext>
              </a:extLst>
            </p:cNvPr>
            <p:cNvSpPr/>
            <p:nvPr/>
          </p:nvSpPr>
          <p:spPr bwMode="auto">
            <a:xfrm>
              <a:off x="2880986" y="1762517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FA49AB-FB94-BF45-D4CE-A7AE8F6494E2}"/>
                </a:ext>
              </a:extLst>
            </p:cNvPr>
            <p:cNvSpPr/>
            <p:nvPr/>
          </p:nvSpPr>
          <p:spPr bwMode="auto">
            <a:xfrm>
              <a:off x="2880986" y="2127859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64A01-B02E-3100-6936-2E9C5024C426}"/>
                </a:ext>
              </a:extLst>
            </p:cNvPr>
            <p:cNvSpPr/>
            <p:nvPr/>
          </p:nvSpPr>
          <p:spPr bwMode="auto">
            <a:xfrm>
              <a:off x="2880986" y="2518515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20C080-128C-8B3D-B4A6-297F6034C32C}"/>
                </a:ext>
              </a:extLst>
            </p:cNvPr>
            <p:cNvSpPr/>
            <p:nvPr/>
          </p:nvSpPr>
          <p:spPr bwMode="auto">
            <a:xfrm>
              <a:off x="2880986" y="2883857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2FF86F-F940-F96C-979E-691527EB26E4}"/>
                </a:ext>
              </a:extLst>
            </p:cNvPr>
            <p:cNvSpPr/>
            <p:nvPr/>
          </p:nvSpPr>
          <p:spPr bwMode="auto">
            <a:xfrm>
              <a:off x="2880986" y="3259638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E40CC4-B9D7-94ED-E186-BE2A2BD80A0F}"/>
                </a:ext>
              </a:extLst>
            </p:cNvPr>
            <p:cNvSpPr/>
            <p:nvPr/>
          </p:nvSpPr>
          <p:spPr bwMode="auto">
            <a:xfrm>
              <a:off x="2880986" y="3624980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22F2EE-3BB1-DEA3-334C-809FCBA0940E}"/>
                </a:ext>
              </a:extLst>
            </p:cNvPr>
            <p:cNvSpPr/>
            <p:nvPr/>
          </p:nvSpPr>
          <p:spPr bwMode="auto">
            <a:xfrm>
              <a:off x="2880986" y="984596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3F31C9-42AB-E0C1-9AAD-A4A2193AD740}"/>
                </a:ext>
              </a:extLst>
            </p:cNvPr>
            <p:cNvSpPr/>
            <p:nvPr/>
          </p:nvSpPr>
          <p:spPr bwMode="auto">
            <a:xfrm>
              <a:off x="2880986" y="1349938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69A791-06DB-5DD8-0745-0DA9E07FE258}"/>
                </a:ext>
              </a:extLst>
            </p:cNvPr>
            <p:cNvSpPr/>
            <p:nvPr/>
          </p:nvSpPr>
          <p:spPr bwMode="auto">
            <a:xfrm>
              <a:off x="2880986" y="1725719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B10A06-D1EB-0FCE-B5EF-646FD8ED3447}"/>
                </a:ext>
              </a:extLst>
            </p:cNvPr>
            <p:cNvSpPr/>
            <p:nvPr/>
          </p:nvSpPr>
          <p:spPr bwMode="auto">
            <a:xfrm>
              <a:off x="2880986" y="2091061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9EB7D4E-1CBD-E7B7-FAC9-A0750023B066}"/>
              </a:ext>
            </a:extLst>
          </p:cNvPr>
          <p:cNvSpPr/>
          <p:nvPr/>
        </p:nvSpPr>
        <p:spPr bwMode="auto">
          <a:xfrm>
            <a:off x="5173250" y="978337"/>
            <a:ext cx="1327758" cy="9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j-lt"/>
                <a:ea typeface="ＭＳ Ｐゴシック" charset="0"/>
              </a:rPr>
              <a:t>eth0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0"/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D5C2E902-6033-399F-20B1-4D0DD61FAD98}"/>
              </a:ext>
            </a:extLst>
          </p:cNvPr>
          <p:cNvSpPr/>
          <p:nvPr/>
        </p:nvSpPr>
        <p:spPr bwMode="auto">
          <a:xfrm>
            <a:off x="6989525" y="840550"/>
            <a:ext cx="1791222" cy="1376819"/>
          </a:xfrm>
          <a:prstGeom prst="cloud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WAN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5ADBEC-CEA7-04CB-2DDF-F461316C81A4}"/>
              </a:ext>
            </a:extLst>
          </p:cNvPr>
          <p:cNvSpPr/>
          <p:nvPr/>
        </p:nvSpPr>
        <p:spPr bwMode="auto">
          <a:xfrm>
            <a:off x="5273454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5834D2-E744-823B-04EA-FF79D7DB070A}"/>
              </a:ext>
            </a:extLst>
          </p:cNvPr>
          <p:cNvSpPr/>
          <p:nvPr/>
        </p:nvSpPr>
        <p:spPr bwMode="auto">
          <a:xfrm>
            <a:off x="6306853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BF9670-694E-A9CA-2C63-3DF8C6F72E93}"/>
              </a:ext>
            </a:extLst>
          </p:cNvPr>
          <p:cNvSpPr/>
          <p:nvPr/>
        </p:nvSpPr>
        <p:spPr bwMode="auto">
          <a:xfrm>
            <a:off x="7340252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F5809B-AD9F-C6FF-C484-33BF4DDA4005}"/>
              </a:ext>
            </a:extLst>
          </p:cNvPr>
          <p:cNvSpPr/>
          <p:nvPr/>
        </p:nvSpPr>
        <p:spPr bwMode="auto">
          <a:xfrm>
            <a:off x="8367386" y="3995013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E1B320-224D-1D89-90BE-2B808ACD3FD5}"/>
              </a:ext>
            </a:extLst>
          </p:cNvPr>
          <p:cNvCxnSpPr>
            <a:stCxn id="2" idx="1"/>
          </p:cNvCxnSpPr>
          <p:nvPr/>
        </p:nvCxnSpPr>
        <p:spPr bwMode="auto">
          <a:xfrm flipV="1">
            <a:off x="518002" y="3026859"/>
            <a:ext cx="711375" cy="65539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D4D765-CAEB-8461-02B6-2CB84760879A}"/>
              </a:ext>
            </a:extLst>
          </p:cNvPr>
          <p:cNvSpPr/>
          <p:nvPr/>
        </p:nvSpPr>
        <p:spPr bwMode="auto">
          <a:xfrm>
            <a:off x="1749204" y="3307808"/>
            <a:ext cx="6876793" cy="1805448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FILE_TRANSFER_LOAD_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Default = 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BB1BEC1-4573-27CE-4ECF-31D493F24901}"/>
              </a:ext>
            </a:extLst>
          </p:cNvPr>
          <p:cNvSpPr/>
          <p:nvPr/>
        </p:nvSpPr>
        <p:spPr bwMode="auto">
          <a:xfrm flipH="1">
            <a:off x="1084284" y="3828783"/>
            <a:ext cx="646134" cy="1075835"/>
          </a:xfrm>
          <a:prstGeom prst="leftBrace">
            <a:avLst>
              <a:gd name="adj1" fmla="val 41626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57C5B-1E5C-CBC5-E186-58CA31A676D8}"/>
              </a:ext>
            </a:extLst>
          </p:cNvPr>
          <p:cNvSpPr/>
          <p:nvPr/>
        </p:nvSpPr>
        <p:spPr bwMode="auto">
          <a:xfrm>
            <a:off x="3989538" y="977134"/>
            <a:ext cx="6876793" cy="1805448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FILE_TRANSFER_MAX_UPLOAD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Default = 100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742AAB2-A693-F250-5575-B48B5899825B}"/>
              </a:ext>
            </a:extLst>
          </p:cNvPr>
          <p:cNvSpPr/>
          <p:nvPr/>
        </p:nvSpPr>
        <p:spPr bwMode="auto">
          <a:xfrm flipH="1">
            <a:off x="3324618" y="1073461"/>
            <a:ext cx="646134" cy="1426864"/>
          </a:xfrm>
          <a:prstGeom prst="leftBrace">
            <a:avLst>
              <a:gd name="adj1" fmla="val 41626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360E0A75-E1E0-0F4D-25D4-95BAD014D92F}"/>
              </a:ext>
            </a:extLst>
          </p:cNvPr>
          <p:cNvSpPr/>
          <p:nvPr/>
        </p:nvSpPr>
        <p:spPr bwMode="auto">
          <a:xfrm>
            <a:off x="3944249" y="1491133"/>
            <a:ext cx="4772416" cy="2303483"/>
          </a:xfrm>
          <a:prstGeom prst="wedgeRectCallout">
            <a:avLst>
              <a:gd name="adj1" fmla="val -69618"/>
              <a:gd name="adj2" fmla="val 647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Problem with ZFS: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  <a:ea typeface="ＭＳ Ｐゴシック" charset="0"/>
              </a:rPr>
              <a:t>   On ZFS, 1 xfer </a:t>
            </a:r>
            <a:r>
              <a:rPr lang="en-US" dirty="0">
                <a:latin typeface="Times New Roman" charset="0"/>
                <a:ea typeface="ＭＳ Ｐゴシック" charset="0"/>
                <a:sym typeface="Wingdings" panose="05000000000000000000" pitchFamily="2" charset="2"/>
              </a:rPr>
              <a:t> 1 load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  <a:sym typeface="Wingdings" panose="05000000000000000000" pitchFamily="2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  <a:ea typeface="ＭＳ Ｐゴシック" charset="0"/>
                <a:sym typeface="Wingdings" panose="05000000000000000000" pitchFamily="2" charset="2"/>
              </a:rPr>
              <a:t>Solution:  raise to 1,000 (!)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2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3D0BE6-3625-D214-D281-9AA99348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369"/>
            <a:ext cx="9144000" cy="685800"/>
          </a:xfrm>
        </p:spPr>
        <p:txBody>
          <a:bodyPr/>
          <a:lstStyle/>
          <a:p>
            <a:r>
              <a:rPr lang="en-US" dirty="0" err="1"/>
              <a:t>HTCondor's</a:t>
            </a:r>
            <a:r>
              <a:rPr lang="en-US" dirty="0"/>
              <a:t> throttles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33F01CD1-A90D-1210-A587-35768C638177}"/>
              </a:ext>
            </a:extLst>
          </p:cNvPr>
          <p:cNvSpPr/>
          <p:nvPr/>
        </p:nvSpPr>
        <p:spPr bwMode="auto">
          <a:xfrm>
            <a:off x="79591" y="3682258"/>
            <a:ext cx="876822" cy="1402915"/>
          </a:xfrm>
          <a:prstGeom prst="can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disk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F2E27-8CF9-A698-D2BB-D2045A1AA377}"/>
              </a:ext>
            </a:extLst>
          </p:cNvPr>
          <p:cNvGrpSpPr/>
          <p:nvPr/>
        </p:nvGrpSpPr>
        <p:grpSpPr>
          <a:xfrm>
            <a:off x="636999" y="2237720"/>
            <a:ext cx="1181102" cy="775961"/>
            <a:chOff x="954584" y="2168308"/>
            <a:chExt cx="1181102" cy="775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B294E8-8BB9-3801-2991-2524B9E46061}"/>
                </a:ext>
              </a:extLst>
            </p:cNvPr>
            <p:cNvSpPr/>
            <p:nvPr/>
          </p:nvSpPr>
          <p:spPr bwMode="auto">
            <a:xfrm>
              <a:off x="958239" y="2318620"/>
              <a:ext cx="1177447" cy="4885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ＭＳ Ｐゴシック" charset="0"/>
                </a:rPr>
                <a:t>cache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BCAF18-D344-1110-3AB3-01D25DA88220}"/>
                </a:ext>
              </a:extLst>
            </p:cNvPr>
            <p:cNvSpPr/>
            <p:nvPr/>
          </p:nvSpPr>
          <p:spPr bwMode="auto">
            <a:xfrm>
              <a:off x="954584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A0EF1D-E0EB-44B4-559B-F7308C4FEBE0}"/>
                </a:ext>
              </a:extLst>
            </p:cNvPr>
            <p:cNvSpPr/>
            <p:nvPr/>
          </p:nvSpPr>
          <p:spPr bwMode="auto">
            <a:xfrm>
              <a:off x="1289134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E31243-6A96-E311-C7A7-6B3D21124C86}"/>
                </a:ext>
              </a:extLst>
            </p:cNvPr>
            <p:cNvSpPr/>
            <p:nvPr/>
          </p:nvSpPr>
          <p:spPr bwMode="auto">
            <a:xfrm>
              <a:off x="1611680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9613D1-DA93-45F0-ECE7-A5A9281D0FC4}"/>
                </a:ext>
              </a:extLst>
            </p:cNvPr>
            <p:cNvSpPr/>
            <p:nvPr/>
          </p:nvSpPr>
          <p:spPr bwMode="auto">
            <a:xfrm>
              <a:off x="2022951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42288E-F6E4-8FEF-2D71-C838334E7F6B}"/>
                </a:ext>
              </a:extLst>
            </p:cNvPr>
            <p:cNvSpPr/>
            <p:nvPr/>
          </p:nvSpPr>
          <p:spPr bwMode="auto">
            <a:xfrm>
              <a:off x="958239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218A70-1493-B818-80E2-2C5012AF1E92}"/>
                </a:ext>
              </a:extLst>
            </p:cNvPr>
            <p:cNvSpPr/>
            <p:nvPr/>
          </p:nvSpPr>
          <p:spPr bwMode="auto">
            <a:xfrm>
              <a:off x="1289134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F156EA-F506-1869-D692-9A03B8F4F239}"/>
                </a:ext>
              </a:extLst>
            </p:cNvPr>
            <p:cNvSpPr/>
            <p:nvPr/>
          </p:nvSpPr>
          <p:spPr bwMode="auto">
            <a:xfrm>
              <a:off x="1611680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98F281-4247-8787-B15A-C28C48D4C62A}"/>
                </a:ext>
              </a:extLst>
            </p:cNvPr>
            <p:cNvSpPr/>
            <p:nvPr/>
          </p:nvSpPr>
          <p:spPr bwMode="auto">
            <a:xfrm>
              <a:off x="2022951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100A3E2-961F-FE4E-E571-1565DE3A3A32}"/>
              </a:ext>
            </a:extLst>
          </p:cNvPr>
          <p:cNvSpPr txBox="1"/>
          <p:nvPr/>
        </p:nvSpPr>
        <p:spPr>
          <a:xfrm>
            <a:off x="1803748" y="4256238"/>
            <a:ext cx="276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Transfer queue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1AD71B-DF8C-3D86-73D1-8FAA9A09B56D}"/>
              </a:ext>
            </a:extLst>
          </p:cNvPr>
          <p:cNvGrpSpPr/>
          <p:nvPr/>
        </p:nvGrpSpPr>
        <p:grpSpPr>
          <a:xfrm>
            <a:off x="2379946" y="1063667"/>
            <a:ext cx="1590806" cy="3016165"/>
            <a:chOff x="2880986" y="984596"/>
            <a:chExt cx="1590806" cy="30161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3DE95-B754-7731-7FDE-386AA8220BBF}"/>
                </a:ext>
              </a:extLst>
            </p:cNvPr>
            <p:cNvSpPr/>
            <p:nvPr/>
          </p:nvSpPr>
          <p:spPr bwMode="auto">
            <a:xfrm>
              <a:off x="2880986" y="1021394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4F73B8-A7F8-F50A-2054-F44CBDE4FB64}"/>
                </a:ext>
              </a:extLst>
            </p:cNvPr>
            <p:cNvSpPr/>
            <p:nvPr/>
          </p:nvSpPr>
          <p:spPr bwMode="auto">
            <a:xfrm>
              <a:off x="2880986" y="1386736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14F5DC-D136-3EEE-05EE-7083B4DBDB0C}"/>
                </a:ext>
              </a:extLst>
            </p:cNvPr>
            <p:cNvSpPr/>
            <p:nvPr/>
          </p:nvSpPr>
          <p:spPr bwMode="auto">
            <a:xfrm>
              <a:off x="2880986" y="1762517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FA49AB-FB94-BF45-D4CE-A7AE8F6494E2}"/>
                </a:ext>
              </a:extLst>
            </p:cNvPr>
            <p:cNvSpPr/>
            <p:nvPr/>
          </p:nvSpPr>
          <p:spPr bwMode="auto">
            <a:xfrm>
              <a:off x="2880986" y="2127859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64A01-B02E-3100-6936-2E9C5024C426}"/>
                </a:ext>
              </a:extLst>
            </p:cNvPr>
            <p:cNvSpPr/>
            <p:nvPr/>
          </p:nvSpPr>
          <p:spPr bwMode="auto">
            <a:xfrm>
              <a:off x="2880986" y="2518515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20C080-128C-8B3D-B4A6-297F6034C32C}"/>
                </a:ext>
              </a:extLst>
            </p:cNvPr>
            <p:cNvSpPr/>
            <p:nvPr/>
          </p:nvSpPr>
          <p:spPr bwMode="auto">
            <a:xfrm>
              <a:off x="2880986" y="2883857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2FF86F-F940-F96C-979E-691527EB26E4}"/>
                </a:ext>
              </a:extLst>
            </p:cNvPr>
            <p:cNvSpPr/>
            <p:nvPr/>
          </p:nvSpPr>
          <p:spPr bwMode="auto">
            <a:xfrm>
              <a:off x="2880986" y="3259638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E40CC4-B9D7-94ED-E186-BE2A2BD80A0F}"/>
                </a:ext>
              </a:extLst>
            </p:cNvPr>
            <p:cNvSpPr/>
            <p:nvPr/>
          </p:nvSpPr>
          <p:spPr bwMode="auto">
            <a:xfrm>
              <a:off x="2880986" y="3624980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22F2EE-3BB1-DEA3-334C-809FCBA0940E}"/>
                </a:ext>
              </a:extLst>
            </p:cNvPr>
            <p:cNvSpPr/>
            <p:nvPr/>
          </p:nvSpPr>
          <p:spPr bwMode="auto">
            <a:xfrm>
              <a:off x="2880986" y="984596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3F31C9-42AB-E0C1-9AAD-A4A2193AD740}"/>
                </a:ext>
              </a:extLst>
            </p:cNvPr>
            <p:cNvSpPr/>
            <p:nvPr/>
          </p:nvSpPr>
          <p:spPr bwMode="auto">
            <a:xfrm>
              <a:off x="2880986" y="1349938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69A791-06DB-5DD8-0745-0DA9E07FE258}"/>
                </a:ext>
              </a:extLst>
            </p:cNvPr>
            <p:cNvSpPr/>
            <p:nvPr/>
          </p:nvSpPr>
          <p:spPr bwMode="auto">
            <a:xfrm>
              <a:off x="2880986" y="1725719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B10A06-D1EB-0FCE-B5EF-646FD8ED3447}"/>
                </a:ext>
              </a:extLst>
            </p:cNvPr>
            <p:cNvSpPr/>
            <p:nvPr/>
          </p:nvSpPr>
          <p:spPr bwMode="auto">
            <a:xfrm>
              <a:off x="2880986" y="2091061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9EB7D4E-1CBD-E7B7-FAC9-A0750023B066}"/>
              </a:ext>
            </a:extLst>
          </p:cNvPr>
          <p:cNvSpPr/>
          <p:nvPr/>
        </p:nvSpPr>
        <p:spPr bwMode="auto">
          <a:xfrm>
            <a:off x="5173250" y="978337"/>
            <a:ext cx="1327758" cy="9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j-lt"/>
                <a:ea typeface="ＭＳ Ｐゴシック" charset="0"/>
              </a:rPr>
              <a:t>eth0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0"/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D5C2E902-6033-399F-20B1-4D0DD61FAD98}"/>
              </a:ext>
            </a:extLst>
          </p:cNvPr>
          <p:cNvSpPr/>
          <p:nvPr/>
        </p:nvSpPr>
        <p:spPr bwMode="auto">
          <a:xfrm>
            <a:off x="6989525" y="840550"/>
            <a:ext cx="1791222" cy="1376819"/>
          </a:xfrm>
          <a:prstGeom prst="cloud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WAN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5ADBEC-CEA7-04CB-2DDF-F461316C81A4}"/>
              </a:ext>
            </a:extLst>
          </p:cNvPr>
          <p:cNvSpPr/>
          <p:nvPr/>
        </p:nvSpPr>
        <p:spPr bwMode="auto">
          <a:xfrm>
            <a:off x="5273454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5834D2-E744-823B-04EA-FF79D7DB070A}"/>
              </a:ext>
            </a:extLst>
          </p:cNvPr>
          <p:cNvSpPr/>
          <p:nvPr/>
        </p:nvSpPr>
        <p:spPr bwMode="auto">
          <a:xfrm>
            <a:off x="6306853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BF9670-694E-A9CA-2C63-3DF8C6F72E93}"/>
              </a:ext>
            </a:extLst>
          </p:cNvPr>
          <p:cNvSpPr/>
          <p:nvPr/>
        </p:nvSpPr>
        <p:spPr bwMode="auto">
          <a:xfrm>
            <a:off x="7340252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F5809B-AD9F-C6FF-C484-33BF4DDA4005}"/>
              </a:ext>
            </a:extLst>
          </p:cNvPr>
          <p:cNvSpPr/>
          <p:nvPr/>
        </p:nvSpPr>
        <p:spPr bwMode="auto">
          <a:xfrm>
            <a:off x="8367386" y="3995013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E1B320-224D-1D89-90BE-2B808ACD3FD5}"/>
              </a:ext>
            </a:extLst>
          </p:cNvPr>
          <p:cNvCxnSpPr>
            <a:stCxn id="2" idx="1"/>
          </p:cNvCxnSpPr>
          <p:nvPr/>
        </p:nvCxnSpPr>
        <p:spPr bwMode="auto">
          <a:xfrm flipV="1">
            <a:off x="518002" y="3026859"/>
            <a:ext cx="711375" cy="65539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D4D765-CAEB-8461-02B6-2CB84760879A}"/>
              </a:ext>
            </a:extLst>
          </p:cNvPr>
          <p:cNvSpPr/>
          <p:nvPr/>
        </p:nvSpPr>
        <p:spPr bwMode="auto">
          <a:xfrm>
            <a:off x="1749204" y="3307808"/>
            <a:ext cx="6876793" cy="1805448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FILE_TRANSFER_LOAD_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THROTTLE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Default = 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BB1BEC1-4573-27CE-4ECF-31D493F24901}"/>
              </a:ext>
            </a:extLst>
          </p:cNvPr>
          <p:cNvSpPr/>
          <p:nvPr/>
        </p:nvSpPr>
        <p:spPr bwMode="auto">
          <a:xfrm flipH="1">
            <a:off x="1084284" y="3828783"/>
            <a:ext cx="646134" cy="1075835"/>
          </a:xfrm>
          <a:prstGeom prst="leftBrace">
            <a:avLst>
              <a:gd name="adj1" fmla="val 41626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57C5B-1E5C-CBC5-E186-58CA31A676D8}"/>
              </a:ext>
            </a:extLst>
          </p:cNvPr>
          <p:cNvSpPr/>
          <p:nvPr/>
        </p:nvSpPr>
        <p:spPr bwMode="auto">
          <a:xfrm>
            <a:off x="3989538" y="977134"/>
            <a:ext cx="6876793" cy="1805448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FILE_TRANSFER_MAX_UPLOAD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Default = 100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742AAB2-A693-F250-5575-B48B5899825B}"/>
              </a:ext>
            </a:extLst>
          </p:cNvPr>
          <p:cNvSpPr/>
          <p:nvPr/>
        </p:nvSpPr>
        <p:spPr bwMode="auto">
          <a:xfrm flipH="1">
            <a:off x="3324618" y="1073461"/>
            <a:ext cx="646134" cy="1426864"/>
          </a:xfrm>
          <a:prstGeom prst="leftBrace">
            <a:avLst>
              <a:gd name="adj1" fmla="val 41626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43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3D0BE6-3625-D214-D281-9AA99348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369"/>
            <a:ext cx="9144000" cy="685800"/>
          </a:xfrm>
        </p:spPr>
        <p:txBody>
          <a:bodyPr/>
          <a:lstStyle/>
          <a:p>
            <a:r>
              <a:rPr lang="en-US" dirty="0" err="1"/>
              <a:t>HTCondor's</a:t>
            </a:r>
            <a:r>
              <a:rPr lang="en-US" dirty="0"/>
              <a:t> throttles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33F01CD1-A90D-1210-A587-35768C638177}"/>
              </a:ext>
            </a:extLst>
          </p:cNvPr>
          <p:cNvSpPr/>
          <p:nvPr/>
        </p:nvSpPr>
        <p:spPr bwMode="auto">
          <a:xfrm>
            <a:off x="79591" y="3682258"/>
            <a:ext cx="876822" cy="1402915"/>
          </a:xfrm>
          <a:prstGeom prst="can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disk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F2E27-8CF9-A698-D2BB-D2045A1AA377}"/>
              </a:ext>
            </a:extLst>
          </p:cNvPr>
          <p:cNvGrpSpPr/>
          <p:nvPr/>
        </p:nvGrpSpPr>
        <p:grpSpPr>
          <a:xfrm>
            <a:off x="636999" y="2237720"/>
            <a:ext cx="1181102" cy="775961"/>
            <a:chOff x="954584" y="2168308"/>
            <a:chExt cx="1181102" cy="7759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B294E8-8BB9-3801-2991-2524B9E46061}"/>
                </a:ext>
              </a:extLst>
            </p:cNvPr>
            <p:cNvSpPr/>
            <p:nvPr/>
          </p:nvSpPr>
          <p:spPr bwMode="auto">
            <a:xfrm>
              <a:off x="958239" y="2318620"/>
              <a:ext cx="1177447" cy="4885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ＭＳ Ｐゴシック" charset="0"/>
                </a:rPr>
                <a:t>cache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BCAF18-D344-1110-3AB3-01D25DA88220}"/>
                </a:ext>
              </a:extLst>
            </p:cNvPr>
            <p:cNvSpPr/>
            <p:nvPr/>
          </p:nvSpPr>
          <p:spPr bwMode="auto">
            <a:xfrm>
              <a:off x="954584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A0EF1D-E0EB-44B4-559B-F7308C4FEBE0}"/>
                </a:ext>
              </a:extLst>
            </p:cNvPr>
            <p:cNvSpPr/>
            <p:nvPr/>
          </p:nvSpPr>
          <p:spPr bwMode="auto">
            <a:xfrm>
              <a:off x="1289134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E31243-6A96-E311-C7A7-6B3D21124C86}"/>
                </a:ext>
              </a:extLst>
            </p:cNvPr>
            <p:cNvSpPr/>
            <p:nvPr/>
          </p:nvSpPr>
          <p:spPr bwMode="auto">
            <a:xfrm>
              <a:off x="1611680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9613D1-DA93-45F0-ECE7-A5A9281D0FC4}"/>
                </a:ext>
              </a:extLst>
            </p:cNvPr>
            <p:cNvSpPr/>
            <p:nvPr/>
          </p:nvSpPr>
          <p:spPr bwMode="auto">
            <a:xfrm>
              <a:off x="2022951" y="2168308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42288E-F6E4-8FEF-2D71-C838334E7F6B}"/>
                </a:ext>
              </a:extLst>
            </p:cNvPr>
            <p:cNvSpPr/>
            <p:nvPr/>
          </p:nvSpPr>
          <p:spPr bwMode="auto">
            <a:xfrm>
              <a:off x="958239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218A70-1493-B818-80E2-2C5012AF1E92}"/>
                </a:ext>
              </a:extLst>
            </p:cNvPr>
            <p:cNvSpPr/>
            <p:nvPr/>
          </p:nvSpPr>
          <p:spPr bwMode="auto">
            <a:xfrm>
              <a:off x="1289134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F156EA-F506-1869-D692-9A03B8F4F239}"/>
                </a:ext>
              </a:extLst>
            </p:cNvPr>
            <p:cNvSpPr/>
            <p:nvPr/>
          </p:nvSpPr>
          <p:spPr bwMode="auto">
            <a:xfrm>
              <a:off x="1611680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98F281-4247-8787-B15A-C28C48D4C62A}"/>
                </a:ext>
              </a:extLst>
            </p:cNvPr>
            <p:cNvSpPr/>
            <p:nvPr/>
          </p:nvSpPr>
          <p:spPr bwMode="auto">
            <a:xfrm>
              <a:off x="2022951" y="2793957"/>
              <a:ext cx="112735" cy="15031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100A3E2-961F-FE4E-E571-1565DE3A3A32}"/>
              </a:ext>
            </a:extLst>
          </p:cNvPr>
          <p:cNvSpPr txBox="1"/>
          <p:nvPr/>
        </p:nvSpPr>
        <p:spPr>
          <a:xfrm>
            <a:off x="1803748" y="4256238"/>
            <a:ext cx="276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Transfer queue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1AD71B-DF8C-3D86-73D1-8FAA9A09B56D}"/>
              </a:ext>
            </a:extLst>
          </p:cNvPr>
          <p:cNvGrpSpPr/>
          <p:nvPr/>
        </p:nvGrpSpPr>
        <p:grpSpPr>
          <a:xfrm>
            <a:off x="2379946" y="1063667"/>
            <a:ext cx="1590806" cy="3016165"/>
            <a:chOff x="2880986" y="984596"/>
            <a:chExt cx="1590806" cy="30161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3DE95-B754-7731-7FDE-386AA8220BBF}"/>
                </a:ext>
              </a:extLst>
            </p:cNvPr>
            <p:cNvSpPr/>
            <p:nvPr/>
          </p:nvSpPr>
          <p:spPr bwMode="auto">
            <a:xfrm>
              <a:off x="2880986" y="1021394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4F73B8-A7F8-F50A-2054-F44CBDE4FB64}"/>
                </a:ext>
              </a:extLst>
            </p:cNvPr>
            <p:cNvSpPr/>
            <p:nvPr/>
          </p:nvSpPr>
          <p:spPr bwMode="auto">
            <a:xfrm>
              <a:off x="2880986" y="1386736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14F5DC-D136-3EEE-05EE-7083B4DBDB0C}"/>
                </a:ext>
              </a:extLst>
            </p:cNvPr>
            <p:cNvSpPr/>
            <p:nvPr/>
          </p:nvSpPr>
          <p:spPr bwMode="auto">
            <a:xfrm>
              <a:off x="2880986" y="1762517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FA49AB-FB94-BF45-D4CE-A7AE8F6494E2}"/>
                </a:ext>
              </a:extLst>
            </p:cNvPr>
            <p:cNvSpPr/>
            <p:nvPr/>
          </p:nvSpPr>
          <p:spPr bwMode="auto">
            <a:xfrm>
              <a:off x="2880986" y="2127859"/>
              <a:ext cx="1590806" cy="3757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064A01-B02E-3100-6936-2E9C5024C426}"/>
                </a:ext>
              </a:extLst>
            </p:cNvPr>
            <p:cNvSpPr/>
            <p:nvPr/>
          </p:nvSpPr>
          <p:spPr bwMode="auto">
            <a:xfrm>
              <a:off x="2880986" y="2518515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20C080-128C-8B3D-B4A6-297F6034C32C}"/>
                </a:ext>
              </a:extLst>
            </p:cNvPr>
            <p:cNvSpPr/>
            <p:nvPr/>
          </p:nvSpPr>
          <p:spPr bwMode="auto">
            <a:xfrm>
              <a:off x="2880986" y="2883857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2FF86F-F940-F96C-979E-691527EB26E4}"/>
                </a:ext>
              </a:extLst>
            </p:cNvPr>
            <p:cNvSpPr/>
            <p:nvPr/>
          </p:nvSpPr>
          <p:spPr bwMode="auto">
            <a:xfrm>
              <a:off x="2880986" y="3259638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E40CC4-B9D7-94ED-E186-BE2A2BD80A0F}"/>
                </a:ext>
              </a:extLst>
            </p:cNvPr>
            <p:cNvSpPr/>
            <p:nvPr/>
          </p:nvSpPr>
          <p:spPr bwMode="auto">
            <a:xfrm>
              <a:off x="2880986" y="3624980"/>
              <a:ext cx="1590806" cy="3757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22F2EE-3BB1-DEA3-334C-809FCBA0940E}"/>
                </a:ext>
              </a:extLst>
            </p:cNvPr>
            <p:cNvSpPr/>
            <p:nvPr/>
          </p:nvSpPr>
          <p:spPr bwMode="auto">
            <a:xfrm>
              <a:off x="2880986" y="984596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3F31C9-42AB-E0C1-9AAD-A4A2193AD740}"/>
                </a:ext>
              </a:extLst>
            </p:cNvPr>
            <p:cNvSpPr/>
            <p:nvPr/>
          </p:nvSpPr>
          <p:spPr bwMode="auto">
            <a:xfrm>
              <a:off x="2880986" y="1349938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69A791-06DB-5DD8-0745-0DA9E07FE258}"/>
                </a:ext>
              </a:extLst>
            </p:cNvPr>
            <p:cNvSpPr/>
            <p:nvPr/>
          </p:nvSpPr>
          <p:spPr bwMode="auto">
            <a:xfrm>
              <a:off x="2880986" y="1725719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B10A06-D1EB-0FCE-B5EF-646FD8ED3447}"/>
                </a:ext>
              </a:extLst>
            </p:cNvPr>
            <p:cNvSpPr/>
            <p:nvPr/>
          </p:nvSpPr>
          <p:spPr bwMode="auto">
            <a:xfrm>
              <a:off x="2880986" y="2091061"/>
              <a:ext cx="1590806" cy="3757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shadow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9EB7D4E-1CBD-E7B7-FAC9-A0750023B066}"/>
              </a:ext>
            </a:extLst>
          </p:cNvPr>
          <p:cNvSpPr/>
          <p:nvPr/>
        </p:nvSpPr>
        <p:spPr bwMode="auto">
          <a:xfrm>
            <a:off x="5173250" y="978337"/>
            <a:ext cx="1327758" cy="9749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j-lt"/>
                <a:ea typeface="ＭＳ Ｐゴシック" charset="0"/>
              </a:rPr>
              <a:t>eth0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0"/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D5C2E902-6033-399F-20B1-4D0DD61FAD98}"/>
              </a:ext>
            </a:extLst>
          </p:cNvPr>
          <p:cNvSpPr/>
          <p:nvPr/>
        </p:nvSpPr>
        <p:spPr bwMode="auto">
          <a:xfrm>
            <a:off x="6989525" y="840550"/>
            <a:ext cx="1791222" cy="1376819"/>
          </a:xfrm>
          <a:prstGeom prst="cloud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WAN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5ADBEC-CEA7-04CB-2DDF-F461316C81A4}"/>
              </a:ext>
            </a:extLst>
          </p:cNvPr>
          <p:cNvSpPr/>
          <p:nvPr/>
        </p:nvSpPr>
        <p:spPr bwMode="auto">
          <a:xfrm>
            <a:off x="5273454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5834D2-E744-823B-04EA-FF79D7DB070A}"/>
              </a:ext>
            </a:extLst>
          </p:cNvPr>
          <p:cNvSpPr/>
          <p:nvPr/>
        </p:nvSpPr>
        <p:spPr bwMode="auto">
          <a:xfrm>
            <a:off x="6306853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BF9670-694E-A9CA-2C63-3DF8C6F72E93}"/>
              </a:ext>
            </a:extLst>
          </p:cNvPr>
          <p:cNvSpPr/>
          <p:nvPr/>
        </p:nvSpPr>
        <p:spPr bwMode="auto">
          <a:xfrm>
            <a:off x="7340252" y="3995408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F5809B-AD9F-C6FF-C484-33BF4DDA4005}"/>
              </a:ext>
            </a:extLst>
          </p:cNvPr>
          <p:cNvSpPr/>
          <p:nvPr/>
        </p:nvSpPr>
        <p:spPr bwMode="auto">
          <a:xfrm>
            <a:off x="8367386" y="3995013"/>
            <a:ext cx="776614" cy="776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EP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E1B320-224D-1D89-90BE-2B808ACD3FD5}"/>
              </a:ext>
            </a:extLst>
          </p:cNvPr>
          <p:cNvCxnSpPr>
            <a:stCxn id="2" idx="1"/>
          </p:cNvCxnSpPr>
          <p:nvPr/>
        </p:nvCxnSpPr>
        <p:spPr bwMode="auto">
          <a:xfrm flipV="1">
            <a:off x="518002" y="3026859"/>
            <a:ext cx="711375" cy="655399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D4D765-CAEB-8461-02B6-2CB84760879A}"/>
              </a:ext>
            </a:extLst>
          </p:cNvPr>
          <p:cNvSpPr/>
          <p:nvPr/>
        </p:nvSpPr>
        <p:spPr bwMode="auto">
          <a:xfrm>
            <a:off x="1749204" y="3307808"/>
            <a:ext cx="7394796" cy="1805448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FILE_TRANSFER_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DISK_LOAD_THROTTLE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Default = 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BB1BEC1-4573-27CE-4ECF-31D493F24901}"/>
              </a:ext>
            </a:extLst>
          </p:cNvPr>
          <p:cNvSpPr/>
          <p:nvPr/>
        </p:nvSpPr>
        <p:spPr bwMode="auto">
          <a:xfrm flipH="1">
            <a:off x="1084284" y="3828783"/>
            <a:ext cx="646134" cy="1075835"/>
          </a:xfrm>
          <a:prstGeom prst="leftBrace">
            <a:avLst>
              <a:gd name="adj1" fmla="val 41626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57C5B-1E5C-CBC5-E186-58CA31A676D8}"/>
              </a:ext>
            </a:extLst>
          </p:cNvPr>
          <p:cNvSpPr/>
          <p:nvPr/>
        </p:nvSpPr>
        <p:spPr bwMode="auto">
          <a:xfrm>
            <a:off x="3989538" y="977134"/>
            <a:ext cx="6876793" cy="1805448"/>
          </a:xfrm>
          <a:prstGeom prst="rect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FILE_TRANSFER_MAX_UPLOAD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Default = 100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742AAB2-A693-F250-5575-B48B5899825B}"/>
              </a:ext>
            </a:extLst>
          </p:cNvPr>
          <p:cNvSpPr/>
          <p:nvPr/>
        </p:nvSpPr>
        <p:spPr bwMode="auto">
          <a:xfrm flipH="1">
            <a:off x="3324618" y="1073461"/>
            <a:ext cx="646134" cy="1426864"/>
          </a:xfrm>
          <a:prstGeom prst="leftBrace">
            <a:avLst>
              <a:gd name="adj1" fmla="val 41626"/>
              <a:gd name="adj2" fmla="val 5000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Speech Bubble: Rectangle 38">
                <a:extLst>
                  <a:ext uri="{FF2B5EF4-FFF2-40B4-BE49-F238E27FC236}">
                    <a16:creationId xmlns:a16="http://schemas.microsoft.com/office/drawing/2014/main" id="{360E0A75-E1E0-0F4D-25D4-95BAD014D92F}"/>
                  </a:ext>
                </a:extLst>
              </p:cNvPr>
              <p:cNvSpPr/>
              <p:nvPr/>
            </p:nvSpPr>
            <p:spPr bwMode="auto">
              <a:xfrm>
                <a:off x="3730930" y="997500"/>
                <a:ext cx="4772416" cy="2303483"/>
              </a:xfrm>
              <a:prstGeom prst="wedgeRectCallout">
                <a:avLst>
                  <a:gd name="adj1" fmla="val 20939"/>
                  <a:gd name="adj2" fmla="val -74829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ＭＳ Ｐゴシック" charset="0"/>
                  </a:rPr>
                  <a:t>More Common problem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+mj-lt"/>
                    <a:ea typeface="ＭＳ Ｐゴシック" charset="0"/>
                  </a:rPr>
                  <a:t>What should this be?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ＭＳ Ｐゴシック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𝐴𝑃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𝑁𝐼𝐶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𝑚𝑒𝑎𝑛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𝐸𝑃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𝑁𝐼𝐶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39" name="Speech Bubble: Rectangle 38">
                <a:extLst>
                  <a:ext uri="{FF2B5EF4-FFF2-40B4-BE49-F238E27FC236}">
                    <a16:creationId xmlns:a16="http://schemas.microsoft.com/office/drawing/2014/main" id="{360E0A75-E1E0-0F4D-25D4-95BAD014D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0930" y="997500"/>
                <a:ext cx="4772416" cy="2303483"/>
              </a:xfrm>
              <a:prstGeom prst="wedgeRectCallout">
                <a:avLst>
                  <a:gd name="adj1" fmla="val 20939"/>
                  <a:gd name="adj2" fmla="val -74829"/>
                </a:avLst>
              </a:prstGeom>
              <a:blipFill>
                <a:blip r:embed="rId2"/>
                <a:stretch>
                  <a:fillRect l="-242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071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553A51-B33F-A445-9C4B-D867EC373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314EEA-20C1-94A3-09B8-13C60E38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look at</a:t>
            </a:r>
          </a:p>
        </p:txBody>
      </p:sp>
    </p:spTree>
    <p:extLst>
      <p:ext uri="{BB962C8B-B14F-4D97-AF65-F5344CB8AC3E}">
        <p14:creationId xmlns:p14="http://schemas.microsoft.com/office/powerpoint/2010/main" val="4032062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24309A-61DB-0BEF-95B5-82A74CCD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6394"/>
            <a:ext cx="9143999" cy="412670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schedd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 </a:t>
            </a:r>
            <a:r>
              <a:rPr lang="en-US" sz="18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name_of_your_schedd</a:t>
            </a:r>
            <a:r>
              <a:rPr lang="en-US" sz="1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grep Transfer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FileTransferMBWaitingToUpload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FileTransferUploadBytes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181516308696053.0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FileTransferUploadBytesPerSecond_1d = 64747373.05902614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FileTransferUploadBytesPerSecond_1h = 215636610.644708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FileTransferUploadBytesPerSecond_1m = 56930145.62086731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FileTransferUploadBytesPerSecond_5m = 120896405.913133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TransferQueueMaxUploading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TransferQueueNumUploading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TransferQueueNumUploadingPeak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TransferQueueNumWaitingToUpload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TransferQueueNumWaitingToUploadPeak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5582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TransferQueueUploadWaitTime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TransferQueueUploadWaitTimePeak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11482</a:t>
            </a:r>
          </a:p>
          <a:p>
            <a:pPr marL="0" indent="0">
              <a:buNone/>
            </a:pPr>
            <a:endParaRPr lang="en-US" sz="18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51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9762D2-FD2C-BACC-9045-088D9F0E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Remember:</a:t>
            </a:r>
          </a:p>
          <a:p>
            <a:pPr marL="0" indent="0">
              <a:buNone/>
            </a:pPr>
            <a:r>
              <a:rPr lang="en-US" dirty="0"/>
              <a:t>	Don't panic about modest APs</a:t>
            </a:r>
          </a:p>
          <a:p>
            <a:pPr marL="0" indent="0">
              <a:buNone/>
            </a:pPr>
            <a:r>
              <a:rPr lang="en-US" dirty="0"/>
              <a:t>	Put job_queue.log on own disk (</a:t>
            </a:r>
            <a:r>
              <a:rPr lang="en-US" dirty="0" err="1"/>
              <a:t>nvme</a:t>
            </a:r>
            <a:r>
              <a:rPr lang="en-US" dirty="0"/>
              <a:t>?)</a:t>
            </a:r>
          </a:p>
          <a:p>
            <a:pPr marL="0" indent="0">
              <a:buNone/>
            </a:pPr>
            <a:r>
              <a:rPr lang="en-US" dirty="0"/>
              <a:t>	Keep monitoring your AP</a:t>
            </a:r>
          </a:p>
          <a:p>
            <a:pPr marL="0" indent="0">
              <a:buNone/>
            </a:pPr>
            <a:r>
              <a:rPr lang="en-US" dirty="0"/>
              <a:t>		Especially </a:t>
            </a:r>
            <a:r>
              <a:rPr lang="en-US" dirty="0" err="1"/>
              <a:t>DaemonCoreDutyCycle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A24872-875C-02C4-7287-46C75313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600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F6E8E4-6FE9-4082-329F-9217BFFE3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 </a:t>
            </a:r>
            <a:r>
              <a:rPr lang="en-US" dirty="0" err="1"/>
              <a:t>autosizes</a:t>
            </a:r>
            <a:r>
              <a:rPr lang="en-US" dirty="0"/>
              <a:t> most knobs appropriately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fds</a:t>
            </a:r>
            <a:r>
              <a:rPr lang="en-US" dirty="0"/>
              <a:t>, disk caches, process limits,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…Except when </a:t>
            </a:r>
            <a:r>
              <a:rPr lang="en-US" dirty="0" err="1"/>
              <a:t>vm</a:t>
            </a:r>
            <a:r>
              <a:rPr lang="en-US" dirty="0"/>
              <a:t> memory </a:t>
            </a:r>
            <a:r>
              <a:rPr lang="en-US" dirty="0" err="1"/>
              <a:t>hotplug</a:t>
            </a:r>
            <a:r>
              <a:rPr lang="en-US" dirty="0"/>
              <a:t> enabled.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82AD5B-CE81-FDEB-216D-56421BFF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</a:t>
            </a:r>
            <a:r>
              <a:rPr lang="en-US" dirty="0" err="1"/>
              <a:t>hotplug</a:t>
            </a:r>
            <a:r>
              <a:rPr lang="en-US" dirty="0"/>
              <a:t> surprise</a:t>
            </a:r>
          </a:p>
        </p:txBody>
      </p:sp>
    </p:spTree>
    <p:extLst>
      <p:ext uri="{BB962C8B-B14F-4D97-AF65-F5344CB8AC3E}">
        <p14:creationId xmlns:p14="http://schemas.microsoft.com/office/powerpoint/2010/main" val="409448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62E010-A268-54DA-2106-7279D5A07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6794"/>
            <a:ext cx="8721725" cy="317063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Works fine for small sites,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if you have the budget, here's what to do…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3BB76C-668A-0301-B345-C0BB319C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worker node for AP?</a:t>
            </a:r>
          </a:p>
        </p:txBody>
      </p:sp>
    </p:spTree>
    <p:extLst>
      <p:ext uri="{BB962C8B-B14F-4D97-AF65-F5344CB8AC3E}">
        <p14:creationId xmlns:p14="http://schemas.microsoft.com/office/powerpoint/2010/main" val="332477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404962-855B-7D92-F3F4-249477E2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208" y="2091846"/>
            <a:ext cx="9144000" cy="685800"/>
          </a:xfrm>
        </p:spPr>
        <p:txBody>
          <a:bodyPr/>
          <a:lstStyle/>
          <a:p>
            <a:r>
              <a:rPr lang="en-US" dirty="0"/>
              <a:t>Biggest problem with</a:t>
            </a:r>
            <a:br>
              <a:rPr lang="en-US" dirty="0"/>
            </a:br>
            <a:r>
              <a:rPr lang="en-US" dirty="0"/>
              <a:t>Access Points?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1F3ED3-24AE-4DFF-25ED-F925F63C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8" y="1716065"/>
            <a:ext cx="9144000" cy="685800"/>
          </a:xfrm>
        </p:spPr>
        <p:txBody>
          <a:bodyPr/>
          <a:lstStyle/>
          <a:p>
            <a:r>
              <a:rPr lang="en-US" dirty="0"/>
              <a:t>Users!</a:t>
            </a:r>
          </a:p>
        </p:txBody>
      </p:sp>
    </p:spTree>
    <p:extLst>
      <p:ext uri="{BB962C8B-B14F-4D97-AF65-F5344CB8AC3E}">
        <p14:creationId xmlns:p14="http://schemas.microsoft.com/office/powerpoint/2010/main" val="15448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24309A-61DB-0BEF-95B5-82A74CCD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6794"/>
            <a:ext cx="9143999" cy="412670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sz="20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head-node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Success. Logging you in...</a:t>
            </a:r>
          </a:p>
          <a:p>
            <a:pPr marL="0" indent="0">
              <a:buNone/>
            </a:pPr>
            <a:endParaRPr lang="en-US" sz="20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Ubuntu 18.04.6 LTS</a:t>
            </a:r>
          </a:p>
          <a:p>
            <a:pPr marL="0" indent="0">
              <a:buNone/>
            </a:pPr>
            <a:endParaRPr lang="en-US" sz="20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Running jobs directly on the head node will not be tolerated and will lead to the </a:t>
            </a:r>
            <a:r>
              <a:rPr lang="en-US" sz="28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immediate suspension </a:t>
            </a: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your account to protect the scheduler.</a:t>
            </a:r>
          </a:p>
        </p:txBody>
      </p:sp>
    </p:spTree>
    <p:extLst>
      <p:ext uri="{BB962C8B-B14F-4D97-AF65-F5344CB8AC3E}">
        <p14:creationId xmlns:p14="http://schemas.microsoft.com/office/powerpoint/2010/main" val="26315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EFE3A1-991E-937A-227B-E81196143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Users (generally) want to do right thing</a:t>
            </a:r>
          </a:p>
          <a:p>
            <a:pPr marL="0" indent="0">
              <a:buNone/>
            </a:pPr>
            <a:r>
              <a:rPr lang="en-US" dirty="0"/>
              <a:t>"AP is a shared resource, treat it like one"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"Use some of the AP, but not too much" - ???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94342B-EA9F-B86B-C042-5FE3065D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69667"/>
      </p:ext>
    </p:extLst>
  </p:cSld>
  <p:clrMapOvr>
    <a:masterClrMapping/>
  </p:clrMapOvr>
</p:sld>
</file>

<file path=ppt/theme/theme1.xml><?xml version="1.0" encoding="utf-8"?>
<a:theme xmlns:a="http://schemas.openxmlformats.org/drawingml/2006/main" name="HTCondor-Presentation-Template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3_Condor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dor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57509</TotalTime>
  <Words>1520</Words>
  <Application>Microsoft Office PowerPoint</Application>
  <PresentationFormat>On-screen Show (16:9)</PresentationFormat>
  <Paragraphs>382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Cambria Math</vt:lpstr>
      <vt:lpstr>Comic Sans MS</vt:lpstr>
      <vt:lpstr>Courier New</vt:lpstr>
      <vt:lpstr>Marlett</vt:lpstr>
      <vt:lpstr>Times New Roman</vt:lpstr>
      <vt:lpstr>HTCondor-Presentation-Template</vt:lpstr>
      <vt:lpstr>Linux System Tuning for Access Points Greg Thain</vt:lpstr>
      <vt:lpstr>Agenda</vt:lpstr>
      <vt:lpstr>Don't Panic!</vt:lpstr>
      <vt:lpstr>The memory hotplug surprise</vt:lpstr>
      <vt:lpstr>Use worker node for AP?</vt:lpstr>
      <vt:lpstr>Biggest problem with Access Points? </vt:lpstr>
      <vt:lpstr>Users!</vt:lpstr>
      <vt:lpstr>PowerPoint Presentation</vt:lpstr>
      <vt:lpstr>PowerPoint Presentation</vt:lpstr>
      <vt:lpstr>PowerPoint Presentation</vt:lpstr>
      <vt:lpstr>Solution: ulimit the cpu</vt:lpstr>
      <vt:lpstr>Memory</vt:lpstr>
      <vt:lpstr>Memory</vt:lpstr>
      <vt:lpstr>Memory</vt:lpstr>
      <vt:lpstr>Schedd Forks for queries!</vt:lpstr>
      <vt:lpstr>CPUs</vt:lpstr>
      <vt:lpstr>DaemonCoreDutyCycle</vt:lpstr>
      <vt:lpstr>PowerPoint Presentation</vt:lpstr>
      <vt:lpstr>Two blocking calls to know</vt:lpstr>
      <vt:lpstr>Slow DNS queries in SchedLog</vt:lpstr>
      <vt:lpstr>Slow fsync</vt:lpstr>
      <vt:lpstr>Schedd not only user of CPU</vt:lpstr>
      <vt:lpstr>Disk: Two aspects</vt:lpstr>
      <vt:lpstr>SPOOL</vt:lpstr>
      <vt:lpstr>job_queue.log</vt:lpstr>
      <vt:lpstr>Fsync and ext3</vt:lpstr>
      <vt:lpstr>Networking</vt:lpstr>
      <vt:lpstr>File Transfer Model</vt:lpstr>
      <vt:lpstr>File Transfer Model</vt:lpstr>
      <vt:lpstr>File Transfer (EP side)</vt:lpstr>
      <vt:lpstr>File Transfer – WHY?</vt:lpstr>
      <vt:lpstr>File Transfer Speeds</vt:lpstr>
      <vt:lpstr>HTCondor's throttles</vt:lpstr>
      <vt:lpstr>HTCondor's throttles</vt:lpstr>
      <vt:lpstr>HTCondor's throttles</vt:lpstr>
      <vt:lpstr>HTCondor's throttles</vt:lpstr>
      <vt:lpstr>Things to look at</vt:lpstr>
      <vt:lpstr>PowerPoint Presentation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High Throughput was my cluster?  Greg Thain  Center for High Throughput Computing</dc:title>
  <dc:creator>gthain</dc:creator>
  <cp:lastModifiedBy>Greg Thain</cp:lastModifiedBy>
  <cp:revision>489</cp:revision>
  <dcterms:created xsi:type="dcterms:W3CDTF">2014-04-23T21:43:38Z</dcterms:created>
  <dcterms:modified xsi:type="dcterms:W3CDTF">2023-09-19T20:21:05Z</dcterms:modified>
</cp:coreProperties>
</file>