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8" r:id="rId3"/>
    <p:sldId id="302" r:id="rId4"/>
    <p:sldId id="303" r:id="rId5"/>
    <p:sldId id="304" r:id="rId6"/>
    <p:sldId id="257" r:id="rId7"/>
    <p:sldId id="293" r:id="rId8"/>
    <p:sldId id="294" r:id="rId9"/>
    <p:sldId id="297" r:id="rId10"/>
    <p:sldId id="299" r:id="rId11"/>
    <p:sldId id="296" r:id="rId12"/>
    <p:sldId id="300" r:id="rId13"/>
    <p:sldId id="295" r:id="rId14"/>
    <p:sldId id="298" r:id="rId15"/>
    <p:sldId id="301" r:id="rId16"/>
    <p:sldId id="259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Helvetica Neue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1" autoAdjust="0"/>
    <p:restoredTop sz="94246" autoAdjust="0"/>
  </p:normalViewPr>
  <p:slideViewPr>
    <p:cSldViewPr snapToGrid="0">
      <p:cViewPr varScale="1">
        <p:scale>
          <a:sx n="104" d="100"/>
          <a:sy n="104" d="100"/>
        </p:scale>
        <p:origin x="8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Tue 10 </a:t>
            </a:r>
            <a:r>
              <a:rPr lang="en-US" dirty="0"/>
              <a:t>minutes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1730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349339" y="685711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49339" y="319865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Person pointing on a map">
            <a:extLst>
              <a:ext uri="{FF2B5EF4-FFF2-40B4-BE49-F238E27FC236}">
                <a16:creationId xmlns:a16="http://schemas.microsoft.com/office/drawing/2014/main" id="{FA990610-940D-5FF0-6B0C-3103FF8954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prstGeom prst="rect">
            <a:avLst/>
          </a:prstGeom>
          <a:noFill/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</a:pPr>
            <a:r>
              <a:rPr lang="en-US" sz="4000" dirty="0"/>
              <a:t>Pointers to other </a:t>
            </a:r>
            <a:r>
              <a:rPr lang="en-US" sz="4000" dirty="0" err="1"/>
              <a:t>HTCondor</a:t>
            </a:r>
            <a:r>
              <a:rPr lang="en-US" sz="4000" dirty="0"/>
              <a:t> References</a:t>
            </a:r>
            <a:br>
              <a:rPr lang="en-US" sz="4000" dirty="0"/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HtCondor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&amp;)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7935403" y="4629234"/>
            <a:ext cx="3445766" cy="1485319"/>
          </a:xfrm>
          <a:prstGeom prst="rect">
            <a:avLst/>
          </a:prstGeom>
          <a:noFill/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None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Greg Thain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None/>
            </a:pPr>
            <a:r>
              <a:rPr lang="en-US" sz="1700"/>
              <a:t>Center for High Throughput Computing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None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University of Wisconsin - Madison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5772-B04B-7D8B-C544-27C4A138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if I can't read</a:t>
            </a:r>
            <a:b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whole manual?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7A9154-B9AF-648A-7354-3558F66FEA02}"/>
              </a:ext>
            </a:extLst>
          </p:cNvPr>
          <p:cNvSpPr txBox="1"/>
          <p:nvPr/>
        </p:nvSpPr>
        <p:spPr>
          <a:xfrm>
            <a:off x="711592" y="5789366"/>
            <a:ext cx="10768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Command Reference Manual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4D08DD6-6828-CECD-0261-59D9D3C69A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095" b="16381"/>
          <a:stretch/>
        </p:blipFill>
        <p:spPr>
          <a:xfrm>
            <a:off x="4921624" y="237637"/>
            <a:ext cx="7059706" cy="5518666"/>
          </a:xfrm>
          <a:prstGeom prst="rect">
            <a:avLst/>
          </a:prstGeom>
        </p:spPr>
      </p:pic>
      <p:sp>
        <p:nvSpPr>
          <p:cNvPr id="6" name="Circle: Hollow 5">
            <a:extLst>
              <a:ext uri="{FF2B5EF4-FFF2-40B4-BE49-F238E27FC236}">
                <a16:creationId xmlns:a16="http://schemas.microsoft.com/office/drawing/2014/main" id="{8BE64342-B0D2-C6A3-832B-271BD071ACF9}"/>
              </a:ext>
            </a:extLst>
          </p:cNvPr>
          <p:cNvSpPr/>
          <p:nvPr/>
        </p:nvSpPr>
        <p:spPr>
          <a:xfrm>
            <a:off x="4572001" y="3990468"/>
            <a:ext cx="2279768" cy="960674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81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A0211-3A99-B65D-8E9C-FD8B9E60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256981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5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Htcondor</a:t>
            </a: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-users email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2A95C-5ED2-D73E-4764-B5F78E43E29B}"/>
              </a:ext>
            </a:extLst>
          </p:cNvPr>
          <p:cNvSpPr txBox="1"/>
          <p:nvPr/>
        </p:nvSpPr>
        <p:spPr>
          <a:xfrm>
            <a:off x="854035" y="5728188"/>
            <a:ext cx="9957400" cy="842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4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https://htcondor.org/mail-lists/#user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993CA1AC-3AC6-630B-5D81-86C8F0CA1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21" y="405914"/>
            <a:ext cx="7214616" cy="510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95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FD8F-E980-362F-775F-CD675F35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help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5A883-7D51-EC8C-31DC-54EFC3C15E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 </a:t>
            </a:r>
            <a:r>
              <a:rPr lang="en-US" dirty="0" err="1"/>
              <a:t>condor_submit</a:t>
            </a:r>
            <a:br>
              <a:rPr lang="en-US" dirty="0"/>
            </a:br>
            <a:r>
              <a:rPr lang="en-US" dirty="0" err="1"/>
              <a:t>condor_submit</a:t>
            </a:r>
            <a:r>
              <a:rPr lang="en-US" dirty="0"/>
              <a:t> --help</a:t>
            </a:r>
          </a:p>
        </p:txBody>
      </p:sp>
    </p:spTree>
    <p:extLst>
      <p:ext uri="{BB962C8B-B14F-4D97-AF65-F5344CB8AC3E}">
        <p14:creationId xmlns:p14="http://schemas.microsoft.com/office/powerpoint/2010/main" val="1651036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A63B8-2074-5B0E-7151-2D0195617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358" y="1967265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YouTube!</a:t>
            </a: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F213044-3F78-EDE5-CA8D-030F7F920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415" y="569794"/>
            <a:ext cx="6780700" cy="4797344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D5DDDDC-DAF1-8383-993E-8DD8A9F70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6806" y="5826507"/>
            <a:ext cx="11718387" cy="621792"/>
          </a:xfrm>
        </p:spPr>
        <p:txBody>
          <a:bodyPr anchor="t">
            <a:noAutofit/>
          </a:bodyPr>
          <a:lstStyle/>
          <a:p>
            <a:pPr marL="114300" indent="0">
              <a:buNone/>
            </a:pPr>
            <a:r>
              <a:rPr lang="en-US" sz="4800" dirty="0"/>
              <a:t>Center for High Throughput Computing</a:t>
            </a:r>
          </a:p>
        </p:txBody>
      </p:sp>
    </p:spTree>
    <p:extLst>
      <p:ext uri="{BB962C8B-B14F-4D97-AF65-F5344CB8AC3E}">
        <p14:creationId xmlns:p14="http://schemas.microsoft.com/office/powerpoint/2010/main" val="1246537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FEAB7-432D-6569-D35F-884072AD8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HTCondor Twitter feed: twitter.com/HTCondor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496C14E-E490-F0E6-1DD0-81038DDE84E7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r="32438" b="17255"/>
          <a:stretch/>
        </p:blipFill>
        <p:spPr>
          <a:xfrm>
            <a:off x="5058808" y="640080"/>
            <a:ext cx="6405592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83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EAE0-7751-6252-DEE0-0B81A00D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Places NOT to look for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A5802-FE6C-9F9E-CAB7-E58E433AE3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overflow</a:t>
            </a:r>
          </a:p>
          <a:p>
            <a:endParaRPr lang="en-US" dirty="0"/>
          </a:p>
          <a:p>
            <a:r>
              <a:rPr lang="en-US" dirty="0"/>
              <a:t>Random internet </a:t>
            </a:r>
            <a:r>
              <a:rPr lang="en-US" dirty="0" err="1"/>
              <a:t>searchs</a:t>
            </a:r>
            <a:endParaRPr lang="en-US" dirty="0"/>
          </a:p>
          <a:p>
            <a:pPr lvl="1"/>
            <a:r>
              <a:rPr lang="en-US"/>
              <a:t>Often out of date..</a:t>
            </a:r>
          </a:p>
        </p:txBody>
      </p:sp>
    </p:spTree>
    <p:extLst>
      <p:ext uri="{BB962C8B-B14F-4D97-AF65-F5344CB8AC3E}">
        <p14:creationId xmlns:p14="http://schemas.microsoft.com/office/powerpoint/2010/main" val="952558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596E-8E49-9093-267F-1C827327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and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9B945-E696-5E29-CF77-B134EAA9E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sz="10300" dirty="0"/>
              <a:t>Thank you – Questions?</a:t>
            </a:r>
          </a:p>
          <a:p>
            <a:pPr marL="114300" indent="0" algn="ctr">
              <a:buNone/>
            </a:pPr>
            <a:endParaRPr lang="en-US" sz="10300" dirty="0"/>
          </a:p>
          <a:p>
            <a:pPr marL="114300" indent="0" algn="ctr">
              <a:buNone/>
            </a:pPr>
            <a:r>
              <a:rPr lang="en-US" sz="10300" dirty="0"/>
              <a:t>But remember:</a:t>
            </a:r>
          </a:p>
          <a:p>
            <a:pPr marL="114300" indent="0" algn="ctr">
              <a:buNone/>
            </a:pPr>
            <a:endParaRPr lang="en-US" sz="10300" dirty="0"/>
          </a:p>
          <a:p>
            <a:pPr marL="114300" indent="0" algn="ctr">
              <a:buNone/>
            </a:pPr>
            <a:r>
              <a:rPr lang="en-US" sz="10300" dirty="0"/>
              <a:t>Non </a:t>
            </a:r>
            <a:r>
              <a:rPr lang="en-US" sz="10300" dirty="0" err="1"/>
              <a:t>Capisco</a:t>
            </a:r>
            <a:r>
              <a:rPr lang="en-US" sz="10300" dirty="0"/>
              <a:t> Niente</a:t>
            </a:r>
            <a:br>
              <a:rPr lang="en-US" sz="10300" dirty="0"/>
            </a:br>
            <a:endParaRPr lang="en-US" sz="10300" dirty="0"/>
          </a:p>
          <a:p>
            <a:pPr marL="114300" indent="0" algn="ctr">
              <a:buNone/>
            </a:pPr>
            <a:r>
              <a:rPr lang="en-US" sz="10300" dirty="0"/>
              <a:t>How do you want to get information?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dirty="0"/>
              <a:t>This work is supported by the NSF under Cooperative Agreement OAC-2030508.  Any options, findings,</a:t>
            </a:r>
          </a:p>
          <a:p>
            <a:pPr marL="114300" indent="0" algn="ctr">
              <a:buNone/>
            </a:pPr>
            <a:r>
              <a:rPr lang="en-US" dirty="0"/>
              <a:t>conclusions or recommendations expressed in this material are those of the authors and do not</a:t>
            </a:r>
          </a:p>
          <a:p>
            <a:pPr marL="114300" indent="0" algn="ctr">
              <a:buNone/>
            </a:pPr>
            <a:r>
              <a:rPr lang="en-US" dirty="0"/>
              <a:t>necessarily reflect the views of the NSF.</a:t>
            </a:r>
          </a:p>
        </p:txBody>
      </p:sp>
    </p:spTree>
    <p:extLst>
      <p:ext uri="{BB962C8B-B14F-4D97-AF65-F5344CB8AC3E}">
        <p14:creationId xmlns:p14="http://schemas.microsoft.com/office/powerpoint/2010/main" val="278373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632836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</a:pPr>
            <a:r>
              <a:rPr lang="en-US" dirty="0"/>
              <a:t>Welcome!</a:t>
            </a:r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186402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We're very happy to see everyone in person again!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4602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0C67-00D5-0AE1-EE8E-98E4143C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 to ….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F5C84-A252-9005-260D-3E61721CCC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400" dirty="0"/>
              <a:t>Gabriele </a:t>
            </a:r>
            <a:r>
              <a:rPr lang="en-US" sz="4400" dirty="0" err="1"/>
              <a:t>Fronzè</a:t>
            </a:r>
            <a:r>
              <a:rPr lang="en-US" sz="4400" dirty="0"/>
              <a:t> </a:t>
            </a:r>
            <a:r>
              <a:rPr lang="en-US" dirty="0"/>
              <a:t>– without whom we would not be here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5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76D8EC5-3853-F9B9-8CF5-C99D8F882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50" b="342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Circle: Hollow 5">
            <a:extLst>
              <a:ext uri="{FF2B5EF4-FFF2-40B4-BE49-F238E27FC236}">
                <a16:creationId xmlns:a16="http://schemas.microsoft.com/office/drawing/2014/main" id="{66C1398A-34F4-3E2E-B118-2F5D6B0FE50C}"/>
              </a:ext>
            </a:extLst>
          </p:cNvPr>
          <p:cNvSpPr/>
          <p:nvPr/>
        </p:nvSpPr>
        <p:spPr>
          <a:xfrm>
            <a:off x="7075353" y="2492027"/>
            <a:ext cx="3980574" cy="2514082"/>
          </a:xfrm>
          <a:prstGeom prst="donut">
            <a:avLst>
              <a:gd name="adj" fmla="val 1497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1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0C67-00D5-0AE1-EE8E-98E4143C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special Thanks to ….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F5C84-A252-9005-260D-3E61721CC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240848"/>
          </a:xfrm>
        </p:spPr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US" sz="4700" dirty="0"/>
              <a:t>Peter </a:t>
            </a:r>
            <a:r>
              <a:rPr lang="en-US" sz="4700" dirty="0" err="1"/>
              <a:t>Couvares</a:t>
            </a:r>
            <a:endParaRPr lang="en-US" sz="4700" dirty="0"/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Who taught </a:t>
            </a:r>
            <a:r>
              <a:rPr lang="en-US" b="1" dirty="0"/>
              <a:t>me </a:t>
            </a:r>
            <a:r>
              <a:rPr lang="en-US" dirty="0"/>
              <a:t>how to say in Italian: "I am an American"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B42DE7A-2FA4-7B66-4EC6-FE0C2F9BE820}"/>
              </a:ext>
            </a:extLst>
          </p:cNvPr>
          <p:cNvSpPr txBox="1">
            <a:spLocks/>
          </p:cNvSpPr>
          <p:nvPr/>
        </p:nvSpPr>
        <p:spPr>
          <a:xfrm>
            <a:off x="838200" y="4176279"/>
            <a:ext cx="10515600" cy="1240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71500" lvl="1" indent="0">
              <a:buNone/>
            </a:pPr>
            <a:r>
              <a:rPr lang="en-US" sz="8000" i="1" dirty="0"/>
              <a:t>Non </a:t>
            </a:r>
            <a:r>
              <a:rPr lang="en-US" sz="8000" i="1" dirty="0" err="1"/>
              <a:t>capisco</a:t>
            </a:r>
            <a:r>
              <a:rPr lang="en-US" sz="8000" i="1" dirty="0"/>
              <a:t> niente</a:t>
            </a:r>
          </a:p>
          <a:p>
            <a:pPr marL="11430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8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24740" y="620392"/>
            <a:ext cx="4328613" cy="550468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 sz="6000" dirty="0">
                <a:solidFill>
                  <a:schemeClr val="bg1"/>
                </a:solidFill>
              </a:rPr>
              <a:t>Good news,</a:t>
            </a:r>
            <a:br>
              <a:rPr lang="en-US" sz="6000" dirty="0">
                <a:solidFill>
                  <a:schemeClr val="bg1"/>
                </a:solidFill>
              </a:rPr>
            </a:b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Bad News</a:t>
            </a:r>
            <a:endParaRPr lang="en-US" sz="6000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0849E7B-0A71-57F9-4422-2924A106B036}"/>
              </a:ext>
            </a:extLst>
          </p:cNvPr>
          <p:cNvSpPr/>
          <p:nvPr/>
        </p:nvSpPr>
        <p:spPr>
          <a:xfrm>
            <a:off x="5468389" y="1008075"/>
            <a:ext cx="6263640" cy="1119690"/>
          </a:xfrm>
          <a:custGeom>
            <a:avLst/>
            <a:gdLst>
              <a:gd name="connsiteX0" fmla="*/ 0 w 6263640"/>
              <a:gd name="connsiteY0" fmla="*/ 186619 h 1119690"/>
              <a:gd name="connsiteX1" fmla="*/ 186619 w 6263640"/>
              <a:gd name="connsiteY1" fmla="*/ 0 h 1119690"/>
              <a:gd name="connsiteX2" fmla="*/ 6077021 w 6263640"/>
              <a:gd name="connsiteY2" fmla="*/ 0 h 1119690"/>
              <a:gd name="connsiteX3" fmla="*/ 6263640 w 6263640"/>
              <a:gd name="connsiteY3" fmla="*/ 186619 h 1119690"/>
              <a:gd name="connsiteX4" fmla="*/ 6263640 w 6263640"/>
              <a:gd name="connsiteY4" fmla="*/ 933071 h 1119690"/>
              <a:gd name="connsiteX5" fmla="*/ 6077021 w 6263640"/>
              <a:gd name="connsiteY5" fmla="*/ 1119690 h 1119690"/>
              <a:gd name="connsiteX6" fmla="*/ 186619 w 6263640"/>
              <a:gd name="connsiteY6" fmla="*/ 1119690 h 1119690"/>
              <a:gd name="connsiteX7" fmla="*/ 0 w 6263640"/>
              <a:gd name="connsiteY7" fmla="*/ 933071 h 1119690"/>
              <a:gd name="connsiteX8" fmla="*/ 0 w 6263640"/>
              <a:gd name="connsiteY8" fmla="*/ 186619 h 111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3640" h="1119690">
                <a:moveTo>
                  <a:pt x="0" y="186619"/>
                </a:moveTo>
                <a:cubicBezTo>
                  <a:pt x="0" y="83552"/>
                  <a:pt x="83552" y="0"/>
                  <a:pt x="186619" y="0"/>
                </a:cubicBezTo>
                <a:lnTo>
                  <a:pt x="6077021" y="0"/>
                </a:lnTo>
                <a:cubicBezTo>
                  <a:pt x="6180088" y="0"/>
                  <a:pt x="6263640" y="83552"/>
                  <a:pt x="6263640" y="186619"/>
                </a:cubicBezTo>
                <a:lnTo>
                  <a:pt x="6263640" y="933071"/>
                </a:lnTo>
                <a:cubicBezTo>
                  <a:pt x="6263640" y="1036138"/>
                  <a:pt x="6180088" y="1119690"/>
                  <a:pt x="6077021" y="1119690"/>
                </a:cubicBezTo>
                <a:lnTo>
                  <a:pt x="186619" y="1119690"/>
                </a:lnTo>
                <a:cubicBezTo>
                  <a:pt x="83552" y="1119690"/>
                  <a:pt x="0" y="1036138"/>
                  <a:pt x="0" y="933071"/>
                </a:cubicBezTo>
                <a:lnTo>
                  <a:pt x="0" y="1866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49" tIns="165149" rIns="165149" bIns="165149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/>
              <a:t>Good News:  </a:t>
            </a:r>
            <a:r>
              <a:rPr lang="en-US" sz="2900" kern="1200" dirty="0" err="1"/>
              <a:t>HTCondor</a:t>
            </a:r>
            <a:r>
              <a:rPr lang="en-US" sz="2900" kern="1200" dirty="0"/>
              <a:t> is powerful, and can do a lot of things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AC69AAC-6E71-1226-C5D6-242DF7B24273}"/>
              </a:ext>
            </a:extLst>
          </p:cNvPr>
          <p:cNvSpPr/>
          <p:nvPr/>
        </p:nvSpPr>
        <p:spPr>
          <a:xfrm>
            <a:off x="5468389" y="2211285"/>
            <a:ext cx="6263640" cy="1119690"/>
          </a:xfrm>
          <a:custGeom>
            <a:avLst/>
            <a:gdLst>
              <a:gd name="connsiteX0" fmla="*/ 0 w 6263640"/>
              <a:gd name="connsiteY0" fmla="*/ 186619 h 1119690"/>
              <a:gd name="connsiteX1" fmla="*/ 186619 w 6263640"/>
              <a:gd name="connsiteY1" fmla="*/ 0 h 1119690"/>
              <a:gd name="connsiteX2" fmla="*/ 6077021 w 6263640"/>
              <a:gd name="connsiteY2" fmla="*/ 0 h 1119690"/>
              <a:gd name="connsiteX3" fmla="*/ 6263640 w 6263640"/>
              <a:gd name="connsiteY3" fmla="*/ 186619 h 1119690"/>
              <a:gd name="connsiteX4" fmla="*/ 6263640 w 6263640"/>
              <a:gd name="connsiteY4" fmla="*/ 933071 h 1119690"/>
              <a:gd name="connsiteX5" fmla="*/ 6077021 w 6263640"/>
              <a:gd name="connsiteY5" fmla="*/ 1119690 h 1119690"/>
              <a:gd name="connsiteX6" fmla="*/ 186619 w 6263640"/>
              <a:gd name="connsiteY6" fmla="*/ 1119690 h 1119690"/>
              <a:gd name="connsiteX7" fmla="*/ 0 w 6263640"/>
              <a:gd name="connsiteY7" fmla="*/ 933071 h 1119690"/>
              <a:gd name="connsiteX8" fmla="*/ 0 w 6263640"/>
              <a:gd name="connsiteY8" fmla="*/ 186619 h 111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3640" h="1119690">
                <a:moveTo>
                  <a:pt x="0" y="186619"/>
                </a:moveTo>
                <a:cubicBezTo>
                  <a:pt x="0" y="83552"/>
                  <a:pt x="83552" y="0"/>
                  <a:pt x="186619" y="0"/>
                </a:cubicBezTo>
                <a:lnTo>
                  <a:pt x="6077021" y="0"/>
                </a:lnTo>
                <a:cubicBezTo>
                  <a:pt x="6180088" y="0"/>
                  <a:pt x="6263640" y="83552"/>
                  <a:pt x="6263640" y="186619"/>
                </a:cubicBezTo>
                <a:lnTo>
                  <a:pt x="6263640" y="933071"/>
                </a:lnTo>
                <a:cubicBezTo>
                  <a:pt x="6263640" y="1036138"/>
                  <a:pt x="6180088" y="1119690"/>
                  <a:pt x="6077021" y="1119690"/>
                </a:cubicBezTo>
                <a:lnTo>
                  <a:pt x="186619" y="1119690"/>
                </a:lnTo>
                <a:cubicBezTo>
                  <a:pt x="83552" y="1119690"/>
                  <a:pt x="0" y="1036138"/>
                  <a:pt x="0" y="933071"/>
                </a:cubicBezTo>
                <a:lnTo>
                  <a:pt x="0" y="1866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2252848"/>
              <a:satOff val="-5806"/>
              <a:lumOff val="-3922"/>
              <a:alphaOff val="0"/>
            </a:schemeClr>
          </a:fillRef>
          <a:effectRef idx="0">
            <a:schemeClr val="accent5">
              <a:hueOff val="-2252848"/>
              <a:satOff val="-5806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49" tIns="165149" rIns="165149" bIns="165149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/>
              <a:t>Bad news: Getting </a:t>
            </a:r>
            <a:r>
              <a:rPr lang="en-US" sz="2900" kern="1200" dirty="0" err="1"/>
              <a:t>HTCondor</a:t>
            </a:r>
            <a:r>
              <a:rPr lang="en-US" sz="2900" kern="1200" dirty="0"/>
              <a:t> to do what want may be tricky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942764B-49DE-4C07-D97A-3F378E644486}"/>
              </a:ext>
            </a:extLst>
          </p:cNvPr>
          <p:cNvSpPr/>
          <p:nvPr/>
        </p:nvSpPr>
        <p:spPr>
          <a:xfrm>
            <a:off x="5468389" y="3414495"/>
            <a:ext cx="6263640" cy="1119690"/>
          </a:xfrm>
          <a:custGeom>
            <a:avLst/>
            <a:gdLst>
              <a:gd name="connsiteX0" fmla="*/ 0 w 6263640"/>
              <a:gd name="connsiteY0" fmla="*/ 186619 h 1119690"/>
              <a:gd name="connsiteX1" fmla="*/ 186619 w 6263640"/>
              <a:gd name="connsiteY1" fmla="*/ 0 h 1119690"/>
              <a:gd name="connsiteX2" fmla="*/ 6077021 w 6263640"/>
              <a:gd name="connsiteY2" fmla="*/ 0 h 1119690"/>
              <a:gd name="connsiteX3" fmla="*/ 6263640 w 6263640"/>
              <a:gd name="connsiteY3" fmla="*/ 186619 h 1119690"/>
              <a:gd name="connsiteX4" fmla="*/ 6263640 w 6263640"/>
              <a:gd name="connsiteY4" fmla="*/ 933071 h 1119690"/>
              <a:gd name="connsiteX5" fmla="*/ 6077021 w 6263640"/>
              <a:gd name="connsiteY5" fmla="*/ 1119690 h 1119690"/>
              <a:gd name="connsiteX6" fmla="*/ 186619 w 6263640"/>
              <a:gd name="connsiteY6" fmla="*/ 1119690 h 1119690"/>
              <a:gd name="connsiteX7" fmla="*/ 0 w 6263640"/>
              <a:gd name="connsiteY7" fmla="*/ 933071 h 1119690"/>
              <a:gd name="connsiteX8" fmla="*/ 0 w 6263640"/>
              <a:gd name="connsiteY8" fmla="*/ 186619 h 111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3640" h="1119690">
                <a:moveTo>
                  <a:pt x="0" y="186619"/>
                </a:moveTo>
                <a:cubicBezTo>
                  <a:pt x="0" y="83552"/>
                  <a:pt x="83552" y="0"/>
                  <a:pt x="186619" y="0"/>
                </a:cubicBezTo>
                <a:lnTo>
                  <a:pt x="6077021" y="0"/>
                </a:lnTo>
                <a:cubicBezTo>
                  <a:pt x="6180088" y="0"/>
                  <a:pt x="6263640" y="83552"/>
                  <a:pt x="6263640" y="186619"/>
                </a:cubicBezTo>
                <a:lnTo>
                  <a:pt x="6263640" y="933071"/>
                </a:lnTo>
                <a:cubicBezTo>
                  <a:pt x="6263640" y="1036138"/>
                  <a:pt x="6180088" y="1119690"/>
                  <a:pt x="6077021" y="1119690"/>
                </a:cubicBezTo>
                <a:lnTo>
                  <a:pt x="186619" y="1119690"/>
                </a:lnTo>
                <a:cubicBezTo>
                  <a:pt x="83552" y="1119690"/>
                  <a:pt x="0" y="1036138"/>
                  <a:pt x="0" y="933071"/>
                </a:cubicBezTo>
                <a:lnTo>
                  <a:pt x="0" y="1866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505695"/>
              <a:satOff val="-11613"/>
              <a:lumOff val="-7843"/>
              <a:alphaOff val="0"/>
            </a:schemeClr>
          </a:fillRef>
          <a:effectRef idx="0">
            <a:schemeClr val="accent5">
              <a:hueOff val="-4505695"/>
              <a:satOff val="-11613"/>
              <a:lumOff val="-784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49" tIns="165149" rIns="165149" bIns="165149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/>
              <a:t>Good News:  The Internet has lots of information about HTCondor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5DAE80C-958F-2AE6-FDFA-E8EAAF3A4300}"/>
              </a:ext>
            </a:extLst>
          </p:cNvPr>
          <p:cNvSpPr/>
          <p:nvPr/>
        </p:nvSpPr>
        <p:spPr>
          <a:xfrm>
            <a:off x="5468389" y="4617706"/>
            <a:ext cx="6263640" cy="1119690"/>
          </a:xfrm>
          <a:custGeom>
            <a:avLst/>
            <a:gdLst>
              <a:gd name="connsiteX0" fmla="*/ 0 w 6263640"/>
              <a:gd name="connsiteY0" fmla="*/ 186619 h 1119690"/>
              <a:gd name="connsiteX1" fmla="*/ 186619 w 6263640"/>
              <a:gd name="connsiteY1" fmla="*/ 0 h 1119690"/>
              <a:gd name="connsiteX2" fmla="*/ 6077021 w 6263640"/>
              <a:gd name="connsiteY2" fmla="*/ 0 h 1119690"/>
              <a:gd name="connsiteX3" fmla="*/ 6263640 w 6263640"/>
              <a:gd name="connsiteY3" fmla="*/ 186619 h 1119690"/>
              <a:gd name="connsiteX4" fmla="*/ 6263640 w 6263640"/>
              <a:gd name="connsiteY4" fmla="*/ 933071 h 1119690"/>
              <a:gd name="connsiteX5" fmla="*/ 6077021 w 6263640"/>
              <a:gd name="connsiteY5" fmla="*/ 1119690 h 1119690"/>
              <a:gd name="connsiteX6" fmla="*/ 186619 w 6263640"/>
              <a:gd name="connsiteY6" fmla="*/ 1119690 h 1119690"/>
              <a:gd name="connsiteX7" fmla="*/ 0 w 6263640"/>
              <a:gd name="connsiteY7" fmla="*/ 933071 h 1119690"/>
              <a:gd name="connsiteX8" fmla="*/ 0 w 6263640"/>
              <a:gd name="connsiteY8" fmla="*/ 186619 h 111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3640" h="1119690">
                <a:moveTo>
                  <a:pt x="0" y="186619"/>
                </a:moveTo>
                <a:cubicBezTo>
                  <a:pt x="0" y="83552"/>
                  <a:pt x="83552" y="0"/>
                  <a:pt x="186619" y="0"/>
                </a:cubicBezTo>
                <a:lnTo>
                  <a:pt x="6077021" y="0"/>
                </a:lnTo>
                <a:cubicBezTo>
                  <a:pt x="6180088" y="0"/>
                  <a:pt x="6263640" y="83552"/>
                  <a:pt x="6263640" y="186619"/>
                </a:cubicBezTo>
                <a:lnTo>
                  <a:pt x="6263640" y="933071"/>
                </a:lnTo>
                <a:cubicBezTo>
                  <a:pt x="6263640" y="1036138"/>
                  <a:pt x="6180088" y="1119690"/>
                  <a:pt x="6077021" y="1119690"/>
                </a:cubicBezTo>
                <a:lnTo>
                  <a:pt x="186619" y="1119690"/>
                </a:lnTo>
                <a:cubicBezTo>
                  <a:pt x="83552" y="1119690"/>
                  <a:pt x="0" y="1036138"/>
                  <a:pt x="0" y="933071"/>
                </a:cubicBezTo>
                <a:lnTo>
                  <a:pt x="0" y="1866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6758543"/>
              <a:satOff val="-17419"/>
              <a:lumOff val="-11765"/>
              <a:alphaOff val="0"/>
            </a:schemeClr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49" tIns="165149" rIns="165149" bIns="165149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/>
              <a:t>Bad News:  The Internet!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0762-AF70-CCB1-4D44-F8D73278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sources of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8D903-3D2A-950D-D74E-F5EEEA92CB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come talk to us!  That's why we are here!</a:t>
            </a:r>
          </a:p>
          <a:p>
            <a:pPr lvl="1"/>
            <a:r>
              <a:rPr lang="en-US" dirty="0"/>
              <a:t>No question too small</a:t>
            </a:r>
          </a:p>
          <a:p>
            <a:pPr lvl="1"/>
            <a:r>
              <a:rPr lang="en-US" dirty="0"/>
              <a:t>Office hours:</a:t>
            </a:r>
          </a:p>
          <a:p>
            <a:pPr lvl="2"/>
            <a:r>
              <a:rPr lang="en-US" dirty="0"/>
              <a:t>Wednesday 11:45 &amp; Thursday @ 11:40</a:t>
            </a:r>
          </a:p>
          <a:p>
            <a:pPr lvl="1"/>
            <a:r>
              <a:rPr lang="en-US" dirty="0"/>
              <a:t>But need not wait:</a:t>
            </a:r>
          </a:p>
          <a:p>
            <a:pPr lvl="1"/>
            <a:r>
              <a:rPr lang="en-US" dirty="0"/>
              <a:t>Or Lunch?</a:t>
            </a:r>
          </a:p>
          <a:p>
            <a:pPr lvl="1"/>
            <a:r>
              <a:rPr lang="en-US" dirty="0"/>
              <a:t>Or Before / After talks.</a:t>
            </a:r>
          </a:p>
          <a:p>
            <a:pPr lvl="1"/>
            <a:endParaRPr lang="en-US" dirty="0"/>
          </a:p>
          <a:p>
            <a:r>
              <a:rPr lang="en-US" dirty="0"/>
              <a:t>"Us" </a:t>
            </a:r>
            <a:r>
              <a:rPr lang="en-US" dirty="0">
                <a:sym typeface="Wingdings" panose="05000000000000000000" pitchFamily="2" charset="2"/>
              </a:rPr>
              <a:t> means whole community, not just few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5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00762-AF70-CCB1-4D44-F8D73278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When all else fails…. Read the manual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8D903-3D2A-950D-D74E-F5EEEA92C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5754" y="5645735"/>
            <a:ext cx="10522633" cy="621792"/>
          </a:xfrm>
        </p:spPr>
        <p:txBody>
          <a:bodyPr anchor="t">
            <a:noAutofit/>
          </a:bodyPr>
          <a:lstStyle/>
          <a:p>
            <a:pPr marL="114300" indent="0">
              <a:buNone/>
            </a:pPr>
            <a:r>
              <a:rPr lang="en-US" sz="5400" dirty="0"/>
              <a:t>https://htcondor.readthedocs.io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47AA620-47A1-76E6-A1CA-508DE056A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872" y="365017"/>
            <a:ext cx="6903720" cy="4884381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0B9B38A-7F5E-B024-3C71-E96901BDA10D}"/>
              </a:ext>
            </a:extLst>
          </p:cNvPr>
          <p:cNvSpPr txBox="1">
            <a:spLocks/>
          </p:cNvSpPr>
          <p:nvPr/>
        </p:nvSpPr>
        <p:spPr>
          <a:xfrm>
            <a:off x="447822" y="2754928"/>
            <a:ext cx="3899095" cy="265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/>
              <a:t>Getting better</a:t>
            </a:r>
          </a:p>
          <a:p>
            <a:r>
              <a:rPr lang="en-US" sz="2400" dirty="0"/>
              <a:t>If confusing, let us know</a:t>
            </a:r>
          </a:p>
          <a:p>
            <a:r>
              <a:rPr lang="en-US" sz="2400" dirty="0"/>
              <a:t>We take </a:t>
            </a:r>
            <a:r>
              <a:rPr lang="en-US" sz="2400" dirty="0" err="1"/>
              <a:t>github</a:t>
            </a:r>
            <a:r>
              <a:rPr lang="en-US" sz="2400" dirty="0"/>
              <a:t> PRs…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7177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75772-B04B-7D8B-C544-27C4A138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if I've read the whole manual?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8180D3A-8BE6-2EEB-D6EC-EE0E4908B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197" y="461332"/>
            <a:ext cx="7214616" cy="51043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7A9154-B9AF-648A-7354-3558F66FEA02}"/>
              </a:ext>
            </a:extLst>
          </p:cNvPr>
          <p:cNvSpPr txBox="1"/>
          <p:nvPr/>
        </p:nvSpPr>
        <p:spPr>
          <a:xfrm>
            <a:off x="711592" y="5789366"/>
            <a:ext cx="10768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Release notes and Version History</a:t>
            </a:r>
          </a:p>
        </p:txBody>
      </p:sp>
    </p:spTree>
    <p:extLst>
      <p:ext uri="{BB962C8B-B14F-4D97-AF65-F5344CB8AC3E}">
        <p14:creationId xmlns:p14="http://schemas.microsoft.com/office/powerpoint/2010/main" val="287268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356</Words>
  <Application>Microsoft Office PowerPoint</Application>
  <PresentationFormat>Widescreen</PresentationFormat>
  <Paragraphs>72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Helvetica Neue</vt:lpstr>
      <vt:lpstr>Courier New</vt:lpstr>
      <vt:lpstr>Arial</vt:lpstr>
      <vt:lpstr>Office Theme</vt:lpstr>
      <vt:lpstr>Pointers to other HTCondor References (*HtCondor &amp;)</vt:lpstr>
      <vt:lpstr>Welcome!</vt:lpstr>
      <vt:lpstr>Special Thanks to ….</vt:lpstr>
      <vt:lpstr>PowerPoint Presentation</vt:lpstr>
      <vt:lpstr>Second special Thanks to ….</vt:lpstr>
      <vt:lpstr>Good news,  Bad News</vt:lpstr>
      <vt:lpstr>Good sources of Information</vt:lpstr>
      <vt:lpstr>When all else fails…. Read the manual</vt:lpstr>
      <vt:lpstr>What if I've read the whole manual?</vt:lpstr>
      <vt:lpstr>What if I can't read the whole manual?</vt:lpstr>
      <vt:lpstr>Htcondor-users email list</vt:lpstr>
      <vt:lpstr>Command line help options</vt:lpstr>
      <vt:lpstr>YouTube!</vt:lpstr>
      <vt:lpstr>HTCondor Twitter feed: twitter.com/HTCondor</vt:lpstr>
      <vt:lpstr>Places NOT to look for information</vt:lpstr>
      <vt:lpstr>Thank you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Wrapper scripts: Problems and Alternatives</dc:title>
  <cp:lastModifiedBy>Gregory G Thain</cp:lastModifiedBy>
  <cp:revision>29</cp:revision>
  <dcterms:modified xsi:type="dcterms:W3CDTF">2022-10-10T13:29:21Z</dcterms:modified>
</cp:coreProperties>
</file>